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7" r:id="rId2"/>
    <p:sldMasterId id="2147483679" r:id="rId3"/>
  </p:sldMasterIdLst>
  <p:notesMasterIdLst>
    <p:notesMasterId r:id="rId39"/>
  </p:notesMasterIdLst>
  <p:sldIdLst>
    <p:sldId id="256" r:id="rId4"/>
    <p:sldId id="466" r:id="rId5"/>
    <p:sldId id="467" r:id="rId6"/>
    <p:sldId id="289" r:id="rId7"/>
    <p:sldId id="475" r:id="rId8"/>
    <p:sldId id="468" r:id="rId9"/>
    <p:sldId id="440" r:id="rId10"/>
    <p:sldId id="387" r:id="rId11"/>
    <p:sldId id="464" r:id="rId12"/>
    <p:sldId id="382" r:id="rId13"/>
    <p:sldId id="465" r:id="rId14"/>
    <p:sldId id="474" r:id="rId15"/>
    <p:sldId id="383" r:id="rId16"/>
    <p:sldId id="457" r:id="rId17"/>
    <p:sldId id="460" r:id="rId18"/>
    <p:sldId id="459" r:id="rId19"/>
    <p:sldId id="461" r:id="rId20"/>
    <p:sldId id="395" r:id="rId21"/>
    <p:sldId id="384" r:id="rId22"/>
    <p:sldId id="438" r:id="rId23"/>
    <p:sldId id="388" r:id="rId24"/>
    <p:sldId id="393" r:id="rId25"/>
    <p:sldId id="394" r:id="rId26"/>
    <p:sldId id="396" r:id="rId27"/>
    <p:sldId id="397" r:id="rId28"/>
    <p:sldId id="423" r:id="rId29"/>
    <p:sldId id="469" r:id="rId30"/>
    <p:sldId id="470" r:id="rId31"/>
    <p:sldId id="471" r:id="rId32"/>
    <p:sldId id="472" r:id="rId33"/>
    <p:sldId id="473" r:id="rId34"/>
    <p:sldId id="424" r:id="rId35"/>
    <p:sldId id="363" r:id="rId36"/>
    <p:sldId id="443" r:id="rId37"/>
    <p:sldId id="4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6433" autoAdjust="0"/>
  </p:normalViewPr>
  <p:slideViewPr>
    <p:cSldViewPr snapToGrid="0">
      <p:cViewPr varScale="1">
        <p:scale>
          <a:sx n="73" d="100"/>
          <a:sy n="73" d="100"/>
        </p:scale>
        <p:origin x="112" y="48"/>
      </p:cViewPr>
      <p:guideLst/>
    </p:cSldViewPr>
  </p:slideViewPr>
  <p:notesTextViewPr>
    <p:cViewPr>
      <p:scale>
        <a:sx n="3" d="2"/>
        <a:sy n="3" d="2"/>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FC9B-C159-45A3-82CE-9883786141FD}" type="datetimeFigureOut">
              <a:rPr lang="en-US" smtClean="0"/>
              <a:t>4/24/2019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2793-ACAD-47FA-80A5-6852D2A1F526}" type="slidenum">
              <a:rPr lang="en-US" smtClean="0"/>
              <a:t>‹#›</a:t>
            </a:fld>
            <a:endParaRPr lang="en-US"/>
          </a:p>
        </p:txBody>
      </p:sp>
    </p:spTree>
    <p:extLst>
      <p:ext uri="{BB962C8B-B14F-4D97-AF65-F5344CB8AC3E}">
        <p14:creationId xmlns:p14="http://schemas.microsoft.com/office/powerpoint/2010/main" val="17560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4</a:t>
            </a:fld>
            <a:endParaRPr lang="en-US"/>
          </a:p>
        </p:txBody>
      </p:sp>
    </p:spTree>
    <p:extLst>
      <p:ext uri="{BB962C8B-B14F-4D97-AF65-F5344CB8AC3E}">
        <p14:creationId xmlns:p14="http://schemas.microsoft.com/office/powerpoint/2010/main" val="306118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34</a:t>
            </a:fld>
            <a:endParaRPr lang="en-US"/>
          </a:p>
        </p:txBody>
      </p:sp>
    </p:spTree>
    <p:extLst>
      <p:ext uri="{BB962C8B-B14F-4D97-AF65-F5344CB8AC3E}">
        <p14:creationId xmlns:p14="http://schemas.microsoft.com/office/powerpoint/2010/main" val="334869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35</a:t>
            </a:fld>
            <a:endParaRPr lang="en-US"/>
          </a:p>
        </p:txBody>
      </p:sp>
    </p:spTree>
    <p:extLst>
      <p:ext uri="{BB962C8B-B14F-4D97-AF65-F5344CB8AC3E}">
        <p14:creationId xmlns:p14="http://schemas.microsoft.com/office/powerpoint/2010/main" val="1609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4098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8</a:t>
            </a:fld>
            <a:endParaRPr lang="en-US"/>
          </a:p>
        </p:txBody>
      </p:sp>
    </p:spTree>
    <p:extLst>
      <p:ext uri="{BB962C8B-B14F-4D97-AF65-F5344CB8AC3E}">
        <p14:creationId xmlns:p14="http://schemas.microsoft.com/office/powerpoint/2010/main" val="315679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a:p>
            <a:r>
              <a:rPr lang="en-US" dirty="0"/>
              <a:t>√</a:t>
            </a:r>
            <a:r>
              <a:rPr lang="en-US" dirty="0" err="1"/>
              <a:t>Φg</a:t>
            </a:r>
            <a:r>
              <a:rPr lang="en-US" dirty="0"/>
              <a:t> = Biological Coefficient of Variation between samples. Coefficient of variation (CV) (standard deviation divided by mean).</a:t>
            </a:r>
          </a:p>
          <a:p>
            <a:endParaRPr lang="en-US" dirty="0"/>
          </a:p>
          <a:p>
            <a:r>
              <a:rPr lang="en-US" dirty="0"/>
              <a:t>In some DGE applications, technical variation can be treated as Poisson.</a:t>
            </a:r>
          </a:p>
        </p:txBody>
      </p:sp>
      <p:sp>
        <p:nvSpPr>
          <p:cNvPr id="4" name="Slide Number Placeholder 3"/>
          <p:cNvSpPr>
            <a:spLocks noGrp="1"/>
          </p:cNvSpPr>
          <p:nvPr>
            <p:ph type="sldNum" sz="quarter" idx="10"/>
          </p:nvPr>
        </p:nvSpPr>
        <p:spPr/>
        <p:txBody>
          <a:bodyPr/>
          <a:lstStyle/>
          <a:p>
            <a:fld id="{59A12793-ACAD-47FA-80A5-6852D2A1F526}" type="slidenum">
              <a:rPr lang="en-US" smtClean="0"/>
              <a:t>10</a:t>
            </a:fld>
            <a:endParaRPr lang="en-US"/>
          </a:p>
        </p:txBody>
      </p:sp>
    </p:spTree>
    <p:extLst>
      <p:ext uri="{BB962C8B-B14F-4D97-AF65-F5344CB8AC3E}">
        <p14:creationId xmlns:p14="http://schemas.microsoft.com/office/powerpoint/2010/main" val="57004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11</a:t>
            </a:fld>
            <a:endParaRPr lang="en-US"/>
          </a:p>
        </p:txBody>
      </p:sp>
    </p:spTree>
    <p:extLst>
      <p:ext uri="{BB962C8B-B14F-4D97-AF65-F5344CB8AC3E}">
        <p14:creationId xmlns:p14="http://schemas.microsoft.com/office/powerpoint/2010/main" val="2872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leading log-fold-change is the average (root-mean-square) of the largest absolute log-fold-</a:t>
            </a:r>
          </a:p>
          <a:p>
            <a:r>
              <a:rPr lang="en-US" dirty="0"/>
              <a:t>changes between each pair of samples.</a:t>
            </a:r>
          </a:p>
        </p:txBody>
      </p:sp>
      <p:sp>
        <p:nvSpPr>
          <p:cNvPr id="4" name="Slide Number Placeholder 3"/>
          <p:cNvSpPr>
            <a:spLocks noGrp="1"/>
          </p:cNvSpPr>
          <p:nvPr>
            <p:ph type="sldNum" sz="quarter" idx="10"/>
          </p:nvPr>
        </p:nvSpPr>
        <p:spPr/>
        <p:txBody>
          <a:bodyPr/>
          <a:lstStyle/>
          <a:p>
            <a:fld id="{59A12793-ACAD-47FA-80A5-6852D2A1F526}" type="slidenum">
              <a:rPr lang="en-US" smtClean="0"/>
              <a:t>15</a:t>
            </a:fld>
            <a:endParaRPr lang="en-US"/>
          </a:p>
        </p:txBody>
      </p:sp>
    </p:spTree>
    <p:extLst>
      <p:ext uri="{BB962C8B-B14F-4D97-AF65-F5344CB8AC3E}">
        <p14:creationId xmlns:p14="http://schemas.microsoft.com/office/powerpoint/2010/main" val="15073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scale-free network is a connected graph or network with the property that the number of links k originating from a given node exhibits a power. law distribution P(k)∼k^(-gamma). where gamma is a parameter whose value is typically in the range 2 &lt; gamma &lt; 3</a:t>
            </a:r>
          </a:p>
        </p:txBody>
      </p:sp>
      <p:sp>
        <p:nvSpPr>
          <p:cNvPr id="4" name="Slide Number Placeholder 3"/>
          <p:cNvSpPr>
            <a:spLocks noGrp="1"/>
          </p:cNvSpPr>
          <p:nvPr>
            <p:ph type="sldNum" sz="quarter" idx="10"/>
          </p:nvPr>
        </p:nvSpPr>
        <p:spPr/>
        <p:txBody>
          <a:bodyPr/>
          <a:lstStyle/>
          <a:p>
            <a:fld id="{59A12793-ACAD-47FA-80A5-6852D2A1F526}" type="slidenum">
              <a:rPr lang="en-US" smtClean="0"/>
              <a:t>18</a:t>
            </a:fld>
            <a:endParaRPr lang="en-US"/>
          </a:p>
        </p:txBody>
      </p:sp>
    </p:spTree>
    <p:extLst>
      <p:ext uri="{BB962C8B-B14F-4D97-AF65-F5344CB8AC3E}">
        <p14:creationId xmlns:p14="http://schemas.microsoft.com/office/powerpoint/2010/main" val="257073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24</a:t>
            </a:fld>
            <a:endParaRPr lang="en-US"/>
          </a:p>
        </p:txBody>
      </p:sp>
    </p:spTree>
    <p:extLst>
      <p:ext uri="{BB962C8B-B14F-4D97-AF65-F5344CB8AC3E}">
        <p14:creationId xmlns:p14="http://schemas.microsoft.com/office/powerpoint/2010/main" val="307088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33</a:t>
            </a:fld>
            <a:endParaRPr lang="en-US"/>
          </a:p>
        </p:txBody>
      </p:sp>
    </p:spTree>
    <p:extLst>
      <p:ext uri="{BB962C8B-B14F-4D97-AF65-F5344CB8AC3E}">
        <p14:creationId xmlns:p14="http://schemas.microsoft.com/office/powerpoint/2010/main" val="1582913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1399642860"/>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381929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1396" y="585687"/>
            <a:ext cx="1501211" cy="217517"/>
          </a:xfrm>
          <a:prstGeom prst="rect">
            <a:avLst/>
          </a:prstGeom>
        </p:spPr>
      </p:pic>
      <p:grpSp>
        <p:nvGrpSpPr>
          <p:cNvPr id="11" name="Group 10"/>
          <p:cNvGrpSpPr/>
          <p:nvPr userDrawn="1"/>
        </p:nvGrpSpPr>
        <p:grpSpPr>
          <a:xfrm>
            <a:off x="5826332" y="351223"/>
            <a:ext cx="2831929" cy="686738"/>
            <a:chOff x="7786434" y="-418418"/>
            <a:chExt cx="3567936" cy="865165"/>
          </a:xfrm>
        </p:grpSpPr>
        <p:sp>
          <p:nvSpPr>
            <p:cNvPr id="12" name="Rectangle 2"/>
            <p:cNvSpPr>
              <a:spLocks noChangeArrowheads="1"/>
            </p:cNvSpPr>
            <p:nvPr/>
          </p:nvSpPr>
          <p:spPr bwMode="auto">
            <a:xfrm>
              <a:off x="7786434" y="-418418"/>
              <a:ext cx="2910285" cy="761999"/>
            </a:xfrm>
            <a:prstGeom prst="rect">
              <a:avLst/>
            </a:prstGeom>
            <a:noFill/>
            <a:ln w="9525">
              <a:noFill/>
              <a:miter lim="800000"/>
              <a:headEnd/>
              <a:tailEnd/>
            </a:ln>
            <a:effectLst/>
          </p:spPr>
          <p:txBody>
            <a:bodyPr lIns="69059" tIns="34530" rIns="69059" bIns="34530" anchor="ctr"/>
            <a:lstStyle/>
            <a:p>
              <a:pPr algn="r" fontAlgn="auto">
                <a:spcBef>
                  <a:spcPts val="0"/>
                </a:spcBef>
                <a:spcAft>
                  <a:spcPts val="0"/>
                </a:spcAft>
              </a:pPr>
              <a:r>
                <a:rPr lang="en-US" sz="1111" dirty="0">
                  <a:solidFill>
                    <a:prstClr val="black"/>
                  </a:solidFill>
                  <a:latin typeface="Copperplate Gothic Bold" pitchFamily="34" charset="0"/>
                </a:rPr>
                <a:t>Research Computing</a:t>
              </a:r>
            </a:p>
            <a:p>
              <a:pPr algn="r" fontAlgn="auto">
                <a:spcBef>
                  <a:spcPts val="0"/>
                </a:spcBef>
                <a:spcAft>
                  <a:spcPts val="0"/>
                </a:spcAft>
              </a:pPr>
              <a:r>
                <a:rPr lang="en-US" sz="873" i="1" dirty="0">
                  <a:solidFill>
                    <a:prstClr val="black"/>
                  </a:solidFill>
                  <a:latin typeface="Palatino Linotype" pitchFamily="18" charset="0"/>
                </a:rPr>
                <a:t>Harvard Medical School</a:t>
              </a:r>
              <a:endParaRPr lang="en-US" sz="873" b="1" dirty="0">
                <a:solidFill>
                  <a:prstClr val="black"/>
                </a:solidFill>
                <a:latin typeface="Tahoma"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6719" y="-334349"/>
              <a:ext cx="657651" cy="781096"/>
            </a:xfrm>
            <a:prstGeom prst="rect">
              <a:avLst/>
            </a:prstGeom>
          </p:spPr>
        </p:pic>
      </p:gr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499439274"/>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9179F-D0AC-4799-94A9-6BF18E0D85F0}"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62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211651902"/>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348117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91217" y="599510"/>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81" tIns="36541" rIns="73081" bIns="36541"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6273" y="460293"/>
            <a:ext cx="472541" cy="561274"/>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514547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2" r:id="rId3"/>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62" algn="ctr" rtl="0" fontAlgn="base">
        <a:spcBef>
          <a:spcPct val="0"/>
        </a:spcBef>
        <a:spcAft>
          <a:spcPct val="0"/>
        </a:spcAft>
        <a:defRPr sz="3492">
          <a:solidFill>
            <a:schemeClr val="tx1"/>
          </a:solidFill>
          <a:latin typeface="Calibri" pitchFamily="34" charset="0"/>
          <a:ea typeface="宋体" pitchFamily="2" charset="-122"/>
        </a:defRPr>
      </a:lvl6pPr>
      <a:lvl7pPr marL="725725" algn="ctr" rtl="0" fontAlgn="base">
        <a:spcBef>
          <a:spcPct val="0"/>
        </a:spcBef>
        <a:spcAft>
          <a:spcPct val="0"/>
        </a:spcAft>
        <a:defRPr sz="3492">
          <a:solidFill>
            <a:schemeClr val="tx1"/>
          </a:solidFill>
          <a:latin typeface="Calibri" pitchFamily="34" charset="0"/>
          <a:ea typeface="宋体" pitchFamily="2" charset="-122"/>
        </a:defRPr>
      </a:lvl7pPr>
      <a:lvl8pPr marL="1088587" algn="ctr" rtl="0" fontAlgn="base">
        <a:spcBef>
          <a:spcPct val="0"/>
        </a:spcBef>
        <a:spcAft>
          <a:spcPct val="0"/>
        </a:spcAft>
        <a:defRPr sz="3492">
          <a:solidFill>
            <a:schemeClr val="tx1"/>
          </a:solidFill>
          <a:latin typeface="Calibri" pitchFamily="34" charset="0"/>
          <a:ea typeface="宋体" pitchFamily="2" charset="-122"/>
        </a:defRPr>
      </a:lvl8pPr>
      <a:lvl9pPr marL="1451449"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47" indent="-272147"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651" indent="-226789"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157" indent="-181432"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70019"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881"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743"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605"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467"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4329"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725" rtl="0" eaLnBrk="1" latinLnBrk="0" hangingPunct="1">
        <a:defRPr sz="1428" kern="1200">
          <a:solidFill>
            <a:schemeClr val="tx1"/>
          </a:solidFill>
          <a:latin typeface="+mn-lt"/>
          <a:ea typeface="+mn-ea"/>
          <a:cs typeface="+mn-cs"/>
        </a:defRPr>
      </a:lvl1pPr>
      <a:lvl2pPr marL="362862" algn="l" defTabSz="725725" rtl="0" eaLnBrk="1" latinLnBrk="0" hangingPunct="1">
        <a:defRPr sz="1428" kern="1200">
          <a:solidFill>
            <a:schemeClr val="tx1"/>
          </a:solidFill>
          <a:latin typeface="+mn-lt"/>
          <a:ea typeface="+mn-ea"/>
          <a:cs typeface="+mn-cs"/>
        </a:defRPr>
      </a:lvl2pPr>
      <a:lvl3pPr marL="725725" algn="l" defTabSz="725725" rtl="0" eaLnBrk="1" latinLnBrk="0" hangingPunct="1">
        <a:defRPr sz="1428" kern="1200">
          <a:solidFill>
            <a:schemeClr val="tx1"/>
          </a:solidFill>
          <a:latin typeface="+mn-lt"/>
          <a:ea typeface="+mn-ea"/>
          <a:cs typeface="+mn-cs"/>
        </a:defRPr>
      </a:lvl3pPr>
      <a:lvl4pPr marL="1088587" algn="l" defTabSz="725725" rtl="0" eaLnBrk="1" latinLnBrk="0" hangingPunct="1">
        <a:defRPr sz="1428" kern="1200">
          <a:solidFill>
            <a:schemeClr val="tx1"/>
          </a:solidFill>
          <a:latin typeface="+mn-lt"/>
          <a:ea typeface="+mn-ea"/>
          <a:cs typeface="+mn-cs"/>
        </a:defRPr>
      </a:lvl4pPr>
      <a:lvl5pPr marL="1451449" algn="l" defTabSz="725725" rtl="0" eaLnBrk="1" latinLnBrk="0" hangingPunct="1">
        <a:defRPr sz="1428" kern="1200">
          <a:solidFill>
            <a:schemeClr val="tx1"/>
          </a:solidFill>
          <a:latin typeface="+mn-lt"/>
          <a:ea typeface="+mn-ea"/>
          <a:cs typeface="+mn-cs"/>
        </a:defRPr>
      </a:lvl5pPr>
      <a:lvl6pPr marL="1814312" algn="l" defTabSz="725725" rtl="0" eaLnBrk="1" latinLnBrk="0" hangingPunct="1">
        <a:defRPr sz="1428" kern="1200">
          <a:solidFill>
            <a:schemeClr val="tx1"/>
          </a:solidFill>
          <a:latin typeface="+mn-lt"/>
          <a:ea typeface="+mn-ea"/>
          <a:cs typeface="+mn-cs"/>
        </a:defRPr>
      </a:lvl6pPr>
      <a:lvl7pPr marL="2177175" algn="l" defTabSz="725725" rtl="0" eaLnBrk="1" latinLnBrk="0" hangingPunct="1">
        <a:defRPr sz="1428" kern="1200">
          <a:solidFill>
            <a:schemeClr val="tx1"/>
          </a:solidFill>
          <a:latin typeface="+mn-lt"/>
          <a:ea typeface="+mn-ea"/>
          <a:cs typeface="+mn-cs"/>
        </a:defRPr>
      </a:lvl7pPr>
      <a:lvl8pPr marL="2540037" algn="l" defTabSz="725725" rtl="0" eaLnBrk="1" latinLnBrk="0" hangingPunct="1">
        <a:defRPr sz="1428" kern="1200">
          <a:solidFill>
            <a:schemeClr val="tx1"/>
          </a:solidFill>
          <a:latin typeface="+mn-lt"/>
          <a:ea typeface="+mn-ea"/>
          <a:cs typeface="+mn-cs"/>
        </a:defRPr>
      </a:lvl8pPr>
      <a:lvl9pPr marL="2902899" algn="l" defTabSz="725725" rtl="0" eaLnBrk="1" latinLnBrk="0" hangingPunct="1">
        <a:defRPr sz="14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179F-D0AC-4799-94A9-6BF18E0D85F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9191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1217" y="599510"/>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81" tIns="36541" rIns="73081" bIns="36541"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273" y="460293"/>
            <a:ext cx="472541" cy="56127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1391372356"/>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62" algn="ctr" rtl="0" fontAlgn="base">
        <a:spcBef>
          <a:spcPct val="0"/>
        </a:spcBef>
        <a:spcAft>
          <a:spcPct val="0"/>
        </a:spcAft>
        <a:defRPr sz="3492">
          <a:solidFill>
            <a:schemeClr val="tx1"/>
          </a:solidFill>
          <a:latin typeface="Calibri" pitchFamily="34" charset="0"/>
          <a:ea typeface="宋体" pitchFamily="2" charset="-122"/>
        </a:defRPr>
      </a:lvl6pPr>
      <a:lvl7pPr marL="725725" algn="ctr" rtl="0" fontAlgn="base">
        <a:spcBef>
          <a:spcPct val="0"/>
        </a:spcBef>
        <a:spcAft>
          <a:spcPct val="0"/>
        </a:spcAft>
        <a:defRPr sz="3492">
          <a:solidFill>
            <a:schemeClr val="tx1"/>
          </a:solidFill>
          <a:latin typeface="Calibri" pitchFamily="34" charset="0"/>
          <a:ea typeface="宋体" pitchFamily="2" charset="-122"/>
        </a:defRPr>
      </a:lvl7pPr>
      <a:lvl8pPr marL="1088587" algn="ctr" rtl="0" fontAlgn="base">
        <a:spcBef>
          <a:spcPct val="0"/>
        </a:spcBef>
        <a:spcAft>
          <a:spcPct val="0"/>
        </a:spcAft>
        <a:defRPr sz="3492">
          <a:solidFill>
            <a:schemeClr val="tx1"/>
          </a:solidFill>
          <a:latin typeface="Calibri" pitchFamily="34" charset="0"/>
          <a:ea typeface="宋体" pitchFamily="2" charset="-122"/>
        </a:defRPr>
      </a:lvl8pPr>
      <a:lvl9pPr marL="1451449"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47" indent="-272147"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651" indent="-226789"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157" indent="-181432"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70019"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881"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743"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605"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467"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4329"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725" rtl="0" eaLnBrk="1" latinLnBrk="0" hangingPunct="1">
        <a:defRPr sz="1428" kern="1200">
          <a:solidFill>
            <a:schemeClr val="tx1"/>
          </a:solidFill>
          <a:latin typeface="+mn-lt"/>
          <a:ea typeface="+mn-ea"/>
          <a:cs typeface="+mn-cs"/>
        </a:defRPr>
      </a:lvl1pPr>
      <a:lvl2pPr marL="362862" algn="l" defTabSz="725725" rtl="0" eaLnBrk="1" latinLnBrk="0" hangingPunct="1">
        <a:defRPr sz="1428" kern="1200">
          <a:solidFill>
            <a:schemeClr val="tx1"/>
          </a:solidFill>
          <a:latin typeface="+mn-lt"/>
          <a:ea typeface="+mn-ea"/>
          <a:cs typeface="+mn-cs"/>
        </a:defRPr>
      </a:lvl2pPr>
      <a:lvl3pPr marL="725725" algn="l" defTabSz="725725" rtl="0" eaLnBrk="1" latinLnBrk="0" hangingPunct="1">
        <a:defRPr sz="1428" kern="1200">
          <a:solidFill>
            <a:schemeClr val="tx1"/>
          </a:solidFill>
          <a:latin typeface="+mn-lt"/>
          <a:ea typeface="+mn-ea"/>
          <a:cs typeface="+mn-cs"/>
        </a:defRPr>
      </a:lvl3pPr>
      <a:lvl4pPr marL="1088587" algn="l" defTabSz="725725" rtl="0" eaLnBrk="1" latinLnBrk="0" hangingPunct="1">
        <a:defRPr sz="1428" kern="1200">
          <a:solidFill>
            <a:schemeClr val="tx1"/>
          </a:solidFill>
          <a:latin typeface="+mn-lt"/>
          <a:ea typeface="+mn-ea"/>
          <a:cs typeface="+mn-cs"/>
        </a:defRPr>
      </a:lvl4pPr>
      <a:lvl5pPr marL="1451449" algn="l" defTabSz="725725" rtl="0" eaLnBrk="1" latinLnBrk="0" hangingPunct="1">
        <a:defRPr sz="1428" kern="1200">
          <a:solidFill>
            <a:schemeClr val="tx1"/>
          </a:solidFill>
          <a:latin typeface="+mn-lt"/>
          <a:ea typeface="+mn-ea"/>
          <a:cs typeface="+mn-cs"/>
        </a:defRPr>
      </a:lvl5pPr>
      <a:lvl6pPr marL="1814312" algn="l" defTabSz="725725" rtl="0" eaLnBrk="1" latinLnBrk="0" hangingPunct="1">
        <a:defRPr sz="1428" kern="1200">
          <a:solidFill>
            <a:schemeClr val="tx1"/>
          </a:solidFill>
          <a:latin typeface="+mn-lt"/>
          <a:ea typeface="+mn-ea"/>
          <a:cs typeface="+mn-cs"/>
        </a:defRPr>
      </a:lvl6pPr>
      <a:lvl7pPr marL="2177175" algn="l" defTabSz="725725" rtl="0" eaLnBrk="1" latinLnBrk="0" hangingPunct="1">
        <a:defRPr sz="1428" kern="1200">
          <a:solidFill>
            <a:schemeClr val="tx1"/>
          </a:solidFill>
          <a:latin typeface="+mn-lt"/>
          <a:ea typeface="+mn-ea"/>
          <a:cs typeface="+mn-cs"/>
        </a:defRPr>
      </a:lvl7pPr>
      <a:lvl8pPr marL="2540037" algn="l" defTabSz="725725" rtl="0" eaLnBrk="1" latinLnBrk="0" hangingPunct="1">
        <a:defRPr sz="1428" kern="1200">
          <a:solidFill>
            <a:schemeClr val="tx1"/>
          </a:solidFill>
          <a:latin typeface="+mn-lt"/>
          <a:ea typeface="+mn-ea"/>
          <a:cs typeface="+mn-cs"/>
        </a:defRPr>
      </a:lvl8pPr>
      <a:lvl9pPr marL="2902899" algn="l" defTabSz="725725"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iki.rc.hms.harvard.edu/display/O2/R+Biostatistics+Cours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34757"/>
            <a:ext cx="9144000" cy="1692771"/>
          </a:xfrm>
          <a:prstGeom prst="rect">
            <a:avLst/>
          </a:prstGeom>
          <a:noFill/>
        </p:spPr>
        <p:txBody>
          <a:bodyPr wrap="square" rtlCol="0">
            <a:spAutoFit/>
          </a:bodyPr>
          <a:lstStyle/>
          <a:p>
            <a:pPr algn="ctr"/>
            <a:endParaRPr lang="en-US" sz="4000" i="1" dirty="0">
              <a:latin typeface="Constantia" panose="02030602050306030303" pitchFamily="18" charset="0"/>
            </a:endParaRPr>
          </a:p>
          <a:p>
            <a:pPr algn="ctr"/>
            <a:r>
              <a:rPr lang="en-US" sz="3200" b="1" i="1" dirty="0">
                <a:latin typeface="Frutiger LT Pro 55 Roman" panose="020B0602020204020204" pitchFamily="34" charset="0"/>
              </a:rPr>
              <a:t>edgeR: empirical Bayes analysis </a:t>
            </a:r>
          </a:p>
          <a:p>
            <a:pPr algn="ctr"/>
            <a:r>
              <a:rPr lang="en-US" sz="3200" b="1" i="1" dirty="0">
                <a:latin typeface="Frutiger LT Pro 55 Roman" panose="020B0602020204020204" pitchFamily="34" charset="0"/>
              </a:rPr>
              <a:t>of digital gene expression </a:t>
            </a:r>
            <a:r>
              <a:rPr lang="en-US" sz="3200" b="1" i="1" dirty="0" smtClean="0">
                <a:latin typeface="Frutiger LT Pro 55 Roman" panose="020B0602020204020204" pitchFamily="34" charset="0"/>
              </a:rPr>
              <a:t>data</a:t>
            </a:r>
            <a:r>
              <a:rPr lang="en-US" i="1" dirty="0" smtClean="0">
                <a:latin typeface="Frutiger LT Pro 55 Roman" panose="020B0602020204020204" pitchFamily="34" charset="0"/>
              </a:rPr>
              <a:t> </a:t>
            </a:r>
            <a:endParaRPr lang="en-US" dirty="0">
              <a:latin typeface="Frutiger LT Pro 55 Roman" panose="020B0602020204020204" pitchFamily="34" charset="0"/>
            </a:endParaRPr>
          </a:p>
        </p:txBody>
      </p:sp>
      <p:sp>
        <p:nvSpPr>
          <p:cNvPr id="2" name="TextBox 1"/>
          <p:cNvSpPr txBox="1"/>
          <p:nvPr/>
        </p:nvSpPr>
        <p:spPr>
          <a:xfrm>
            <a:off x="812799" y="3225800"/>
            <a:ext cx="4614334" cy="1754326"/>
          </a:xfrm>
          <a:prstGeom prst="rect">
            <a:avLst/>
          </a:prstGeom>
          <a:noFill/>
        </p:spPr>
        <p:txBody>
          <a:bodyPr wrap="square" rtlCol="0">
            <a:spAutoFit/>
          </a:bodyPr>
          <a:lstStyle/>
          <a:p>
            <a:pPr lvl="0"/>
            <a:r>
              <a:rPr lang="en-US" dirty="0">
                <a:solidFill>
                  <a:srgbClr val="221E1F"/>
                </a:solidFill>
                <a:latin typeface="+mj-lt"/>
              </a:rPr>
              <a:t>Tom Chittenden, PhD, DPhil, </a:t>
            </a:r>
            <a:r>
              <a:rPr lang="en-US" dirty="0" err="1" smtClean="0">
                <a:solidFill>
                  <a:srgbClr val="221E1F"/>
                </a:solidFill>
                <a:latin typeface="+mj-lt"/>
              </a:rPr>
              <a:t>Pstat</a:t>
            </a:r>
            <a:endParaRPr lang="en-US" dirty="0" smtClean="0">
              <a:solidFill>
                <a:srgbClr val="221E1F"/>
              </a:solidFill>
              <a:latin typeface="+mj-lt"/>
            </a:endParaRPr>
          </a:p>
          <a:p>
            <a:pPr lvl="0"/>
            <a:r>
              <a:rPr lang="en-US" dirty="0" smtClean="0">
                <a:solidFill>
                  <a:srgbClr val="221E1F"/>
                </a:solidFill>
                <a:latin typeface="+mj-lt"/>
              </a:rPr>
              <a:t>HMS/BCH </a:t>
            </a:r>
            <a:r>
              <a:rPr lang="en-US" dirty="0">
                <a:solidFill>
                  <a:srgbClr val="221E1F"/>
                </a:solidFill>
                <a:latin typeface="+mj-lt"/>
              </a:rPr>
              <a:t>Lecturer on Pediatrics</a:t>
            </a:r>
          </a:p>
          <a:p>
            <a:pPr lvl="0"/>
            <a:r>
              <a:rPr lang="en-US" dirty="0" smtClean="0">
                <a:solidFill>
                  <a:srgbClr val="221E1F"/>
                </a:solidFill>
                <a:latin typeface="+mj-lt"/>
              </a:rPr>
              <a:t>Chief </a:t>
            </a:r>
            <a:r>
              <a:rPr lang="en-US" dirty="0">
                <a:solidFill>
                  <a:srgbClr val="221E1F"/>
                </a:solidFill>
                <a:latin typeface="+mj-lt"/>
              </a:rPr>
              <a:t>AI Scientist | Founding </a:t>
            </a:r>
            <a:r>
              <a:rPr lang="en-US" dirty="0" smtClean="0">
                <a:solidFill>
                  <a:srgbClr val="221E1F"/>
                </a:solidFill>
                <a:latin typeface="+mj-lt"/>
              </a:rPr>
              <a:t>Director</a:t>
            </a:r>
            <a:endParaRPr lang="en-US" dirty="0">
              <a:solidFill>
                <a:srgbClr val="221E1F"/>
              </a:solidFill>
              <a:latin typeface="+mj-lt"/>
            </a:endParaRPr>
          </a:p>
          <a:p>
            <a:pPr lvl="0"/>
            <a:r>
              <a:rPr lang="en-US" dirty="0">
                <a:solidFill>
                  <a:srgbClr val="221E1F"/>
                </a:solidFill>
                <a:latin typeface="+mj-lt"/>
              </a:rPr>
              <a:t>Advanced  AI Research </a:t>
            </a:r>
            <a:r>
              <a:rPr lang="en-US" dirty="0" smtClean="0">
                <a:solidFill>
                  <a:srgbClr val="221E1F"/>
                </a:solidFill>
                <a:latin typeface="+mj-lt"/>
              </a:rPr>
              <a:t>Laboratory</a:t>
            </a:r>
          </a:p>
          <a:p>
            <a:r>
              <a:rPr lang="en-US" dirty="0">
                <a:latin typeface="+mj-lt"/>
              </a:rPr>
              <a:t>WuXi NextCODE</a:t>
            </a:r>
          </a:p>
          <a:p>
            <a:pPr lvl="0" algn="ctr"/>
            <a:r>
              <a:rPr lang="en-US" dirty="0" smtClean="0">
                <a:solidFill>
                  <a:srgbClr val="221E1F"/>
                </a:solidFill>
                <a:latin typeface="Frutiger LT Pro 55 Roman" panose="020B0602020204020204" pitchFamily="34" charset="0"/>
              </a:rPr>
              <a:t> </a:t>
            </a:r>
            <a:endParaRPr lang="en-US" dirty="0">
              <a:solidFill>
                <a:srgbClr val="221E1F"/>
              </a:solidFill>
              <a:latin typeface="Frutiger LT Pro 55 Roman" panose="020B0602020204020204" pitchFamily="34" charset="0"/>
            </a:endParaRPr>
          </a:p>
        </p:txBody>
      </p:sp>
      <p:sp>
        <p:nvSpPr>
          <p:cNvPr id="4" name="TextBox 3"/>
          <p:cNvSpPr txBox="1"/>
          <p:nvPr/>
        </p:nvSpPr>
        <p:spPr>
          <a:xfrm>
            <a:off x="5427133" y="3225800"/>
            <a:ext cx="3513667" cy="2031325"/>
          </a:xfrm>
          <a:prstGeom prst="rect">
            <a:avLst/>
          </a:prstGeom>
          <a:noFill/>
        </p:spPr>
        <p:txBody>
          <a:bodyPr wrap="square" rtlCol="0">
            <a:spAutoFit/>
          </a:bodyPr>
          <a:lstStyle/>
          <a:p>
            <a:r>
              <a:rPr lang="en-US" dirty="0" smtClean="0"/>
              <a:t>Kris Holton, MS</a:t>
            </a:r>
          </a:p>
          <a:p>
            <a:r>
              <a:rPr lang="en-US" dirty="0"/>
              <a:t>Senior Bioinformatician </a:t>
            </a:r>
            <a:endParaRPr lang="en-US" dirty="0" smtClean="0"/>
          </a:p>
          <a:p>
            <a:r>
              <a:rPr lang="en-US" dirty="0" smtClean="0"/>
              <a:t>WuXi NextCODE</a:t>
            </a:r>
          </a:p>
          <a:p>
            <a:endParaRPr lang="en-US" dirty="0"/>
          </a:p>
          <a:p>
            <a:r>
              <a:rPr lang="en-US" dirty="0" smtClean="0"/>
              <a:t>Sweta Bajaj, MS</a:t>
            </a:r>
          </a:p>
          <a:p>
            <a:r>
              <a:rPr lang="en-US" dirty="0" smtClean="0"/>
              <a:t>Bioinformatics Programmer</a:t>
            </a:r>
          </a:p>
          <a:p>
            <a:r>
              <a:rPr lang="en-US" dirty="0" smtClean="0"/>
              <a:t>WuXi NextCODE</a:t>
            </a:r>
            <a:endParaRPr lang="en-US" dirty="0"/>
          </a:p>
        </p:txBody>
      </p:sp>
    </p:spTree>
    <p:extLst>
      <p:ext uri="{BB962C8B-B14F-4D97-AF65-F5344CB8AC3E}">
        <p14:creationId xmlns:p14="http://schemas.microsoft.com/office/powerpoint/2010/main" val="1551036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4"/>
          <p:cNvSpPr txBox="1">
            <a:spLocks/>
          </p:cNvSpPr>
          <p:nvPr/>
        </p:nvSpPr>
        <p:spPr>
          <a:xfrm>
            <a:off x="590528" y="1190448"/>
            <a:ext cx="8191007" cy="526033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0"/>
              </a:spcBef>
              <a:buNone/>
            </a:pPr>
            <a:r>
              <a:rPr lang="en-US" sz="2600" b="1" i="1" dirty="0">
                <a:latin typeface="Frutiger LT Pro 55 Roman" panose="020B0602020204020204" pitchFamily="34" charset="0"/>
              </a:rPr>
              <a:t>The data is fit with a negative binomial (NB) model:</a:t>
            </a:r>
          </a:p>
          <a:p>
            <a:pPr marL="0" indent="0">
              <a:lnSpc>
                <a:spcPct val="110000"/>
              </a:lnSpc>
              <a:spcBef>
                <a:spcPts val="1200"/>
              </a:spcBef>
              <a:buNone/>
            </a:pPr>
            <a:r>
              <a:rPr lang="en-US" b="1" i="1" dirty="0">
                <a:latin typeface="Frutiger LT Pro 55 Roman" panose="020B0602020204020204" pitchFamily="34" charset="0"/>
              </a:rPr>
              <a:t>                       </a:t>
            </a:r>
            <a:r>
              <a:rPr lang="en-US" i="1" dirty="0" err="1">
                <a:latin typeface="Frutiger LT Pro 55 Roman" panose="020B0602020204020204" pitchFamily="34" charset="0"/>
              </a:rPr>
              <a:t>Y</a:t>
            </a:r>
            <a:r>
              <a:rPr lang="en-US" i="1" baseline="-25000" dirty="0" err="1">
                <a:latin typeface="Frutiger LT Pro 55 Roman" panose="020B0602020204020204" pitchFamily="34" charset="0"/>
              </a:rPr>
              <a:t>gi</a:t>
            </a:r>
            <a:r>
              <a:rPr lang="en-US" i="1" dirty="0">
                <a:latin typeface="Frutiger LT Pro 55 Roman" panose="020B0602020204020204" pitchFamily="34" charset="0"/>
              </a:rPr>
              <a:t> ∼ NB(</a:t>
            </a:r>
            <a:r>
              <a:rPr lang="en-US" i="1" dirty="0" err="1">
                <a:latin typeface="Frutiger LT Pro 55 Roman" panose="020B0602020204020204" pitchFamily="34" charset="0"/>
              </a:rPr>
              <a:t>M</a:t>
            </a:r>
            <a:r>
              <a:rPr lang="en-US" i="1" baseline="-25000" dirty="0" err="1">
                <a:latin typeface="Frutiger LT Pro 55 Roman" panose="020B0602020204020204" pitchFamily="34" charset="0"/>
              </a:rPr>
              <a:t>i</a:t>
            </a:r>
            <a:r>
              <a:rPr lang="en-US" i="1" dirty="0" err="1">
                <a:latin typeface="Frutiger LT Pro 55 Roman" panose="020B0602020204020204" pitchFamily="34" charset="0"/>
              </a:rPr>
              <a:t>P</a:t>
            </a:r>
            <a:r>
              <a:rPr lang="en-US" i="1" baseline="-25000" dirty="0" err="1">
                <a:latin typeface="Frutiger LT Pro 55 Roman" panose="020B0602020204020204" pitchFamily="34" charset="0"/>
              </a:rPr>
              <a:t>gj</a:t>
            </a:r>
            <a:r>
              <a:rPr lang="en-US" i="1" baseline="-25000" dirty="0">
                <a:latin typeface="Frutiger LT Pro 55 Roman" panose="020B0602020204020204" pitchFamily="34" charset="0"/>
              </a:rPr>
              <a:t> </a:t>
            </a:r>
            <a:r>
              <a:rPr lang="en-US" i="1" dirty="0">
                <a:latin typeface="Frutiger LT Pro 55 Roman" panose="020B0602020204020204" pitchFamily="34" charset="0"/>
              </a:rPr>
              <a:t>,</a:t>
            </a:r>
            <a:r>
              <a:rPr lang="el-GR" i="1" dirty="0">
                <a:latin typeface="Frutiger LT Pro 55 Roman" panose="020B0602020204020204" pitchFamily="34" charset="0"/>
              </a:rPr>
              <a:t>Φ</a:t>
            </a:r>
            <a:r>
              <a:rPr lang="en-US" i="1" baseline="-25000" dirty="0">
                <a:latin typeface="Frutiger LT Pro 55 Roman" panose="020B0602020204020204" pitchFamily="34" charset="0"/>
              </a:rPr>
              <a:t>g</a:t>
            </a:r>
            <a:r>
              <a:rPr lang="en-US" i="1" dirty="0">
                <a:latin typeface="Frutiger LT Pro 55 Roman" panose="020B0602020204020204" pitchFamily="34" charset="0"/>
              </a:rPr>
              <a:t>)</a:t>
            </a:r>
          </a:p>
          <a:p>
            <a:pPr marL="0" indent="0">
              <a:lnSpc>
                <a:spcPct val="110000"/>
              </a:lnSpc>
              <a:spcBef>
                <a:spcPts val="1200"/>
              </a:spcBef>
              <a:buNone/>
            </a:pPr>
            <a:r>
              <a:rPr lang="en-US" sz="2400" i="1" dirty="0">
                <a:latin typeface="Frutiger LT Pro 55 Roman" panose="020B0602020204020204" pitchFamily="34" charset="0"/>
              </a:rPr>
              <a:t>For gene (g) and sample (</a:t>
            </a:r>
            <a:r>
              <a:rPr lang="en-US" sz="2400" i="1" dirty="0" err="1">
                <a:latin typeface="Frutiger LT Pro 55 Roman" panose="020B0602020204020204" pitchFamily="34" charset="0"/>
              </a:rPr>
              <a:t>i</a:t>
            </a:r>
            <a:r>
              <a:rPr lang="en-US" sz="2400" i="1" dirty="0">
                <a:latin typeface="Frutiger LT Pro 55 Roman" panose="020B0602020204020204" pitchFamily="34" charset="0"/>
              </a:rPr>
              <a:t>)</a:t>
            </a:r>
          </a:p>
          <a:p>
            <a:pPr marL="0" indent="0">
              <a:lnSpc>
                <a:spcPct val="100000"/>
              </a:lnSpc>
              <a:spcBef>
                <a:spcPts val="600"/>
              </a:spcBef>
              <a:buNone/>
            </a:pPr>
            <a:endParaRPr lang="en-US" sz="2400" i="1" dirty="0">
              <a:latin typeface="Frutiger LT Pro 55 Roman" panose="020B0602020204020204" pitchFamily="34" charset="0"/>
            </a:endParaRPr>
          </a:p>
          <a:p>
            <a:pPr marL="0" indent="0">
              <a:lnSpc>
                <a:spcPct val="100000"/>
              </a:lnSpc>
              <a:spcBef>
                <a:spcPts val="600"/>
              </a:spcBef>
              <a:buNone/>
            </a:pPr>
            <a:r>
              <a:rPr lang="en-US" sz="2400" i="1" dirty="0">
                <a:latin typeface="Frutiger LT Pro 55 Roman" panose="020B0602020204020204" pitchFamily="34" charset="0"/>
              </a:rPr>
              <a:t>M</a:t>
            </a:r>
            <a:r>
              <a:rPr lang="en-US" sz="2400" i="1" baseline="-25000" dirty="0">
                <a:latin typeface="Frutiger LT Pro 55 Roman" panose="020B0602020204020204" pitchFamily="34" charset="0"/>
              </a:rPr>
              <a:t>i</a:t>
            </a:r>
            <a:r>
              <a:rPr lang="en-US" sz="2000" i="1" dirty="0">
                <a:latin typeface="Frutiger LT Pro 55 Roman" panose="020B0602020204020204" pitchFamily="34" charset="0"/>
              </a:rPr>
              <a:t> = Library size (total number of reads)</a:t>
            </a:r>
          </a:p>
          <a:p>
            <a:pPr marL="0" indent="0">
              <a:lnSpc>
                <a:spcPct val="100000"/>
              </a:lnSpc>
              <a:spcBef>
                <a:spcPts val="600"/>
              </a:spcBef>
              <a:buNone/>
            </a:pPr>
            <a:r>
              <a:rPr lang="el-GR" sz="2400" i="1" dirty="0">
                <a:latin typeface="Frutiger LT Pro 55 Roman" panose="020B0602020204020204" pitchFamily="34" charset="0"/>
              </a:rPr>
              <a:t>Φ</a:t>
            </a:r>
            <a:r>
              <a:rPr lang="en-US" sz="2400" i="1" baseline="-25000" dirty="0">
                <a:latin typeface="Frutiger LT Pro 55 Roman" panose="020B0602020204020204" pitchFamily="34" charset="0"/>
              </a:rPr>
              <a:t>g</a:t>
            </a:r>
            <a:r>
              <a:rPr lang="en-US" sz="2000" i="1" dirty="0">
                <a:latin typeface="Frutiger LT Pro 55 Roman" panose="020B0602020204020204" pitchFamily="34" charset="0"/>
              </a:rPr>
              <a:t> = Dispersion </a:t>
            </a:r>
          </a:p>
          <a:p>
            <a:pPr marL="0" indent="0">
              <a:lnSpc>
                <a:spcPct val="100000"/>
              </a:lnSpc>
              <a:spcBef>
                <a:spcPts val="600"/>
              </a:spcBef>
              <a:buNone/>
            </a:pPr>
            <a:r>
              <a:rPr lang="en-US" sz="2400" i="1" dirty="0">
                <a:latin typeface="Frutiger LT Pro 55 Roman" panose="020B0602020204020204" pitchFamily="34" charset="0"/>
              </a:rPr>
              <a:t>p</a:t>
            </a:r>
            <a:r>
              <a:rPr lang="en-US" sz="2400" i="1" baseline="-25000" dirty="0">
                <a:latin typeface="Frutiger LT Pro 55 Roman" panose="020B0602020204020204" pitchFamily="34" charset="0"/>
              </a:rPr>
              <a:t>gj</a:t>
            </a:r>
            <a:r>
              <a:rPr lang="en-US" sz="2000" i="1" dirty="0">
                <a:latin typeface="Frutiger LT Pro 55 Roman" panose="020B0602020204020204" pitchFamily="34" charset="0"/>
              </a:rPr>
              <a:t> = Relative abundance of gene (g) </a:t>
            </a:r>
          </a:p>
          <a:p>
            <a:pPr marL="0" indent="0">
              <a:lnSpc>
                <a:spcPct val="100000"/>
              </a:lnSpc>
              <a:spcBef>
                <a:spcPts val="600"/>
              </a:spcBef>
              <a:buNone/>
            </a:pPr>
            <a:r>
              <a:rPr lang="en-US" sz="2000" i="1" dirty="0">
                <a:latin typeface="Frutiger LT Pro 55 Roman" panose="020B0602020204020204" pitchFamily="34" charset="0"/>
              </a:rPr>
              <a:t>in experimental group (j) to which sample (</a:t>
            </a:r>
            <a:r>
              <a:rPr lang="en-US" sz="2000" i="1" dirty="0" err="1">
                <a:latin typeface="Frutiger LT Pro 55 Roman" panose="020B0602020204020204" pitchFamily="34" charset="0"/>
              </a:rPr>
              <a:t>i</a:t>
            </a:r>
            <a:r>
              <a:rPr lang="en-US" sz="2000" i="1" dirty="0">
                <a:latin typeface="Frutiger LT Pro 55 Roman" panose="020B0602020204020204" pitchFamily="34" charset="0"/>
              </a:rPr>
              <a:t>) belongs</a:t>
            </a:r>
          </a:p>
          <a:p>
            <a:pPr marL="0" indent="0">
              <a:lnSpc>
                <a:spcPct val="100000"/>
              </a:lnSpc>
              <a:spcBef>
                <a:spcPts val="600"/>
              </a:spcBef>
              <a:buNone/>
            </a:pPr>
            <a:r>
              <a:rPr lang="en-US" sz="2400" i="1" dirty="0">
                <a:latin typeface="Frutiger LT Pro 55 Roman" panose="020B0602020204020204" pitchFamily="34" charset="0"/>
              </a:rPr>
              <a:t>Mean</a:t>
            </a:r>
            <a:r>
              <a:rPr lang="en-US" i="1" dirty="0">
                <a:latin typeface="Frutiger LT Pro 55 Roman" panose="020B0602020204020204" pitchFamily="34" charset="0"/>
              </a:rPr>
              <a:t> = </a:t>
            </a:r>
            <a:r>
              <a:rPr lang="en-US" sz="2400" i="1" dirty="0">
                <a:latin typeface="Frutiger LT Pro 55 Roman" panose="020B0602020204020204" pitchFamily="34" charset="0"/>
              </a:rPr>
              <a:t>µ</a:t>
            </a:r>
            <a:r>
              <a:rPr lang="en-US" sz="2400" i="1" baseline="-25000" dirty="0" err="1">
                <a:latin typeface="Frutiger LT Pro 55 Roman" panose="020B0602020204020204" pitchFamily="34" charset="0"/>
              </a:rPr>
              <a:t>gi</a:t>
            </a:r>
            <a:r>
              <a:rPr lang="en-US" i="1" dirty="0">
                <a:latin typeface="Frutiger LT Pro 55 Roman" panose="020B0602020204020204" pitchFamily="34" charset="0"/>
              </a:rPr>
              <a:t> = </a:t>
            </a:r>
            <a:r>
              <a:rPr lang="en-US" sz="2400" i="1" dirty="0" err="1">
                <a:latin typeface="Frutiger LT Pro 55 Roman" panose="020B0602020204020204" pitchFamily="34" charset="0"/>
              </a:rPr>
              <a:t>M</a:t>
            </a:r>
            <a:r>
              <a:rPr lang="en-US" sz="2400" i="1" baseline="-25000" dirty="0" err="1">
                <a:latin typeface="Frutiger LT Pro 55 Roman" panose="020B0602020204020204" pitchFamily="34" charset="0"/>
              </a:rPr>
              <a:t>i</a:t>
            </a:r>
            <a:r>
              <a:rPr lang="en-US" sz="2400" i="1" dirty="0" err="1">
                <a:latin typeface="Frutiger LT Pro 55 Roman" panose="020B0602020204020204" pitchFamily="34" charset="0"/>
              </a:rPr>
              <a:t>P</a:t>
            </a:r>
            <a:r>
              <a:rPr lang="en-US" sz="2400" i="1" baseline="-25000" dirty="0" err="1">
                <a:latin typeface="Frutiger LT Pro 55 Roman" panose="020B0602020204020204" pitchFamily="34" charset="0"/>
              </a:rPr>
              <a:t>gj</a:t>
            </a:r>
            <a:r>
              <a:rPr lang="en-US" sz="2400" i="1" baseline="-25000" dirty="0">
                <a:latin typeface="Frutiger LT Pro 55 Roman" panose="020B0602020204020204" pitchFamily="34" charset="0"/>
              </a:rPr>
              <a:t> </a:t>
            </a:r>
          </a:p>
          <a:p>
            <a:pPr marL="0" indent="0">
              <a:lnSpc>
                <a:spcPct val="100000"/>
              </a:lnSpc>
              <a:spcBef>
                <a:spcPts val="600"/>
              </a:spcBef>
              <a:buNone/>
            </a:pPr>
            <a:r>
              <a:rPr lang="en-US" sz="2400" i="1" dirty="0">
                <a:latin typeface="Frutiger LT Pro 55 Roman" panose="020B0602020204020204" pitchFamily="34" charset="0"/>
              </a:rPr>
              <a:t>Variance = µ</a:t>
            </a:r>
            <a:r>
              <a:rPr lang="en-US" sz="2400" i="1" baseline="-25000" dirty="0" err="1">
                <a:latin typeface="Frutiger LT Pro 55 Roman" panose="020B0602020204020204" pitchFamily="34" charset="0"/>
              </a:rPr>
              <a:t>gi</a:t>
            </a:r>
            <a:r>
              <a:rPr lang="en-US" sz="2400" i="1" dirty="0">
                <a:latin typeface="Frutiger LT Pro 55 Roman" panose="020B0602020204020204" pitchFamily="34" charset="0"/>
              </a:rPr>
              <a:t> (1+µ</a:t>
            </a:r>
            <a:r>
              <a:rPr lang="en-US" sz="2400" i="1" baseline="-25000" dirty="0" err="1">
                <a:latin typeface="Frutiger LT Pro 55 Roman" panose="020B0602020204020204" pitchFamily="34" charset="0"/>
              </a:rPr>
              <a:t>gi</a:t>
            </a:r>
            <a:r>
              <a:rPr lang="el-GR" sz="2400" i="1" dirty="0">
                <a:latin typeface="Frutiger LT Pro 55 Roman" panose="020B0602020204020204" pitchFamily="34" charset="0"/>
              </a:rPr>
              <a:t>Φ</a:t>
            </a:r>
            <a:r>
              <a:rPr lang="en-US" sz="2400" i="1" baseline="-25000" dirty="0">
                <a:latin typeface="Frutiger LT Pro 55 Roman" panose="020B0602020204020204" pitchFamily="34" charset="0"/>
              </a:rPr>
              <a:t>g</a:t>
            </a:r>
            <a:r>
              <a:rPr lang="en-US" sz="2400" i="1" dirty="0">
                <a:latin typeface="Frutiger LT Pro 55 Roman" panose="020B0602020204020204" pitchFamily="34" charset="0"/>
              </a:rPr>
              <a:t>)</a:t>
            </a:r>
          </a:p>
          <a:p>
            <a:pPr marL="0" indent="0">
              <a:lnSpc>
                <a:spcPct val="100000"/>
              </a:lnSpc>
              <a:spcBef>
                <a:spcPts val="600"/>
              </a:spcBef>
              <a:buNone/>
            </a:pPr>
            <a:endParaRPr lang="en-US" sz="2400" i="1" baseline="-25000" dirty="0">
              <a:latin typeface="Frutiger LT Pro 55 Roman" panose="020B0602020204020204" pitchFamily="34" charset="0"/>
            </a:endParaRPr>
          </a:p>
          <a:p>
            <a:pPr marL="0" indent="0">
              <a:lnSpc>
                <a:spcPct val="100000"/>
              </a:lnSpc>
              <a:spcBef>
                <a:spcPts val="600"/>
              </a:spcBef>
              <a:buNone/>
            </a:pPr>
            <a:r>
              <a:rPr lang="en-US" sz="2000" i="1" dirty="0">
                <a:latin typeface="Frutiger LT Pro 55 Roman" panose="020B0602020204020204" pitchFamily="34" charset="0"/>
              </a:rPr>
              <a:t>Note: NB distribution reduces to Poisson distribution when </a:t>
            </a:r>
            <a:r>
              <a:rPr lang="el-GR" sz="2000" i="1" dirty="0">
                <a:latin typeface="Frutiger LT Pro 55 Roman" panose="020B0602020204020204" pitchFamily="34" charset="0"/>
              </a:rPr>
              <a:t>Φ</a:t>
            </a:r>
            <a:r>
              <a:rPr lang="en-US" sz="2000" i="1" baseline="-25000" dirty="0">
                <a:latin typeface="Frutiger LT Pro 55 Roman" panose="020B0602020204020204" pitchFamily="34" charset="0"/>
              </a:rPr>
              <a:t>g</a:t>
            </a:r>
            <a:r>
              <a:rPr lang="en-US" sz="2000" i="1" dirty="0">
                <a:latin typeface="Frutiger LT Pro 55 Roman" panose="020B0602020204020204" pitchFamily="34" charset="0"/>
              </a:rPr>
              <a:t> = 0</a:t>
            </a:r>
          </a:p>
          <a:p>
            <a:pPr marL="0" indent="0">
              <a:lnSpc>
                <a:spcPct val="100000"/>
              </a:lnSpc>
              <a:spcBef>
                <a:spcPts val="600"/>
              </a:spcBef>
              <a:buNone/>
            </a:pPr>
            <a:r>
              <a:rPr lang="en-US" sz="2000" i="1" dirty="0">
                <a:latin typeface="Frutiger LT Pro 55 Roman" panose="020B0602020204020204" pitchFamily="34" charset="0"/>
              </a:rPr>
              <a:t>            √</a:t>
            </a:r>
            <a:r>
              <a:rPr lang="el-GR" sz="2000" i="1" dirty="0">
                <a:latin typeface="Frutiger LT Pro 55 Roman" panose="020B0602020204020204" pitchFamily="34" charset="0"/>
              </a:rPr>
              <a:t>Φ</a:t>
            </a:r>
            <a:r>
              <a:rPr lang="en-US" sz="2000" i="1" baseline="-25000" dirty="0">
                <a:latin typeface="Frutiger LT Pro 55 Roman" panose="020B0602020204020204" pitchFamily="34" charset="0"/>
              </a:rPr>
              <a:t>g </a:t>
            </a:r>
            <a:r>
              <a:rPr lang="en-US" sz="2000" i="1" dirty="0">
                <a:latin typeface="Frutiger LT Pro 55 Roman" panose="020B0602020204020204" pitchFamily="34" charset="0"/>
              </a:rPr>
              <a:t>= Biological Coefficient of Variation between samples</a:t>
            </a:r>
            <a:endParaRPr lang="en-US" sz="2000" i="1" baseline="-25000" dirty="0">
              <a:latin typeface="Frutiger LT Pro 55 Roman" panose="020B0602020204020204" pitchFamily="34" charset="0"/>
            </a:endParaRPr>
          </a:p>
        </p:txBody>
      </p:sp>
      <p:sp>
        <p:nvSpPr>
          <p:cNvPr id="21" name="TextBox 20"/>
          <p:cNvSpPr txBox="1"/>
          <p:nvPr/>
        </p:nvSpPr>
        <p:spPr>
          <a:xfrm>
            <a:off x="0" y="6450783"/>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235480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268168"/>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2010</a:t>
            </a:r>
          </a:p>
        </p:txBody>
      </p:sp>
      <p:graphicFrame>
        <p:nvGraphicFramePr>
          <p:cNvPr id="14" name="Object 13"/>
          <p:cNvGraphicFramePr>
            <a:graphicFrameLocks noChangeAspect="1"/>
          </p:cNvGraphicFramePr>
          <p:nvPr>
            <p:extLst>
              <p:ext uri="{D42A27DB-BD31-4B8C-83A1-F6EECF244321}">
                <p14:modId xmlns:p14="http://schemas.microsoft.com/office/powerpoint/2010/main" val="2928372688"/>
              </p:ext>
            </p:extLst>
          </p:nvPr>
        </p:nvGraphicFramePr>
        <p:xfrm>
          <a:off x="1880996" y="2082045"/>
          <a:ext cx="5382008" cy="4186123"/>
        </p:xfrm>
        <a:graphic>
          <a:graphicData uri="http://schemas.openxmlformats.org/presentationml/2006/ole">
            <mc:AlternateContent xmlns:mc="http://schemas.openxmlformats.org/markup-compatibility/2006">
              <mc:Choice xmlns:v="urn:schemas-microsoft-com:vml" Requires="v">
                <p:oleObj spid="_x0000_s1042" name="Acrobat Document" r:id="rId4" imgW="4937622" imgH="3840480" progId="AcroExch.Document.11">
                  <p:embed/>
                </p:oleObj>
              </mc:Choice>
              <mc:Fallback>
                <p:oleObj name="Acrobat Document" r:id="rId4" imgW="4937622" imgH="3840480" progId="AcroExch.Document.11">
                  <p:embed/>
                  <p:pic>
                    <p:nvPicPr>
                      <p:cNvPr id="14" name="Object 13"/>
                      <p:cNvPicPr/>
                      <p:nvPr/>
                    </p:nvPicPr>
                    <p:blipFill>
                      <a:blip r:embed="rId5"/>
                      <a:stretch>
                        <a:fillRect/>
                      </a:stretch>
                    </p:blipFill>
                    <p:spPr>
                      <a:xfrm>
                        <a:off x="1880996" y="2082045"/>
                        <a:ext cx="5382008" cy="4186123"/>
                      </a:xfrm>
                      <a:prstGeom prst="rect">
                        <a:avLst/>
                      </a:prstGeom>
                    </p:spPr>
                  </p:pic>
                </p:oleObj>
              </mc:Fallback>
            </mc:AlternateContent>
          </a:graphicData>
        </a:graphic>
      </p:graphicFrame>
      <p:sp>
        <p:nvSpPr>
          <p:cNvPr id="15" name="Content Placeholder 14"/>
          <p:cNvSpPr>
            <a:spLocks noGrp="1"/>
          </p:cNvSpPr>
          <p:nvPr>
            <p:ph idx="4294967295"/>
          </p:nvPr>
        </p:nvSpPr>
        <p:spPr>
          <a:xfrm>
            <a:off x="0" y="1235075"/>
            <a:ext cx="9144000" cy="917575"/>
          </a:xfrm>
          <a:prstGeom prst="rect">
            <a:avLst/>
          </a:prstGeom>
        </p:spPr>
        <p:txBody>
          <a:bodyPr>
            <a:normAutofit/>
          </a:bodyPr>
          <a:lstStyle/>
          <a:p>
            <a:pPr marL="0" indent="0" algn="ctr">
              <a:buNone/>
            </a:pPr>
            <a:r>
              <a:rPr lang="en-US" b="1" i="1" dirty="0">
                <a:latin typeface="Frutiger LT Pro 55 Roman" panose="020B0602020204020204" pitchFamily="34" charset="0"/>
              </a:rPr>
              <a:t>Mean-Variance Plot</a:t>
            </a:r>
          </a:p>
          <a:p>
            <a:pPr marL="0" indent="0" algn="ctr">
              <a:buNone/>
            </a:pPr>
            <a:r>
              <a:rPr lang="en-US" sz="2000" b="1" i="1" dirty="0">
                <a:latin typeface="Frutiger LT Pro 55 Roman" panose="020B0602020204020204" pitchFamily="34" charset="0"/>
              </a:rPr>
              <a:t>    &gt;</a:t>
            </a:r>
            <a:r>
              <a:rPr lang="en-US" sz="2000" b="1" i="1" dirty="0" err="1">
                <a:latin typeface="Frutiger LT Pro 55 Roman" panose="020B0602020204020204" pitchFamily="34" charset="0"/>
              </a:rPr>
              <a:t>plotMeanVar</a:t>
            </a:r>
            <a:r>
              <a:rPr lang="en-US" sz="2000" b="1" i="1" dirty="0">
                <a:latin typeface="Frutiger LT Pro 55 Roman" panose="020B0602020204020204" pitchFamily="34" charset="0"/>
              </a:rPr>
              <a:t>(y)</a:t>
            </a:r>
          </a:p>
          <a:p>
            <a:pPr marL="0" indent="0">
              <a:buNone/>
            </a:pPr>
            <a:endParaRPr lang="en-US" sz="3600" b="1" i="1" dirty="0">
              <a:latin typeface="Constantia" panose="02030602050306030303" pitchFamily="18" charset="0"/>
            </a:endParaRPr>
          </a:p>
        </p:txBody>
      </p:sp>
    </p:spTree>
    <p:extLst>
      <p:ext uri="{BB962C8B-B14F-4D97-AF65-F5344CB8AC3E}">
        <p14:creationId xmlns:p14="http://schemas.microsoft.com/office/powerpoint/2010/main" val="2340186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0490" y="2990334"/>
            <a:ext cx="1721708" cy="369332"/>
          </a:xfrm>
          <a:prstGeom prst="rect">
            <a:avLst/>
          </a:prstGeom>
          <a:noFill/>
        </p:spPr>
        <p:txBody>
          <a:bodyPr wrap="square" rtlCol="0">
            <a:spAutoFit/>
          </a:bodyPr>
          <a:lstStyle/>
          <a:p>
            <a:r>
              <a:rPr lang="en-US" b="1" i="1" dirty="0">
                <a:latin typeface="Frutiger LT Pro 55 Roman" panose="020B0602020204020204" pitchFamily="34" charset="0"/>
              </a:rPr>
              <a:t>Why </a:t>
            </a:r>
            <a:r>
              <a:rPr lang="en-US" b="1" i="1" dirty="0" err="1">
                <a:latin typeface="Frutiger LT Pro 55 Roman" panose="020B0602020204020204" pitchFamily="34" charset="0"/>
              </a:rPr>
              <a:t>edgeR</a:t>
            </a:r>
            <a:r>
              <a:rPr lang="en-US" b="1" i="1" dirty="0">
                <a:latin typeface="Frutiger LT Pro 55 Roman" panose="020B0602020204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406885294"/>
              </p:ext>
            </p:extLst>
          </p:nvPr>
        </p:nvGraphicFramePr>
        <p:xfrm>
          <a:off x="3297461" y="1458195"/>
          <a:ext cx="5211793" cy="4851779"/>
        </p:xfrm>
        <a:graphic>
          <a:graphicData uri="http://schemas.openxmlformats.org/presentationml/2006/ole">
            <mc:AlternateContent xmlns:mc="http://schemas.openxmlformats.org/markup-compatibility/2006">
              <mc:Choice xmlns:v="urn:schemas-microsoft-com:vml" Requires="v">
                <p:oleObj spid="_x0000_s2066" name="Acrobat Document" r:id="rId3" imgW="5790881" imgH="5390866" progId="Acrobat.Document.2015">
                  <p:embed/>
                </p:oleObj>
              </mc:Choice>
              <mc:Fallback>
                <p:oleObj name="Acrobat Document" r:id="rId3" imgW="5790881" imgH="5390866" progId="Acrobat.Document.2015">
                  <p:embed/>
                  <p:pic>
                    <p:nvPicPr>
                      <p:cNvPr id="4" name="Object 3"/>
                      <p:cNvPicPr/>
                      <p:nvPr/>
                    </p:nvPicPr>
                    <p:blipFill>
                      <a:blip r:embed="rId4"/>
                      <a:stretch>
                        <a:fillRect/>
                      </a:stretch>
                    </p:blipFill>
                    <p:spPr>
                      <a:xfrm>
                        <a:off x="3297461" y="1458195"/>
                        <a:ext cx="5211793" cy="4851779"/>
                      </a:xfrm>
                      <a:prstGeom prst="rect">
                        <a:avLst/>
                      </a:prstGeom>
                    </p:spPr>
                  </p:pic>
                </p:oleObj>
              </mc:Fallback>
            </mc:AlternateContent>
          </a:graphicData>
        </a:graphic>
      </p:graphicFrame>
    </p:spTree>
    <p:extLst>
      <p:ext uri="{BB962C8B-B14F-4D97-AF65-F5344CB8AC3E}">
        <p14:creationId xmlns:p14="http://schemas.microsoft.com/office/powerpoint/2010/main" val="755764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177551"/>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628650" y="1334322"/>
            <a:ext cx="7886700" cy="47426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1" dirty="0">
                <a:latin typeface="Frutiger LT Pro 55 Roman" panose="020B0602020204020204" pitchFamily="34" charset="0"/>
              </a:rPr>
              <a:t>Creating the </a:t>
            </a:r>
            <a:r>
              <a:rPr lang="en-US" sz="3200" b="1" i="1" dirty="0" err="1">
                <a:latin typeface="Frutiger LT Pro 55 Roman" panose="020B0602020204020204" pitchFamily="34" charset="0"/>
              </a:rPr>
              <a:t>DGEList</a:t>
            </a:r>
            <a:r>
              <a:rPr lang="en-US" sz="3200" b="1" i="1" dirty="0">
                <a:latin typeface="Frutiger LT Pro 55 Roman" panose="020B0602020204020204" pitchFamily="34" charset="0"/>
              </a:rPr>
              <a:t> data class</a:t>
            </a:r>
          </a:p>
          <a:p>
            <a:pPr marL="0" indent="0">
              <a:lnSpc>
                <a:spcPct val="100000"/>
              </a:lnSpc>
              <a:spcBef>
                <a:spcPts val="0"/>
              </a:spcBef>
              <a:buNone/>
            </a:pPr>
            <a:endParaRPr lang="en-US" sz="2400" b="1" i="1" dirty="0">
              <a:latin typeface="Frutiger LT Pro 55 Roman" panose="020B0602020204020204" pitchFamily="34" charset="0"/>
            </a:endParaRPr>
          </a:p>
          <a:p>
            <a:pPr>
              <a:lnSpc>
                <a:spcPct val="110000"/>
              </a:lnSpc>
              <a:buFont typeface="Wingdings" panose="05000000000000000000" pitchFamily="2" charset="2"/>
              <a:buChar char="Ø"/>
            </a:pPr>
            <a:r>
              <a:rPr lang="en-US" sz="2400" i="1" dirty="0">
                <a:latin typeface="Frutiger LT Pro 55 Roman" panose="020B0602020204020204" pitchFamily="34" charset="0"/>
              </a:rPr>
              <a:t>edgeR stores data in a </a:t>
            </a:r>
            <a:r>
              <a:rPr lang="en-US" sz="2400" b="1" i="1" dirty="0">
                <a:latin typeface="Frutiger LT Pro 55 Roman" panose="020B0602020204020204" pitchFamily="34" charset="0"/>
              </a:rPr>
              <a:t>simple list-based </a:t>
            </a:r>
            <a:r>
              <a:rPr lang="en-US" sz="2400" i="1" dirty="0">
                <a:latin typeface="Frutiger LT Pro 55 Roman" panose="020B0602020204020204" pitchFamily="34" charset="0"/>
              </a:rPr>
              <a:t>data object called a </a:t>
            </a:r>
            <a:r>
              <a:rPr lang="en-US" sz="2400" i="1" dirty="0" err="1">
                <a:latin typeface="Frutiger LT Pro 55 Roman" panose="020B0602020204020204" pitchFamily="34" charset="0"/>
              </a:rPr>
              <a:t>DGEList</a:t>
            </a:r>
            <a:endParaRPr lang="en-US" sz="2400" i="1" dirty="0">
              <a:latin typeface="Frutiger LT Pro 55 Roman" panose="020B0602020204020204" pitchFamily="34" charset="0"/>
            </a:endParaRPr>
          </a:p>
          <a:p>
            <a:pPr marL="0" indent="0">
              <a:lnSpc>
                <a:spcPct val="100000"/>
              </a:lnSpc>
              <a:spcBef>
                <a:spcPts val="0"/>
              </a:spcBef>
              <a:buNone/>
            </a:pPr>
            <a:endParaRPr lang="en-US" sz="2400" i="1" dirty="0">
              <a:latin typeface="Frutiger LT Pro 55 Roman" panose="020B0602020204020204" pitchFamily="34" charset="0"/>
            </a:endParaRPr>
          </a:p>
          <a:p>
            <a:pPr>
              <a:lnSpc>
                <a:spcPct val="110000"/>
              </a:lnSpc>
              <a:buFont typeface="Wingdings" panose="05000000000000000000" pitchFamily="2" charset="2"/>
              <a:buChar char="Ø"/>
            </a:pPr>
            <a:r>
              <a:rPr lang="en-US" sz="2400" i="1" dirty="0">
                <a:latin typeface="Frutiger LT Pro 55 Roman" panose="020B0602020204020204" pitchFamily="34" charset="0"/>
              </a:rPr>
              <a:t>If the table of counts exists as a </a:t>
            </a:r>
            <a:r>
              <a:rPr lang="en-US" sz="2400" i="1" dirty="0" err="1">
                <a:latin typeface="Frutiger LT Pro 55 Roman" panose="020B0602020204020204" pitchFamily="34" charset="0"/>
              </a:rPr>
              <a:t>data.frame</a:t>
            </a:r>
            <a:r>
              <a:rPr lang="en-US" sz="2400" i="1" dirty="0">
                <a:latin typeface="Frutiger LT Pro 55 Roman" panose="020B0602020204020204" pitchFamily="34" charset="0"/>
              </a:rPr>
              <a:t> then a </a:t>
            </a:r>
            <a:r>
              <a:rPr lang="en-US" sz="2400" i="1" dirty="0" err="1">
                <a:latin typeface="Frutiger LT Pro 55 Roman" panose="020B0602020204020204" pitchFamily="34" charset="0"/>
              </a:rPr>
              <a:t>DGEList</a:t>
            </a:r>
            <a:r>
              <a:rPr lang="en-US" sz="2400" i="1" dirty="0">
                <a:latin typeface="Frutiger LT Pro 55 Roman" panose="020B0602020204020204" pitchFamily="34" charset="0"/>
              </a:rPr>
              <a:t> object can be created by</a:t>
            </a:r>
          </a:p>
          <a:p>
            <a:pPr marL="0" indent="0">
              <a:lnSpc>
                <a:spcPct val="100000"/>
              </a:lnSpc>
              <a:spcBef>
                <a:spcPts val="0"/>
              </a:spcBef>
              <a:buNone/>
            </a:pPr>
            <a:endParaRPr lang="en-US" sz="2400" i="1" dirty="0">
              <a:latin typeface="Frutiger LT Pro 55 Roman" panose="020B0602020204020204" pitchFamily="34" charset="0"/>
            </a:endParaRPr>
          </a:p>
          <a:p>
            <a:pPr marL="457200" lvl="1" indent="0">
              <a:lnSpc>
                <a:spcPct val="110000"/>
              </a:lnSpc>
              <a:buNone/>
            </a:pPr>
            <a:r>
              <a:rPr lang="en-US" sz="2000" i="1" dirty="0">
                <a:latin typeface="Frutiger LT Pro 55 Roman" panose="020B0602020204020204" pitchFamily="34" charset="0"/>
              </a:rPr>
              <a:t>        &gt;group &lt;- c(rep("TNBC", 10), rep("Normal", 10))</a:t>
            </a:r>
          </a:p>
          <a:p>
            <a:pPr marL="457200" lvl="1" indent="0">
              <a:lnSpc>
                <a:spcPct val="110000"/>
              </a:lnSpc>
              <a:buNone/>
            </a:pPr>
            <a:r>
              <a:rPr lang="en-US" sz="2000" i="1" dirty="0">
                <a:latin typeface="Frutiger LT Pro 55 Roman" panose="020B0602020204020204" pitchFamily="34" charset="0"/>
              </a:rPr>
              <a:t>        &gt;y &lt;- </a:t>
            </a:r>
            <a:r>
              <a:rPr lang="en-US" sz="2000" i="1" dirty="0" err="1">
                <a:latin typeface="Frutiger LT Pro 55 Roman" panose="020B0602020204020204" pitchFamily="34" charset="0"/>
              </a:rPr>
              <a:t>DGEList</a:t>
            </a:r>
            <a:r>
              <a:rPr lang="en-US" sz="2000" i="1" dirty="0">
                <a:latin typeface="Frutiger LT Pro 55 Roman" panose="020B0602020204020204" pitchFamily="34" charset="0"/>
              </a:rPr>
              <a:t>(counts=x[,1:20], group=group)</a:t>
            </a:r>
          </a:p>
        </p:txBody>
      </p:sp>
    </p:spTree>
    <p:extLst>
      <p:ext uri="{BB962C8B-B14F-4D97-AF65-F5344CB8AC3E}">
        <p14:creationId xmlns:p14="http://schemas.microsoft.com/office/powerpoint/2010/main" val="1973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761336"/>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427706" y="1532029"/>
            <a:ext cx="8535061" cy="450630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4500" b="1" i="1" dirty="0">
                <a:latin typeface="Frutiger LT Pro 55 Roman" panose="020B0602020204020204" pitchFamily="34" charset="0"/>
              </a:rPr>
              <a:t>Trimmed Mean of M-values (TMM) Normalization</a:t>
            </a:r>
          </a:p>
          <a:p>
            <a:pPr marL="0" indent="0">
              <a:lnSpc>
                <a:spcPct val="120000"/>
              </a:lnSpc>
              <a:spcBef>
                <a:spcPts val="0"/>
              </a:spcBef>
              <a:buFont typeface="Arial" panose="020B0604020202020204" pitchFamily="34" charset="0"/>
              <a:buNone/>
            </a:pPr>
            <a:endParaRPr lang="en-US" sz="3000" b="1" i="1" dirty="0">
              <a:latin typeface="Frutiger LT Pro 55 Roman" panose="020B0602020204020204" pitchFamily="34" charset="0"/>
            </a:endParaRPr>
          </a:p>
          <a:p>
            <a:pPr>
              <a:lnSpc>
                <a:spcPct val="110000"/>
              </a:lnSpc>
              <a:buFont typeface="Wingdings" panose="05000000000000000000" pitchFamily="2" charset="2"/>
              <a:buChar char="Ø"/>
            </a:pPr>
            <a:r>
              <a:rPr lang="en-US" sz="3800" i="1" dirty="0">
                <a:latin typeface="Frutiger LT Pro 55 Roman" panose="020B0602020204020204" pitchFamily="34" charset="0"/>
              </a:rPr>
              <a:t>The ‘</a:t>
            </a:r>
            <a:r>
              <a:rPr lang="en-US" sz="3800" b="1" i="1" dirty="0" err="1">
                <a:latin typeface="Frutiger LT Pro 55 Roman" panose="020B0602020204020204" pitchFamily="34" charset="0"/>
              </a:rPr>
              <a:t>calcNormFactors</a:t>
            </a:r>
            <a:r>
              <a:rPr lang="en-US" sz="3800" i="1" dirty="0">
                <a:latin typeface="Frutiger LT Pro 55 Roman" panose="020B0602020204020204" pitchFamily="34" charset="0"/>
              </a:rPr>
              <a:t>’ function normalizes for RNA composition by determining a set of scaling factors for the library sizes that minimize the </a:t>
            </a:r>
            <a:r>
              <a:rPr lang="en-US" sz="3800" b="1" i="1" dirty="0">
                <a:latin typeface="Frutiger LT Pro 55 Roman" panose="020B0602020204020204" pitchFamily="34" charset="0"/>
              </a:rPr>
              <a:t>log-fold changes </a:t>
            </a:r>
            <a:r>
              <a:rPr lang="en-US" sz="3800" i="1" dirty="0">
                <a:latin typeface="Frutiger LT Pro 55 Roman" panose="020B0602020204020204" pitchFamily="34" charset="0"/>
              </a:rPr>
              <a:t>between samples</a:t>
            </a:r>
          </a:p>
          <a:p>
            <a:pPr marL="0" indent="0">
              <a:lnSpc>
                <a:spcPct val="60000"/>
              </a:lnSpc>
              <a:spcBef>
                <a:spcPts val="600"/>
              </a:spcBef>
              <a:buNone/>
            </a:pPr>
            <a:endParaRPr lang="en-US" sz="3800" i="1" dirty="0">
              <a:latin typeface="Frutiger LT Pro 55 Roman" panose="020B0602020204020204" pitchFamily="34" charset="0"/>
            </a:endParaRPr>
          </a:p>
          <a:p>
            <a:pPr>
              <a:lnSpc>
                <a:spcPct val="110000"/>
              </a:lnSpc>
              <a:buFont typeface="Wingdings" panose="05000000000000000000" pitchFamily="2" charset="2"/>
              <a:buChar char="Ø"/>
            </a:pPr>
            <a:r>
              <a:rPr lang="en-US" sz="3800" i="1" dirty="0">
                <a:latin typeface="Frutiger LT Pro 55 Roman" panose="020B0602020204020204" pitchFamily="34" charset="0"/>
              </a:rPr>
              <a:t>TMM is used to compute these factors to scale original library size to the ‘</a:t>
            </a:r>
            <a:r>
              <a:rPr lang="en-US" sz="3800" b="1" i="1" dirty="0">
                <a:latin typeface="Frutiger LT Pro 55 Roman" panose="020B0602020204020204" pitchFamily="34" charset="0"/>
              </a:rPr>
              <a:t>effective library size</a:t>
            </a:r>
            <a:r>
              <a:rPr lang="en-US" sz="3800" i="1" dirty="0">
                <a:latin typeface="Frutiger LT Pro 55 Roman" panose="020B0602020204020204" pitchFamily="34" charset="0"/>
              </a:rPr>
              <a:t>,’ which for differences in transcriptome sizes are accounted for and thus used for all downstream analyses </a:t>
            </a:r>
          </a:p>
          <a:p>
            <a:pPr marL="0" indent="0">
              <a:lnSpc>
                <a:spcPct val="110000"/>
              </a:lnSpc>
              <a:buNone/>
            </a:pPr>
            <a:r>
              <a:rPr lang="en-US" sz="3800" i="1" dirty="0">
                <a:latin typeface="Frutiger LT Pro 55 Roman" panose="020B0602020204020204" pitchFamily="34" charset="0"/>
              </a:rPr>
              <a:t>                                       &gt;y &lt;- </a:t>
            </a:r>
            <a:r>
              <a:rPr lang="en-US" sz="3800" i="1" dirty="0" err="1">
                <a:latin typeface="Frutiger LT Pro 55 Roman" panose="020B0602020204020204" pitchFamily="34" charset="0"/>
              </a:rPr>
              <a:t>calcNormFactors</a:t>
            </a:r>
            <a:r>
              <a:rPr lang="en-US" sz="3800" i="1" dirty="0">
                <a:latin typeface="Frutiger LT Pro 55 Roman" panose="020B0602020204020204" pitchFamily="34" charset="0"/>
              </a:rPr>
              <a:t>(y)</a:t>
            </a:r>
          </a:p>
          <a:p>
            <a:pPr marL="0" indent="0">
              <a:lnSpc>
                <a:spcPct val="110000"/>
              </a:lnSpc>
              <a:buNone/>
            </a:pPr>
            <a:r>
              <a:rPr lang="en-US" sz="3800" i="1" dirty="0">
                <a:latin typeface="Frutiger LT Pro 55 Roman" panose="020B0602020204020204" pitchFamily="34" charset="0"/>
              </a:rPr>
              <a:t>                                       &gt;</a:t>
            </a:r>
            <a:r>
              <a:rPr lang="en-US" sz="3800" i="1" dirty="0" err="1">
                <a:latin typeface="Frutiger LT Pro 55 Roman" panose="020B0602020204020204" pitchFamily="34" charset="0"/>
              </a:rPr>
              <a:t>y$samples</a:t>
            </a:r>
            <a:endParaRPr lang="en-US" sz="3800" i="1" dirty="0">
              <a:latin typeface="Frutiger LT Pro 55 Roman" panose="020B0602020204020204" pitchFamily="34" charset="0"/>
            </a:endParaRPr>
          </a:p>
          <a:p>
            <a:pPr marL="0" indent="0">
              <a:lnSpc>
                <a:spcPct val="100000"/>
              </a:lnSpc>
              <a:spcBef>
                <a:spcPts val="0"/>
              </a:spcBef>
              <a:buNone/>
            </a:pPr>
            <a:endParaRPr lang="en-US" sz="2400" b="1" i="1" dirty="0">
              <a:latin typeface="Constantia" panose="02030602050306030303" pitchFamily="18" charset="0"/>
            </a:endParaRPr>
          </a:p>
          <a:p>
            <a:pPr marL="457200" lvl="1" indent="0">
              <a:lnSpc>
                <a:spcPct val="110000"/>
              </a:lnSpc>
              <a:buNone/>
            </a:pPr>
            <a:r>
              <a:rPr lang="en-US" sz="2000" b="1" i="1" dirty="0">
                <a:latin typeface="Constantia" panose="02030602050306030303" pitchFamily="18" charset="0"/>
              </a:rPr>
              <a:t>        </a:t>
            </a:r>
          </a:p>
        </p:txBody>
      </p:sp>
    </p:spTree>
    <p:extLst>
      <p:ext uri="{BB962C8B-B14F-4D97-AF65-F5344CB8AC3E}">
        <p14:creationId xmlns:p14="http://schemas.microsoft.com/office/powerpoint/2010/main" val="131397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128124"/>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8" name="TextBox 7"/>
          <p:cNvSpPr txBox="1"/>
          <p:nvPr/>
        </p:nvSpPr>
        <p:spPr>
          <a:xfrm>
            <a:off x="569475" y="1427235"/>
            <a:ext cx="8238965" cy="4154984"/>
          </a:xfrm>
          <a:prstGeom prst="rect">
            <a:avLst/>
          </a:prstGeom>
          <a:noFill/>
        </p:spPr>
        <p:txBody>
          <a:bodyPr wrap="square" rtlCol="0">
            <a:spAutoFit/>
          </a:bodyPr>
          <a:lstStyle/>
          <a:p>
            <a:r>
              <a:rPr lang="en-US" sz="2000" b="1" i="1" dirty="0">
                <a:latin typeface="Frutiger LT Pro 55 Roman" panose="020B0602020204020204" pitchFamily="34" charset="0"/>
              </a:rPr>
              <a:t>Data exploration -  Multi-dimensional Scaling (MDS) plot</a:t>
            </a:r>
          </a:p>
          <a:p>
            <a:endParaRPr lang="en-US" sz="2400" b="1" i="1" dirty="0">
              <a:latin typeface="Frutiger LT Pro 55 Roman" panose="020B0602020204020204" pitchFamily="34" charset="0"/>
            </a:endParaRPr>
          </a:p>
          <a:p>
            <a:pPr marL="342900" indent="-342900">
              <a:buFont typeface="Wingdings" panose="05000000000000000000" pitchFamily="2" charset="2"/>
              <a:buChar char="Ø"/>
            </a:pPr>
            <a:r>
              <a:rPr lang="en-US" sz="2000" i="1" dirty="0">
                <a:latin typeface="Frutiger LT Pro 55 Roman" panose="020B0602020204020204" pitchFamily="34" charset="0"/>
              </a:rPr>
              <a:t>The ‘</a:t>
            </a:r>
            <a:r>
              <a:rPr lang="en-US" sz="2000" b="1" i="1" dirty="0" err="1">
                <a:latin typeface="Frutiger LT Pro 55 Roman" panose="020B0602020204020204" pitchFamily="34" charset="0"/>
              </a:rPr>
              <a:t>plotMDS</a:t>
            </a:r>
            <a:r>
              <a:rPr lang="en-US" sz="2000" i="1" dirty="0">
                <a:latin typeface="Frutiger LT Pro 55 Roman" panose="020B0602020204020204" pitchFamily="34" charset="0"/>
              </a:rPr>
              <a:t>’ function produces a multi-dimensional scaling plot of the RNA samples based on </a:t>
            </a:r>
            <a:r>
              <a:rPr lang="en-US" sz="2000" i="1" u="sng" dirty="0">
                <a:latin typeface="Frutiger LT Pro 55 Roman" panose="020B0602020204020204" pitchFamily="34" charset="0"/>
              </a:rPr>
              <a:t>leading log-fold-change distances</a:t>
            </a:r>
            <a:r>
              <a:rPr lang="en-US" sz="2000" i="1" dirty="0">
                <a:latin typeface="Frutiger LT Pro 55 Roman" panose="020B0602020204020204" pitchFamily="34" charset="0"/>
              </a:rPr>
              <a:t> </a:t>
            </a:r>
          </a:p>
          <a:p>
            <a:endParaRPr lang="en-US" sz="2000" i="1" dirty="0">
              <a:latin typeface="Frutiger LT Pro 55 Roman" panose="020B0602020204020204" pitchFamily="34" charset="0"/>
            </a:endParaRPr>
          </a:p>
          <a:p>
            <a:pPr marL="342900" indent="-342900">
              <a:buFont typeface="Wingdings" panose="05000000000000000000" pitchFamily="2" charset="2"/>
              <a:buChar char="Ø"/>
            </a:pPr>
            <a:r>
              <a:rPr lang="en-US" sz="2000" i="1" dirty="0">
                <a:latin typeface="Frutiger LT Pro 55 Roman" panose="020B0602020204020204" pitchFamily="34" charset="0"/>
              </a:rPr>
              <a:t>This plot can be viewed as a type of </a:t>
            </a:r>
            <a:r>
              <a:rPr lang="en-US" sz="2000" b="1" i="1" dirty="0">
                <a:latin typeface="Frutiger LT Pro 55 Roman" panose="020B0602020204020204" pitchFamily="34" charset="0"/>
              </a:rPr>
              <a:t>unsupervised Clustering</a:t>
            </a:r>
            <a:r>
              <a:rPr lang="en-US" sz="2000" i="1" dirty="0">
                <a:latin typeface="Frutiger LT Pro 55 Roman" panose="020B0602020204020204" pitchFamily="34" charset="0"/>
              </a:rPr>
              <a:t>, somewhat similar in principle to the HCL </a:t>
            </a:r>
            <a:r>
              <a:rPr lang="en-US" sz="2000" i="1" dirty="0" smtClean="0">
                <a:latin typeface="Frutiger LT Pro 55 Roman" panose="020B0602020204020204" pitchFamily="34" charset="0"/>
              </a:rPr>
              <a:t>clustering</a:t>
            </a:r>
          </a:p>
          <a:p>
            <a:endParaRPr lang="en-US" sz="2000" i="1" dirty="0">
              <a:latin typeface="Frutiger LT Pro 55 Roman" panose="020B0602020204020204" pitchFamily="34" charset="0"/>
            </a:endParaRPr>
          </a:p>
          <a:p>
            <a:pPr marL="342900" indent="-342900">
              <a:buFont typeface="Wingdings" panose="05000000000000000000" pitchFamily="2" charset="2"/>
              <a:buChar char="Ø"/>
            </a:pPr>
            <a:r>
              <a:rPr lang="en-US" sz="2000" i="1" dirty="0">
                <a:latin typeface="Frutiger LT Pro 55 Roman" panose="020B0602020204020204" pitchFamily="34" charset="0"/>
              </a:rPr>
              <a:t>“Dimension 1 is the direction that best separates the samples, </a:t>
            </a:r>
            <a:r>
              <a:rPr lang="en-US" sz="2000" b="1" i="1" dirty="0">
                <a:latin typeface="Frutiger LT Pro 55 Roman" panose="020B0602020204020204" pitchFamily="34" charset="0"/>
              </a:rPr>
              <a:t>without</a:t>
            </a:r>
            <a:r>
              <a:rPr lang="en-US" sz="2000" i="1" dirty="0">
                <a:latin typeface="Frutiger LT Pro 55 Roman" panose="020B0602020204020204" pitchFamily="34" charset="0"/>
              </a:rPr>
              <a:t> regard to whether they are </a:t>
            </a:r>
            <a:r>
              <a:rPr lang="en-US" sz="2000" i="1" u="sng" dirty="0">
                <a:latin typeface="Frutiger LT Pro 55 Roman" panose="020B0602020204020204" pitchFamily="34" charset="0"/>
              </a:rPr>
              <a:t>treatments or replicates</a:t>
            </a:r>
            <a:r>
              <a:rPr lang="en-US" sz="2000" i="1" dirty="0">
                <a:latin typeface="Frutiger LT Pro 55 Roman" panose="020B0602020204020204" pitchFamily="34" charset="0"/>
              </a:rPr>
              <a:t>. Dimension 2 is the next best direction, uncorrelated with the first, that separates the samples.” </a:t>
            </a:r>
          </a:p>
        </p:txBody>
      </p:sp>
    </p:spTree>
    <p:extLst>
      <p:ext uri="{BB962C8B-B14F-4D97-AF65-F5344CB8AC3E}">
        <p14:creationId xmlns:p14="http://schemas.microsoft.com/office/powerpoint/2010/main" val="350786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391735"/>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graphicFrame>
        <p:nvGraphicFramePr>
          <p:cNvPr id="3" name="Object 2"/>
          <p:cNvGraphicFramePr>
            <a:graphicFrameLocks noChangeAspect="1"/>
          </p:cNvGraphicFramePr>
          <p:nvPr>
            <p:extLst>
              <p:ext uri="{D42A27DB-BD31-4B8C-83A1-F6EECF244321}">
                <p14:modId xmlns:p14="http://schemas.microsoft.com/office/powerpoint/2010/main" val="4098991340"/>
              </p:ext>
            </p:extLst>
          </p:nvPr>
        </p:nvGraphicFramePr>
        <p:xfrm>
          <a:off x="1243748" y="1986441"/>
          <a:ext cx="6819439" cy="4339742"/>
        </p:xfrm>
        <a:graphic>
          <a:graphicData uri="http://schemas.openxmlformats.org/presentationml/2006/ole">
            <mc:AlternateContent xmlns:mc="http://schemas.openxmlformats.org/markup-compatibility/2006">
              <mc:Choice xmlns:v="urn:schemas-microsoft-com:vml" Requires="v">
                <p:oleObj spid="_x0000_s3090" name="Acrobat Document" r:id="rId3" imgW="6034902" imgH="3840480" progId="AcroExch.Document.11">
                  <p:embed/>
                </p:oleObj>
              </mc:Choice>
              <mc:Fallback>
                <p:oleObj name="Acrobat Document" r:id="rId3" imgW="6034902" imgH="3840480" progId="AcroExch.Document.11">
                  <p:embed/>
                  <p:pic>
                    <p:nvPicPr>
                      <p:cNvPr id="3" name="Object 2"/>
                      <p:cNvPicPr/>
                      <p:nvPr/>
                    </p:nvPicPr>
                    <p:blipFill>
                      <a:blip r:embed="rId4"/>
                      <a:stretch>
                        <a:fillRect/>
                      </a:stretch>
                    </p:blipFill>
                    <p:spPr>
                      <a:xfrm>
                        <a:off x="1243748" y="1986441"/>
                        <a:ext cx="6819439" cy="4339742"/>
                      </a:xfrm>
                      <a:prstGeom prst="rect">
                        <a:avLst/>
                      </a:prstGeom>
                    </p:spPr>
                  </p:pic>
                </p:oleObj>
              </mc:Fallback>
            </mc:AlternateContent>
          </a:graphicData>
        </a:graphic>
      </p:graphicFrame>
      <p:sp>
        <p:nvSpPr>
          <p:cNvPr id="8" name="TextBox 7"/>
          <p:cNvSpPr txBox="1"/>
          <p:nvPr/>
        </p:nvSpPr>
        <p:spPr>
          <a:xfrm>
            <a:off x="852982" y="1216887"/>
            <a:ext cx="7722607" cy="861774"/>
          </a:xfrm>
          <a:prstGeom prst="rect">
            <a:avLst/>
          </a:prstGeom>
          <a:noFill/>
        </p:spPr>
        <p:txBody>
          <a:bodyPr wrap="square" rtlCol="0">
            <a:spAutoFit/>
          </a:bodyPr>
          <a:lstStyle/>
          <a:p>
            <a:r>
              <a:rPr lang="en-US" sz="2000" b="1" i="1" dirty="0">
                <a:latin typeface="Frutiger LT Pro 55 Roman" panose="020B0602020204020204" pitchFamily="34" charset="0"/>
              </a:rPr>
              <a:t>Data exploration -  Multi-dimensional Scaling (MDS) plot </a:t>
            </a:r>
          </a:p>
          <a:p>
            <a:pPr>
              <a:lnSpc>
                <a:spcPct val="50000"/>
              </a:lnSpc>
            </a:pPr>
            <a:endParaRPr lang="en-US" sz="2000" b="1" i="1" dirty="0">
              <a:latin typeface="Frutiger LT Pro 55 Roman" panose="020B0602020204020204" pitchFamily="34" charset="0"/>
            </a:endParaRPr>
          </a:p>
          <a:p>
            <a:r>
              <a:rPr lang="en-US" sz="2000" i="1" dirty="0">
                <a:latin typeface="Frutiger LT Pro 55 Roman" panose="020B0602020204020204" pitchFamily="34" charset="0"/>
              </a:rPr>
              <a:t>	&gt;</a:t>
            </a:r>
            <a:r>
              <a:rPr lang="en-US" sz="2000" i="1" dirty="0" err="1">
                <a:latin typeface="Frutiger LT Pro 55 Roman" panose="020B0602020204020204" pitchFamily="34" charset="0"/>
              </a:rPr>
              <a:t>plotMDS</a:t>
            </a:r>
            <a:r>
              <a:rPr lang="en-US" sz="2000" i="1" dirty="0">
                <a:latin typeface="Frutiger LT Pro 55 Roman" panose="020B0602020204020204" pitchFamily="34" charset="0"/>
              </a:rPr>
              <a:t>(y) </a:t>
            </a:r>
          </a:p>
        </p:txBody>
      </p:sp>
    </p:spTree>
    <p:extLst>
      <p:ext uri="{BB962C8B-B14F-4D97-AF65-F5344CB8AC3E}">
        <p14:creationId xmlns:p14="http://schemas.microsoft.com/office/powerpoint/2010/main" val="4169471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2792105269"/>
              </p:ext>
            </p:extLst>
          </p:nvPr>
        </p:nvGraphicFramePr>
        <p:xfrm>
          <a:off x="1221436" y="1139017"/>
          <a:ext cx="6698271" cy="5005426"/>
        </p:xfrm>
        <a:graphic>
          <a:graphicData uri="http://schemas.openxmlformats.org/presentationml/2006/ole">
            <mc:AlternateContent xmlns:mc="http://schemas.openxmlformats.org/markup-compatibility/2006">
              <mc:Choice xmlns:v="urn:schemas-microsoft-com:vml" Requires="v">
                <p:oleObj spid="_x0000_s4114" name="Acrobat Document" r:id="rId3" imgW="4160417" imgH="3108960" progId="AcroExch.Document.11">
                  <p:embed/>
                </p:oleObj>
              </mc:Choice>
              <mc:Fallback>
                <p:oleObj name="Acrobat Document" r:id="rId3" imgW="4160417" imgH="3108960" progId="AcroExch.Document.11">
                  <p:embed/>
                  <p:pic>
                    <p:nvPicPr>
                      <p:cNvPr id="20" name="Object 19"/>
                      <p:cNvPicPr/>
                      <p:nvPr/>
                    </p:nvPicPr>
                    <p:blipFill>
                      <a:blip r:embed="rId4"/>
                      <a:stretch>
                        <a:fillRect/>
                      </a:stretch>
                    </p:blipFill>
                    <p:spPr>
                      <a:xfrm>
                        <a:off x="1221436" y="1139017"/>
                        <a:ext cx="6698271" cy="5005426"/>
                      </a:xfrm>
                      <a:prstGeom prst="rect">
                        <a:avLst/>
                      </a:prstGeom>
                    </p:spPr>
                  </p:pic>
                </p:oleObj>
              </mc:Fallback>
            </mc:AlternateContent>
          </a:graphicData>
        </a:graphic>
      </p:graphicFrame>
      <p:sp>
        <p:nvSpPr>
          <p:cNvPr id="21" name="TextBox 20"/>
          <p:cNvSpPr txBox="1"/>
          <p:nvPr/>
        </p:nvSpPr>
        <p:spPr>
          <a:xfrm>
            <a:off x="0" y="6362721"/>
            <a:ext cx="9144000" cy="276999"/>
          </a:xfrm>
          <a:prstGeom prst="rect">
            <a:avLst/>
          </a:prstGeom>
          <a:noFill/>
        </p:spPr>
        <p:txBody>
          <a:bodyPr wrap="square" rtlCol="0">
            <a:spAutoFit/>
          </a:bodyPr>
          <a:lstStyle/>
          <a:p>
            <a:pPr lvl="0" algn="ctr"/>
            <a:r>
              <a:rPr lang="en-US" sz="1200" i="1" dirty="0">
                <a:solidFill>
                  <a:prstClr val="black"/>
                </a:solidFill>
                <a:latin typeface="Frutiger LT Pro 55 Roman" panose="020B0602020204020204" pitchFamily="34" charset="0"/>
              </a:rPr>
              <a:t>WGCNA, Peter </a:t>
            </a:r>
            <a:r>
              <a:rPr lang="en-US" sz="1200" i="1" dirty="0" err="1">
                <a:solidFill>
                  <a:prstClr val="black"/>
                </a:solidFill>
                <a:latin typeface="Frutiger LT Pro 55 Roman" panose="020B0602020204020204" pitchFamily="34" charset="0"/>
              </a:rPr>
              <a:t>Langfelder</a:t>
            </a:r>
            <a:r>
              <a:rPr lang="en-US" sz="1200" i="1" dirty="0">
                <a:solidFill>
                  <a:prstClr val="black"/>
                </a:solidFill>
                <a:latin typeface="Frutiger LT Pro 55 Roman" panose="020B0602020204020204" pitchFamily="34" charset="0"/>
              </a:rPr>
              <a:t> and Steve Horvath, 2008</a:t>
            </a:r>
          </a:p>
        </p:txBody>
      </p:sp>
    </p:spTree>
    <p:extLst>
      <p:ext uri="{BB962C8B-B14F-4D97-AF65-F5344CB8AC3E}">
        <p14:creationId xmlns:p14="http://schemas.microsoft.com/office/powerpoint/2010/main" val="17015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4"/>
          <p:cNvSpPr>
            <a:spLocks noGrp="1"/>
          </p:cNvSpPr>
          <p:nvPr>
            <p:ph idx="4294967295"/>
          </p:nvPr>
        </p:nvSpPr>
        <p:spPr>
          <a:xfrm>
            <a:off x="596900" y="1479550"/>
            <a:ext cx="8316281" cy="4351338"/>
          </a:xfrm>
          <a:prstGeom prst="rect">
            <a:avLst/>
          </a:prstGeom>
        </p:spPr>
        <p:txBody>
          <a:bodyPr>
            <a:normAutofit/>
          </a:bodyPr>
          <a:lstStyle/>
          <a:p>
            <a:pPr marL="0" indent="0">
              <a:buNone/>
            </a:pPr>
            <a:r>
              <a:rPr lang="en-US" b="1" i="1" dirty="0">
                <a:latin typeface="Frutiger LT Pro 55 Roman" panose="020B0602020204020204" pitchFamily="34" charset="0"/>
              </a:rPr>
              <a:t>Estimating Dispersions</a:t>
            </a:r>
          </a:p>
          <a:p>
            <a:pPr marL="0" indent="0">
              <a:lnSpc>
                <a:spcPct val="25000"/>
              </a:lnSpc>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edgeR uses the quantile-adjusted conditional </a:t>
            </a:r>
            <a:r>
              <a:rPr lang="en-US" sz="2400" b="1" i="1" dirty="0">
                <a:latin typeface="Frutiger LT Pro 55 Roman" panose="020B0602020204020204" pitchFamily="34" charset="0"/>
              </a:rPr>
              <a:t>maximum likelihood </a:t>
            </a:r>
            <a:r>
              <a:rPr lang="en-US" sz="2400" i="1" dirty="0">
                <a:latin typeface="Frutiger LT Pro 55 Roman" panose="020B0602020204020204" pitchFamily="34" charset="0"/>
              </a:rPr>
              <a:t>(qCML) method to </a:t>
            </a:r>
            <a:r>
              <a:rPr lang="en-US" sz="2400" i="1" u="sng" dirty="0">
                <a:latin typeface="Frutiger LT Pro 55 Roman" panose="020B0602020204020204" pitchFamily="34" charset="0"/>
              </a:rPr>
              <a:t>estimate dispersions</a:t>
            </a:r>
            <a:r>
              <a:rPr lang="en-US" sz="2400" i="1" dirty="0">
                <a:latin typeface="Frutiger LT Pro 55 Roman" panose="020B0602020204020204" pitchFamily="34" charset="0"/>
              </a:rPr>
              <a:t> for experiments with single factor</a:t>
            </a:r>
          </a:p>
          <a:p>
            <a:pPr marL="0" indent="0">
              <a:buNone/>
            </a:pPr>
            <a:endParaRPr lang="en-US"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qCML calculates likelihood by conditioning on the total counts for each tag, and uses </a:t>
            </a:r>
            <a:r>
              <a:rPr lang="en-US" sz="2400" b="1" i="1" u="sng" dirty="0">
                <a:latin typeface="Frutiger LT Pro 55 Roman" panose="020B0602020204020204" pitchFamily="34" charset="0"/>
              </a:rPr>
              <a:t>pseudo counts </a:t>
            </a:r>
            <a:r>
              <a:rPr lang="en-US" sz="2400" i="1" dirty="0">
                <a:latin typeface="Frutiger LT Pro 55 Roman" panose="020B0602020204020204" pitchFamily="34" charset="0"/>
              </a:rPr>
              <a:t>after adjusting for library sizes (effective library sizes)</a:t>
            </a:r>
          </a:p>
        </p:txBody>
      </p:sp>
      <p:sp>
        <p:nvSpPr>
          <p:cNvPr id="18" name="TextBox 17"/>
          <p:cNvSpPr txBox="1"/>
          <p:nvPr/>
        </p:nvSpPr>
        <p:spPr>
          <a:xfrm>
            <a:off x="-1429" y="5831562"/>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3387817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955130"/>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956525" y="1490577"/>
            <a:ext cx="818747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Estimating Dispersions</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qCML common dispersion is calculated using the ‘</a:t>
            </a:r>
            <a:r>
              <a:rPr lang="en-US" sz="2400" b="1" i="1" dirty="0" err="1">
                <a:latin typeface="Frutiger LT Pro 55 Roman" panose="020B0602020204020204" pitchFamily="34" charset="0"/>
              </a:rPr>
              <a:t>estimateCommonDisp</a:t>
            </a:r>
            <a:r>
              <a:rPr lang="en-US" sz="2400" i="1" dirty="0">
                <a:latin typeface="Frutiger LT Pro 55 Roman" panose="020B0602020204020204" pitchFamily="34" charset="0"/>
              </a:rPr>
              <a:t>’ function</a:t>
            </a:r>
          </a:p>
          <a:p>
            <a:pPr marL="0" indent="0">
              <a:buNone/>
            </a:pPr>
            <a:r>
              <a:rPr lang="en-US" sz="2400" i="1" dirty="0">
                <a:latin typeface="Frutiger LT Pro 55 Roman" panose="020B0602020204020204" pitchFamily="34" charset="0"/>
              </a:rPr>
              <a:t>           </a:t>
            </a:r>
            <a:r>
              <a:rPr lang="en-US" sz="2000" i="1" dirty="0">
                <a:latin typeface="Frutiger LT Pro 55 Roman" panose="020B0602020204020204" pitchFamily="34" charset="0"/>
              </a:rPr>
              <a:t>&gt;y &lt;- </a:t>
            </a:r>
            <a:r>
              <a:rPr lang="en-US" sz="2000" i="1" dirty="0" err="1">
                <a:latin typeface="Frutiger LT Pro 55 Roman" panose="020B0602020204020204" pitchFamily="34" charset="0"/>
              </a:rPr>
              <a:t>estimateCommonDisp</a:t>
            </a:r>
            <a:r>
              <a:rPr lang="en-US" sz="2000" i="1" dirty="0">
                <a:latin typeface="Frutiger LT Pro 55 Roman" panose="020B0602020204020204" pitchFamily="34" charset="0"/>
              </a:rPr>
              <a:t>(y, verbose=TRUE)</a:t>
            </a:r>
          </a:p>
          <a:p>
            <a:pPr marL="0" indent="0">
              <a:buNone/>
            </a:pPr>
            <a:endParaRPr lang="en-US" sz="20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qCML </a:t>
            </a:r>
            <a:r>
              <a:rPr lang="en-US" sz="2400" i="1" dirty="0" err="1">
                <a:latin typeface="Frutiger LT Pro 55 Roman" panose="020B0602020204020204" pitchFamily="34" charset="0"/>
              </a:rPr>
              <a:t>tagwise</a:t>
            </a:r>
            <a:r>
              <a:rPr lang="en-US" sz="2400" i="1" dirty="0">
                <a:latin typeface="Frutiger LT Pro 55 Roman" panose="020B0602020204020204" pitchFamily="34" charset="0"/>
              </a:rPr>
              <a:t> dispersions are calculated using the ‘</a:t>
            </a:r>
            <a:r>
              <a:rPr lang="en-US" sz="2400" b="1" i="1" dirty="0" err="1">
                <a:latin typeface="Frutiger LT Pro 55 Roman" panose="020B0602020204020204" pitchFamily="34" charset="0"/>
              </a:rPr>
              <a:t>estimateTagwiseDisp</a:t>
            </a:r>
            <a:r>
              <a:rPr lang="en-US" sz="2400" i="1" dirty="0">
                <a:latin typeface="Frutiger LT Pro 55 Roman" panose="020B0602020204020204" pitchFamily="34" charset="0"/>
              </a:rPr>
              <a:t>’ function</a:t>
            </a:r>
          </a:p>
          <a:p>
            <a:pPr marL="0" lvl="0" indent="0">
              <a:spcBef>
                <a:spcPts val="0"/>
              </a:spcBef>
              <a:buNone/>
            </a:pPr>
            <a:r>
              <a:rPr lang="en-US" sz="2000" i="1" dirty="0">
                <a:solidFill>
                  <a:prstClr val="black"/>
                </a:solidFill>
                <a:latin typeface="Frutiger LT Pro 55 Roman" panose="020B0602020204020204" pitchFamily="34" charset="0"/>
              </a:rPr>
              <a:t>             </a:t>
            </a:r>
          </a:p>
          <a:p>
            <a:pPr marL="0" lvl="0" indent="0">
              <a:spcBef>
                <a:spcPts val="0"/>
              </a:spcBef>
              <a:buNone/>
            </a:pPr>
            <a:r>
              <a:rPr lang="en-US" sz="2000" i="1" dirty="0">
                <a:solidFill>
                  <a:prstClr val="black"/>
                </a:solidFill>
                <a:latin typeface="Frutiger LT Pro 55 Roman" panose="020B0602020204020204" pitchFamily="34" charset="0"/>
              </a:rPr>
              <a:t>             &gt;y &lt;- </a:t>
            </a:r>
            <a:r>
              <a:rPr lang="en-US" sz="2000" i="1" dirty="0" err="1">
                <a:solidFill>
                  <a:prstClr val="black"/>
                </a:solidFill>
                <a:latin typeface="Frutiger LT Pro 55 Roman" panose="020B0602020204020204" pitchFamily="34" charset="0"/>
              </a:rPr>
              <a:t>estimateTagwiseDisp</a:t>
            </a:r>
            <a:r>
              <a:rPr lang="en-US" sz="2000" i="1" dirty="0">
                <a:solidFill>
                  <a:prstClr val="black"/>
                </a:solidFill>
                <a:latin typeface="Frutiger LT Pro 55 Roman" panose="020B0602020204020204" pitchFamily="34" charset="0"/>
              </a:rPr>
              <a:t>(y)</a:t>
            </a:r>
            <a:endParaRPr lang="en-US" sz="2400" i="1" dirty="0">
              <a:latin typeface="Frutiger LT Pro 55 Roman" panose="020B0602020204020204" pitchFamily="34" charset="0"/>
            </a:endParaRPr>
          </a:p>
        </p:txBody>
      </p:sp>
    </p:spTree>
    <p:extLst>
      <p:ext uri="{BB962C8B-B14F-4D97-AF65-F5344CB8AC3E}">
        <p14:creationId xmlns:p14="http://schemas.microsoft.com/office/powerpoint/2010/main" val="1768120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2838" y="1904477"/>
            <a:ext cx="8492587" cy="3492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b="1" i="1" dirty="0">
                <a:latin typeface="Frutiger LT Pro 55 Roman" panose="020B0602020204020204" pitchFamily="34" charset="0"/>
              </a:rPr>
              <a:t>HMS Research Computing Course Page</a:t>
            </a:r>
          </a:p>
          <a:p>
            <a:pPr marL="0" indent="0">
              <a:buNone/>
            </a:pPr>
            <a:r>
              <a:rPr lang="en-US" sz="2000" b="1" i="1" dirty="0">
                <a:latin typeface="Frutiger LT Pro 55 Roman" panose="020B0602020204020204" pitchFamily="34" charset="0"/>
              </a:rPr>
              <a:t>     </a:t>
            </a:r>
            <a:r>
              <a:rPr lang="en-US" sz="2000" dirty="0">
                <a:hlinkClick r:id="rId2"/>
              </a:rPr>
              <a:t>https://wiki.rc.hms.harvard.edu/display/O2/R+Biostatistics+Course</a:t>
            </a:r>
            <a:endParaRPr lang="en-US" sz="2000" b="1" i="1" dirty="0">
              <a:latin typeface="Frutiger LT Pro 55 Roman" panose="020B0602020204020204" pitchFamily="34" charset="0"/>
            </a:endParaRPr>
          </a:p>
          <a:p>
            <a:pPr marL="0" indent="0">
              <a:buFont typeface="Arial" panose="020B0604020202020204" pitchFamily="34" charset="0"/>
              <a:buNone/>
            </a:pPr>
            <a:endParaRPr lang="en-US" sz="2000" b="1" i="1" dirty="0">
              <a:latin typeface="Frutiger LT Pro 55 Roman" panose="020B0602020204020204" pitchFamily="34" charset="0"/>
            </a:endParaRPr>
          </a:p>
          <a:p>
            <a:pPr>
              <a:buFont typeface="Wingdings" panose="05000000000000000000" pitchFamily="2" charset="2"/>
              <a:buChar char="Ø"/>
            </a:pPr>
            <a:r>
              <a:rPr lang="en-US" sz="2000" b="1" i="1" dirty="0">
                <a:latin typeface="Frutiger LT Pro 55 Roman" panose="020B0602020204020204" pitchFamily="34" charset="0"/>
              </a:rPr>
              <a:t>Course information and materials will be posted two days prior to the start of each class. </a:t>
            </a:r>
          </a:p>
          <a:p>
            <a:pPr marL="0" indent="0">
              <a:buFont typeface="Arial" panose="020B0604020202020204" pitchFamily="34" charset="0"/>
              <a:buNone/>
            </a:pPr>
            <a:endParaRPr lang="en-US" sz="2000" b="1" i="1" dirty="0">
              <a:latin typeface="Frutiger LT Pro 55 Roman" panose="020B0602020204020204" pitchFamily="34" charset="0"/>
            </a:endParaRPr>
          </a:p>
          <a:p>
            <a:pPr>
              <a:buFont typeface="Wingdings" panose="05000000000000000000" pitchFamily="2" charset="2"/>
              <a:buChar char="Ø"/>
            </a:pPr>
            <a:r>
              <a:rPr lang="en-US" sz="2000" b="1" i="1" dirty="0">
                <a:latin typeface="Frutiger LT Pro 55 Roman" panose="020B0602020204020204" pitchFamily="34" charset="0"/>
              </a:rPr>
              <a:t>Kristina Holton </a:t>
            </a:r>
            <a:r>
              <a:rPr lang="en-US" sz="2000" b="1" i="1" dirty="0" smtClean="0">
                <a:latin typeface="Frutiger LT Pro 55 Roman" panose="020B0602020204020204" pitchFamily="34" charset="0"/>
              </a:rPr>
              <a:t>and Sweta Bajaj will </a:t>
            </a:r>
            <a:r>
              <a:rPr lang="en-US" sz="2000" b="1" i="1" dirty="0">
                <a:latin typeface="Frutiger LT Pro 55 Roman" panose="020B0602020204020204" pitchFamily="34" charset="0"/>
              </a:rPr>
              <a:t>serve as </a:t>
            </a:r>
            <a:r>
              <a:rPr lang="en-US" sz="2000" b="1" i="1" dirty="0" smtClean="0">
                <a:latin typeface="Frutiger LT Pro 55 Roman" panose="020B0602020204020204" pitchFamily="34" charset="0"/>
              </a:rPr>
              <a:t>teaching assistants </a:t>
            </a:r>
            <a:r>
              <a:rPr lang="en-US" sz="2000" b="1" i="1" dirty="0">
                <a:latin typeface="Frutiger LT Pro 55 Roman" panose="020B0602020204020204" pitchFamily="34" charset="0"/>
              </a:rPr>
              <a:t>for the course.</a:t>
            </a:r>
          </a:p>
        </p:txBody>
      </p:sp>
    </p:spTree>
    <p:extLst>
      <p:ext uri="{BB962C8B-B14F-4D97-AF65-F5344CB8AC3E}">
        <p14:creationId xmlns:p14="http://schemas.microsoft.com/office/powerpoint/2010/main" val="2019300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391735"/>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17" name="Content Placeholder 14"/>
          <p:cNvSpPr txBox="1">
            <a:spLocks/>
          </p:cNvSpPr>
          <p:nvPr/>
        </p:nvSpPr>
        <p:spPr>
          <a:xfrm>
            <a:off x="863729" y="1286887"/>
            <a:ext cx="8280271" cy="1066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Plotting Estimated Dispersions</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marL="0" indent="0">
              <a:lnSpc>
                <a:spcPct val="25000"/>
              </a:lnSpc>
              <a:buNone/>
            </a:pPr>
            <a:r>
              <a:rPr lang="en-US" sz="2000" b="1" i="1" dirty="0">
                <a:latin typeface="Frutiger LT Pro 55 Roman" panose="020B0602020204020204" pitchFamily="34" charset="0"/>
              </a:rPr>
              <a:t>       </a:t>
            </a:r>
            <a:r>
              <a:rPr lang="en-US" sz="2000" i="1" dirty="0">
                <a:latin typeface="Frutiger LT Pro 55 Roman" panose="020B0602020204020204" pitchFamily="34" charset="0"/>
              </a:rPr>
              <a:t>&gt;</a:t>
            </a:r>
            <a:r>
              <a:rPr lang="en-US" sz="2000" i="1" dirty="0" err="1">
                <a:latin typeface="Frutiger LT Pro 55 Roman" panose="020B0602020204020204" pitchFamily="34" charset="0"/>
              </a:rPr>
              <a:t>plotBCV</a:t>
            </a:r>
            <a:r>
              <a:rPr lang="en-US" sz="2000" i="1" dirty="0">
                <a:latin typeface="Frutiger LT Pro 55 Roman" panose="020B0602020204020204" pitchFamily="34" charset="0"/>
              </a:rPr>
              <a:t>(y, main = "Plot of Estimated Dispersions")</a:t>
            </a:r>
          </a:p>
          <a:p>
            <a:pPr marL="0" indent="0">
              <a:lnSpc>
                <a:spcPct val="25000"/>
              </a:lnSpc>
              <a:buNone/>
            </a:pPr>
            <a:endParaRPr lang="en-US" sz="2000" b="1" i="1" dirty="0">
              <a:latin typeface="Constantia" panose="02030602050306030303"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030468452"/>
              </p:ext>
            </p:extLst>
          </p:nvPr>
        </p:nvGraphicFramePr>
        <p:xfrm>
          <a:off x="1437695" y="2267665"/>
          <a:ext cx="6276298" cy="3994099"/>
        </p:xfrm>
        <a:graphic>
          <a:graphicData uri="http://schemas.openxmlformats.org/presentationml/2006/ole">
            <mc:AlternateContent xmlns:mc="http://schemas.openxmlformats.org/markup-compatibility/2006">
              <mc:Choice xmlns:v="urn:schemas-microsoft-com:vml" Requires="v">
                <p:oleObj spid="_x0000_s5138" name="Acrobat Document" r:id="rId3" imgW="6034902" imgH="3840480" progId="AcroExch.Document.11">
                  <p:embed/>
                </p:oleObj>
              </mc:Choice>
              <mc:Fallback>
                <p:oleObj name="Acrobat Document" r:id="rId3" imgW="6034902" imgH="3840480" progId="AcroExch.Document.11">
                  <p:embed/>
                  <p:pic>
                    <p:nvPicPr>
                      <p:cNvPr id="12" name="Object 11"/>
                      <p:cNvPicPr/>
                      <p:nvPr/>
                    </p:nvPicPr>
                    <p:blipFill>
                      <a:blip r:embed="rId4"/>
                      <a:stretch>
                        <a:fillRect/>
                      </a:stretch>
                    </p:blipFill>
                    <p:spPr>
                      <a:xfrm>
                        <a:off x="1437695" y="2267665"/>
                        <a:ext cx="6276298" cy="3994099"/>
                      </a:xfrm>
                      <a:prstGeom prst="rect">
                        <a:avLst/>
                      </a:prstGeom>
                    </p:spPr>
                  </p:pic>
                </p:oleObj>
              </mc:Fallback>
            </mc:AlternateContent>
          </a:graphicData>
        </a:graphic>
      </p:graphicFrame>
    </p:spTree>
    <p:extLst>
      <p:ext uri="{BB962C8B-B14F-4D97-AF65-F5344CB8AC3E}">
        <p14:creationId xmlns:p14="http://schemas.microsoft.com/office/powerpoint/2010/main" val="1502480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29" y="6004556"/>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18" name="Content Placeholder 14"/>
          <p:cNvSpPr txBox="1">
            <a:spLocks/>
          </p:cNvSpPr>
          <p:nvPr/>
        </p:nvSpPr>
        <p:spPr>
          <a:xfrm>
            <a:off x="284815" y="1424674"/>
            <a:ext cx="885918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Testing for DE Genes </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Once the negative binomial model is fitted and dispersion estimates are derived, the </a:t>
            </a:r>
            <a:r>
              <a:rPr lang="en-US" sz="2400" b="1" i="1" u="sng" dirty="0">
                <a:latin typeface="Frutiger LT Pro 55 Roman" panose="020B0602020204020204" pitchFamily="34" charset="0"/>
              </a:rPr>
              <a:t>NB exact test </a:t>
            </a:r>
            <a:r>
              <a:rPr lang="en-US" sz="2400" i="1" dirty="0">
                <a:latin typeface="Frutiger LT Pro 55 Roman" panose="020B0602020204020204" pitchFamily="34" charset="0"/>
              </a:rPr>
              <a:t>is used to determine differential expression for </a:t>
            </a:r>
            <a:r>
              <a:rPr lang="en-US" sz="2400" b="1" i="1" dirty="0">
                <a:latin typeface="Frutiger LT Pro 55 Roman" panose="020B0602020204020204" pitchFamily="34" charset="0"/>
              </a:rPr>
              <a:t>*single factor </a:t>
            </a:r>
            <a:r>
              <a:rPr lang="en-US" sz="2400" i="1" dirty="0">
                <a:latin typeface="Frutiger LT Pro 55 Roman" panose="020B0602020204020204" pitchFamily="34" charset="0"/>
              </a:rPr>
              <a:t>experimental designs</a:t>
            </a:r>
          </a:p>
          <a:p>
            <a:pPr marL="0" indent="0">
              <a:lnSpc>
                <a:spcPct val="35000"/>
              </a:lnSpc>
              <a:buNone/>
            </a:pPr>
            <a:endParaRPr lang="en-US" sz="24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Knowing the </a:t>
            </a:r>
            <a:r>
              <a:rPr lang="en-US" sz="2400" b="1" i="1" dirty="0">
                <a:latin typeface="Frutiger LT Pro 55 Roman" panose="020B0602020204020204" pitchFamily="34" charset="0"/>
              </a:rPr>
              <a:t>conditional distribution </a:t>
            </a:r>
            <a:r>
              <a:rPr lang="en-US" sz="2400" i="1" dirty="0">
                <a:latin typeface="Frutiger LT Pro 55 Roman" panose="020B0602020204020204" pitchFamily="34" charset="0"/>
              </a:rPr>
              <a:t>for the sum of counts in a group, exact p-values are derived by summing over all sums of counts that have a </a:t>
            </a:r>
            <a:r>
              <a:rPr lang="en-US" sz="2400" i="1" u="sng" dirty="0">
                <a:latin typeface="Frutiger LT Pro 55 Roman" panose="020B0602020204020204" pitchFamily="34" charset="0"/>
              </a:rPr>
              <a:t>probability </a:t>
            </a:r>
            <a:r>
              <a:rPr lang="en-US" sz="2400" b="1" i="1" u="sng" dirty="0">
                <a:latin typeface="Frutiger LT Pro 55 Roman" panose="020B0602020204020204" pitchFamily="34" charset="0"/>
              </a:rPr>
              <a:t>less</a:t>
            </a:r>
            <a:r>
              <a:rPr lang="en-US" sz="2400" i="1" u="sng" dirty="0">
                <a:latin typeface="Frutiger LT Pro 55 Roman" panose="020B0602020204020204" pitchFamily="34" charset="0"/>
              </a:rPr>
              <a:t> than</a:t>
            </a:r>
            <a:r>
              <a:rPr lang="en-US" sz="2400" i="1" dirty="0">
                <a:latin typeface="Frutiger LT Pro 55 Roman" panose="020B0602020204020204" pitchFamily="34" charset="0"/>
              </a:rPr>
              <a:t> the probability under the null hypothesis of the </a:t>
            </a:r>
            <a:r>
              <a:rPr lang="en-US" sz="2400" b="1" i="1" dirty="0">
                <a:latin typeface="Frutiger LT Pro 55 Roman" panose="020B0602020204020204" pitchFamily="34" charset="0"/>
              </a:rPr>
              <a:t>observed</a:t>
            </a:r>
            <a:r>
              <a:rPr lang="en-US" sz="2400" i="1" dirty="0">
                <a:latin typeface="Frutiger LT Pro 55 Roman" panose="020B0602020204020204" pitchFamily="34" charset="0"/>
              </a:rPr>
              <a:t> sum of counts  </a:t>
            </a:r>
          </a:p>
        </p:txBody>
      </p:sp>
    </p:spTree>
    <p:extLst>
      <p:ext uri="{BB962C8B-B14F-4D97-AF65-F5344CB8AC3E}">
        <p14:creationId xmlns:p14="http://schemas.microsoft.com/office/powerpoint/2010/main" val="3252919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086344"/>
            <a:ext cx="9144000" cy="276999"/>
          </a:xfrm>
          <a:prstGeom prst="rect">
            <a:avLst/>
          </a:prstGeom>
          <a:noFill/>
        </p:spPr>
        <p:txBody>
          <a:bodyPr wrap="square" rtlCol="0">
            <a:spAutoFit/>
          </a:bodyPr>
          <a:lstStyle/>
          <a:p>
            <a:pPr algn="ctr"/>
            <a:r>
              <a:rPr lang="en-US" sz="1200" i="1" dirty="0">
                <a:solidFill>
                  <a:prstClr val="black"/>
                </a:solidFill>
                <a:latin typeface="Frutiger LT Pro 55 Roman" panose="020B0602020204020204" pitchFamily="34" charset="0"/>
              </a:rPr>
              <a:t>Mark Robinson and Gordon K. Smyth, Biostatistics, 2008</a:t>
            </a:r>
          </a:p>
        </p:txBody>
      </p:sp>
      <p:sp>
        <p:nvSpPr>
          <p:cNvPr id="17" name="Content Placeholder 14"/>
          <p:cNvSpPr txBox="1">
            <a:spLocks/>
          </p:cNvSpPr>
          <p:nvPr/>
        </p:nvSpPr>
        <p:spPr>
          <a:xfrm>
            <a:off x="284815" y="1719103"/>
            <a:ext cx="8859185" cy="38173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Testing for DE Genes </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Conditioning on the </a:t>
            </a:r>
            <a:r>
              <a:rPr lang="en-US" sz="2400" b="1" i="1" dirty="0">
                <a:latin typeface="Frutiger LT Pro 55 Roman" panose="020B0602020204020204" pitchFamily="34" charset="0"/>
              </a:rPr>
              <a:t>total pseudo-sum</a:t>
            </a:r>
            <a:r>
              <a:rPr lang="en-US" sz="2400" i="1" dirty="0">
                <a:latin typeface="Frutiger LT Pro 55 Roman" panose="020B0602020204020204" pitchFamily="34" charset="0"/>
              </a:rPr>
              <a:t>, the probability of observing class totals equal to or more extreme than </a:t>
            </a:r>
            <a:r>
              <a:rPr lang="en-US" sz="2400" b="1" i="1" dirty="0">
                <a:latin typeface="Frutiger LT Pro 55 Roman" panose="020B0602020204020204" pitchFamily="34" charset="0"/>
              </a:rPr>
              <a:t>observed</a:t>
            </a:r>
            <a:r>
              <a:rPr lang="en-US" sz="2400" i="1" dirty="0">
                <a:latin typeface="Frutiger LT Pro 55 Roman" panose="020B0602020204020204" pitchFamily="34" charset="0"/>
              </a:rPr>
              <a:t> can be calculated, giving an exact method of assessing differential expression</a:t>
            </a:r>
          </a:p>
          <a:p>
            <a:pPr marL="0" indent="0">
              <a:lnSpc>
                <a:spcPct val="25000"/>
              </a:lnSpc>
              <a:buNone/>
            </a:pPr>
            <a:endParaRPr lang="en-US" sz="24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The </a:t>
            </a:r>
            <a:r>
              <a:rPr lang="en-US" sz="2400" b="1" i="1" dirty="0">
                <a:latin typeface="Frutiger LT Pro 55 Roman" panose="020B0602020204020204" pitchFamily="34" charset="0"/>
              </a:rPr>
              <a:t>2-tailed p-value </a:t>
            </a:r>
            <a:r>
              <a:rPr lang="en-US" sz="2400" i="1" dirty="0">
                <a:latin typeface="Frutiger LT Pro 55 Roman" panose="020B0602020204020204" pitchFamily="34" charset="0"/>
              </a:rPr>
              <a:t>equals the sum of the probabilities of class totals that are no more likely than those observed</a:t>
            </a:r>
          </a:p>
        </p:txBody>
      </p:sp>
    </p:spTree>
    <p:extLst>
      <p:ext uri="{BB962C8B-B14F-4D97-AF65-F5344CB8AC3E}">
        <p14:creationId xmlns:p14="http://schemas.microsoft.com/office/powerpoint/2010/main" val="77089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095173"/>
            <a:ext cx="9144000" cy="276999"/>
          </a:xfrm>
          <a:prstGeom prst="rect">
            <a:avLst/>
          </a:prstGeom>
          <a:noFill/>
        </p:spPr>
        <p:txBody>
          <a:bodyPr wrap="square" rtlCol="0">
            <a:spAutoFit/>
          </a:bodyPr>
          <a:lstStyle/>
          <a:p>
            <a:pPr algn="ctr"/>
            <a:r>
              <a:rPr lang="en-US" sz="1200" b="1" i="1" dirty="0" err="1">
                <a:solidFill>
                  <a:prstClr val="black"/>
                </a:solidFill>
                <a:latin typeface="Palatino Linotype" panose="02040502050505030304" pitchFamily="18" charset="0"/>
              </a:rPr>
              <a:t>Yunshun</a:t>
            </a:r>
            <a:r>
              <a:rPr lang="en-US" sz="1200" b="1" i="1" dirty="0">
                <a:solidFill>
                  <a:prstClr val="black"/>
                </a:solidFill>
                <a:latin typeface="Palatino Linotype" panose="02040502050505030304" pitchFamily="18" charset="0"/>
              </a:rPr>
              <a:t> Chen, Davis McCarthy, Mark Robinson, Gordon K. Smyth, edgeR User’s Guide, 2014</a:t>
            </a:r>
          </a:p>
        </p:txBody>
      </p:sp>
      <p:sp>
        <p:nvSpPr>
          <p:cNvPr id="17" name="Content Placeholder 14"/>
          <p:cNvSpPr txBox="1">
            <a:spLocks/>
          </p:cNvSpPr>
          <p:nvPr/>
        </p:nvSpPr>
        <p:spPr>
          <a:xfrm>
            <a:off x="364829" y="1705718"/>
            <a:ext cx="8557229" cy="38173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Testing for DE Genes </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The exact test for the negative binomial distribution has strong parallels with </a:t>
            </a:r>
            <a:r>
              <a:rPr lang="en-US" sz="2400" b="1" i="1" u="sng" dirty="0">
                <a:latin typeface="Frutiger LT Pro 55 Roman" panose="020B0602020204020204" pitchFamily="34" charset="0"/>
              </a:rPr>
              <a:t>Fisher's exact test </a:t>
            </a:r>
            <a:r>
              <a:rPr lang="en-US" sz="2400" i="1" dirty="0">
                <a:latin typeface="Frutiger LT Pro 55 Roman" panose="020B0602020204020204" pitchFamily="34" charset="0"/>
              </a:rPr>
              <a:t>for the </a:t>
            </a:r>
            <a:r>
              <a:rPr lang="en-US" sz="2400" b="1" i="1" dirty="0">
                <a:latin typeface="Frutiger LT Pro 55 Roman" panose="020B0602020204020204" pitchFamily="34" charset="0"/>
              </a:rPr>
              <a:t>hypergeometric distribution </a:t>
            </a:r>
          </a:p>
          <a:p>
            <a:pPr marL="0" indent="0">
              <a:lnSpc>
                <a:spcPct val="25000"/>
              </a:lnSpc>
              <a:buNone/>
            </a:pPr>
            <a:endParaRPr lang="en-US" sz="24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Hypothesis testing is performed with the ‘</a:t>
            </a:r>
            <a:r>
              <a:rPr lang="en-US" sz="2400" i="1" u="sng" dirty="0" err="1">
                <a:latin typeface="Frutiger LT Pro 55 Roman" panose="020B0602020204020204" pitchFamily="34" charset="0"/>
              </a:rPr>
              <a:t>exactTest</a:t>
            </a:r>
            <a:r>
              <a:rPr lang="en-US" sz="2400" i="1" u="sng" dirty="0">
                <a:latin typeface="Frutiger LT Pro 55 Roman" panose="020B0602020204020204" pitchFamily="34" charset="0"/>
              </a:rPr>
              <a:t>’ function</a:t>
            </a:r>
            <a:r>
              <a:rPr lang="en-US" sz="2400" i="1" dirty="0">
                <a:latin typeface="Frutiger LT Pro 55 Roman" panose="020B0602020204020204" pitchFamily="34" charset="0"/>
              </a:rPr>
              <a:t>, and it allows for both common dispersion and </a:t>
            </a:r>
            <a:r>
              <a:rPr lang="en-US" sz="2400" i="1" dirty="0" err="1">
                <a:latin typeface="Frutiger LT Pro 55 Roman" panose="020B0602020204020204" pitchFamily="34" charset="0"/>
              </a:rPr>
              <a:t>tagwise</a:t>
            </a:r>
            <a:r>
              <a:rPr lang="en-US" sz="2400" i="1" dirty="0">
                <a:latin typeface="Frutiger LT Pro 55 Roman" panose="020B0602020204020204" pitchFamily="34" charset="0"/>
              </a:rPr>
              <a:t> dispersion approaches</a:t>
            </a:r>
          </a:p>
          <a:p>
            <a:pPr marL="0" indent="0">
              <a:lnSpc>
                <a:spcPct val="35000"/>
              </a:lnSpc>
              <a:buNone/>
            </a:pPr>
            <a:r>
              <a:rPr lang="en-US" sz="2400" i="1" dirty="0">
                <a:latin typeface="Frutiger LT Pro 55 Roman" panose="020B0602020204020204" pitchFamily="34" charset="0"/>
              </a:rPr>
              <a:t>                       </a:t>
            </a:r>
          </a:p>
          <a:p>
            <a:pPr marL="0" indent="0">
              <a:buNone/>
            </a:pPr>
            <a:r>
              <a:rPr lang="en-US" sz="2400" i="1" dirty="0">
                <a:latin typeface="Frutiger LT Pro 55 Roman" panose="020B0602020204020204" pitchFamily="34" charset="0"/>
              </a:rPr>
              <a:t>                         &gt;et &lt;- </a:t>
            </a:r>
            <a:r>
              <a:rPr lang="en-US" sz="2400" i="1" dirty="0" err="1">
                <a:latin typeface="Frutiger LT Pro 55 Roman" panose="020B0602020204020204" pitchFamily="34" charset="0"/>
              </a:rPr>
              <a:t>exactTest</a:t>
            </a:r>
            <a:r>
              <a:rPr lang="en-US" sz="2400" i="1" dirty="0">
                <a:latin typeface="Frutiger LT Pro 55 Roman" panose="020B0602020204020204" pitchFamily="34" charset="0"/>
              </a:rPr>
              <a:t>(y)</a:t>
            </a:r>
          </a:p>
        </p:txBody>
      </p:sp>
    </p:spTree>
    <p:extLst>
      <p:ext uri="{BB962C8B-B14F-4D97-AF65-F5344CB8AC3E}">
        <p14:creationId xmlns:p14="http://schemas.microsoft.com/office/powerpoint/2010/main" val="3121721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4"/>
          <p:cNvSpPr txBox="1">
            <a:spLocks/>
          </p:cNvSpPr>
          <p:nvPr/>
        </p:nvSpPr>
        <p:spPr>
          <a:xfrm>
            <a:off x="600118" y="1198408"/>
            <a:ext cx="7967233" cy="1425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latin typeface="Frutiger LT Pro 55 Roman" panose="020B0602020204020204" pitchFamily="34" charset="0"/>
              </a:rPr>
              <a:t>Plot the log-fold-changes with a smear plot, highlighting the DE genes </a:t>
            </a:r>
          </a:p>
          <a:p>
            <a:pPr marL="0" indent="0">
              <a:buNone/>
            </a:pPr>
            <a:r>
              <a:rPr lang="en-US" sz="2400" b="1" i="1" dirty="0">
                <a:latin typeface="Frutiger LT Pro 55 Roman" panose="020B0602020204020204" pitchFamily="34" charset="0"/>
              </a:rPr>
              <a:t>            </a:t>
            </a:r>
            <a:r>
              <a:rPr lang="en-US" sz="1800" i="1" dirty="0">
                <a:latin typeface="Frutiger LT Pro 55 Roman" panose="020B0602020204020204" pitchFamily="34" charset="0"/>
              </a:rPr>
              <a:t>&gt;</a:t>
            </a:r>
            <a:r>
              <a:rPr lang="en-US" sz="1800" i="1" dirty="0" err="1">
                <a:latin typeface="Frutiger LT Pro 55 Roman" panose="020B0602020204020204" pitchFamily="34" charset="0"/>
              </a:rPr>
              <a:t>plotSmear</a:t>
            </a:r>
            <a:r>
              <a:rPr lang="en-US" sz="1800" i="1" dirty="0">
                <a:latin typeface="Frutiger LT Pro 55 Roman" panose="020B0602020204020204" pitchFamily="34" charset="0"/>
              </a:rPr>
              <a:t>(et, </a:t>
            </a:r>
            <a:r>
              <a:rPr lang="en-US" sz="1800" i="1" dirty="0" err="1">
                <a:latin typeface="Frutiger LT Pro 55 Roman" panose="020B0602020204020204" pitchFamily="34" charset="0"/>
              </a:rPr>
              <a:t>de.tags</a:t>
            </a:r>
            <a:r>
              <a:rPr lang="en-US" sz="1800" i="1" dirty="0">
                <a:latin typeface="Frutiger LT Pro 55 Roman" panose="020B0602020204020204" pitchFamily="34" charset="0"/>
              </a:rPr>
              <a:t>=</a:t>
            </a:r>
            <a:r>
              <a:rPr lang="en-US" sz="1800" i="1" dirty="0" err="1">
                <a:latin typeface="Frutiger LT Pro 55 Roman" panose="020B0602020204020204" pitchFamily="34" charset="0"/>
              </a:rPr>
              <a:t>detags</a:t>
            </a:r>
            <a:r>
              <a:rPr lang="en-US" sz="1800" i="1" dirty="0">
                <a:latin typeface="Frutiger LT Pro 55 Roman" panose="020B0602020204020204" pitchFamily="34" charset="0"/>
              </a:rPr>
              <a:t>, main = "Smear Plot")</a:t>
            </a:r>
          </a:p>
        </p:txBody>
      </p:sp>
      <p:graphicFrame>
        <p:nvGraphicFramePr>
          <p:cNvPr id="17" name="Object 16"/>
          <p:cNvGraphicFramePr>
            <a:graphicFrameLocks noChangeAspect="1"/>
          </p:cNvGraphicFramePr>
          <p:nvPr>
            <p:extLst>
              <p:ext uri="{D42A27DB-BD31-4B8C-83A1-F6EECF244321}">
                <p14:modId xmlns:p14="http://schemas.microsoft.com/office/powerpoint/2010/main" val="3408264151"/>
              </p:ext>
            </p:extLst>
          </p:nvPr>
        </p:nvGraphicFramePr>
        <p:xfrm>
          <a:off x="2494360" y="2418043"/>
          <a:ext cx="3840163" cy="3840163"/>
        </p:xfrm>
        <a:graphic>
          <a:graphicData uri="http://schemas.openxmlformats.org/presentationml/2006/ole">
            <mc:AlternateContent xmlns:mc="http://schemas.openxmlformats.org/markup-compatibility/2006">
              <mc:Choice xmlns:v="urn:schemas-microsoft-com:vml" Requires="v">
                <p:oleObj spid="_x0000_s6162" name="Acrobat Document" r:id="rId4" imgW="3840342" imgH="3840480" progId="AcroExch.Document.11">
                  <p:embed/>
                </p:oleObj>
              </mc:Choice>
              <mc:Fallback>
                <p:oleObj name="Acrobat Document" r:id="rId4" imgW="3840342" imgH="3840480" progId="AcroExch.Document.11">
                  <p:embed/>
                  <p:pic>
                    <p:nvPicPr>
                      <p:cNvPr id="17" name="Object 16"/>
                      <p:cNvPicPr/>
                      <p:nvPr/>
                    </p:nvPicPr>
                    <p:blipFill>
                      <a:blip r:embed="rId5"/>
                      <a:stretch>
                        <a:fillRect/>
                      </a:stretch>
                    </p:blipFill>
                    <p:spPr>
                      <a:xfrm>
                        <a:off x="2494360" y="2418043"/>
                        <a:ext cx="3840163" cy="3840163"/>
                      </a:xfrm>
                      <a:prstGeom prst="rect">
                        <a:avLst/>
                      </a:prstGeom>
                    </p:spPr>
                  </p:pic>
                </p:oleObj>
              </mc:Fallback>
            </mc:AlternateContent>
          </a:graphicData>
        </a:graphic>
      </p:graphicFrame>
      <p:sp>
        <p:nvSpPr>
          <p:cNvPr id="18" name="TextBox 17"/>
          <p:cNvSpPr txBox="1"/>
          <p:nvPr/>
        </p:nvSpPr>
        <p:spPr>
          <a:xfrm rot="16200000">
            <a:off x="2184561" y="4059244"/>
            <a:ext cx="302018" cy="369332"/>
          </a:xfrm>
          <a:prstGeom prst="rect">
            <a:avLst/>
          </a:prstGeom>
          <a:noFill/>
        </p:spPr>
        <p:txBody>
          <a:bodyPr wrap="square" rtlCol="0">
            <a:spAutoFit/>
          </a:bodyPr>
          <a:lstStyle/>
          <a:p>
            <a:pPr algn="ctr"/>
            <a:r>
              <a:rPr lang="en-US" b="1" i="1" dirty="0">
                <a:latin typeface="Constantia" panose="02030602050306030303" pitchFamily="18" charset="0"/>
              </a:rPr>
              <a:t>M</a:t>
            </a:r>
          </a:p>
        </p:txBody>
      </p:sp>
      <p:sp>
        <p:nvSpPr>
          <p:cNvPr id="19" name="TextBox 18"/>
          <p:cNvSpPr txBox="1"/>
          <p:nvPr/>
        </p:nvSpPr>
        <p:spPr>
          <a:xfrm>
            <a:off x="4345074" y="6073540"/>
            <a:ext cx="302018" cy="369332"/>
          </a:xfrm>
          <a:prstGeom prst="rect">
            <a:avLst/>
          </a:prstGeom>
          <a:noFill/>
        </p:spPr>
        <p:txBody>
          <a:bodyPr wrap="square" rtlCol="0">
            <a:spAutoFit/>
          </a:bodyPr>
          <a:lstStyle/>
          <a:p>
            <a:pPr algn="ctr"/>
            <a:r>
              <a:rPr lang="en-US" b="1" i="1" dirty="0">
                <a:latin typeface="Constantia" panose="02030602050306030303" pitchFamily="18" charset="0"/>
              </a:rPr>
              <a:t>A</a:t>
            </a:r>
          </a:p>
        </p:txBody>
      </p:sp>
      <p:sp>
        <p:nvSpPr>
          <p:cNvPr id="20" name="TextBox 19"/>
          <p:cNvSpPr txBox="1"/>
          <p:nvPr/>
        </p:nvSpPr>
        <p:spPr>
          <a:xfrm>
            <a:off x="0" y="6442872"/>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1118323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799763"/>
            <a:ext cx="9142572" cy="523220"/>
          </a:xfrm>
          <a:prstGeom prst="rect">
            <a:avLst/>
          </a:prstGeom>
          <a:noFill/>
        </p:spPr>
        <p:txBody>
          <a:bodyPr wrap="square" rtlCol="0">
            <a:spAutoFit/>
          </a:bodyPr>
          <a:lstStyle/>
          <a:p>
            <a:pPr algn="ctr"/>
            <a:r>
              <a:rPr lang="en-US" sz="2800" b="1" i="1" dirty="0">
                <a:latin typeface="Frutiger LT Pro 55 Roman" panose="020B0602020204020204" pitchFamily="34" charset="0"/>
              </a:rPr>
              <a:t>Multiple Testing Correction</a:t>
            </a:r>
          </a:p>
        </p:txBody>
      </p:sp>
      <p:graphicFrame>
        <p:nvGraphicFramePr>
          <p:cNvPr id="18" name="Table 17"/>
          <p:cNvGraphicFramePr>
            <a:graphicFrameLocks noGrp="1"/>
          </p:cNvGraphicFramePr>
          <p:nvPr>
            <p:extLst>
              <p:ext uri="{D42A27DB-BD31-4B8C-83A1-F6EECF244321}">
                <p14:modId xmlns:p14="http://schemas.microsoft.com/office/powerpoint/2010/main" val="3661376158"/>
              </p:ext>
            </p:extLst>
          </p:nvPr>
        </p:nvGraphicFramePr>
        <p:xfrm>
          <a:off x="768911" y="2626462"/>
          <a:ext cx="7463994" cy="1940560"/>
        </p:xfrm>
        <a:graphic>
          <a:graphicData uri="http://schemas.openxmlformats.org/drawingml/2006/table">
            <a:tbl>
              <a:tblPr firstRow="1" bandRow="1">
                <a:tableStyleId>{21E4AEA4-8DFA-4A89-87EB-49C32662AFE0}</a:tableStyleId>
              </a:tblPr>
              <a:tblGrid>
                <a:gridCol w="1839378">
                  <a:extLst>
                    <a:ext uri="{9D8B030D-6E8A-4147-A177-3AD203B41FA5}">
                      <a16:colId xmlns:a16="http://schemas.microsoft.com/office/drawing/2014/main" xmlns="" val="20000"/>
                    </a:ext>
                  </a:extLst>
                </a:gridCol>
                <a:gridCol w="1566472">
                  <a:extLst>
                    <a:ext uri="{9D8B030D-6E8A-4147-A177-3AD203B41FA5}">
                      <a16:colId xmlns:a16="http://schemas.microsoft.com/office/drawing/2014/main" xmlns="" val="20001"/>
                    </a:ext>
                  </a:extLst>
                </a:gridCol>
                <a:gridCol w="4058144">
                  <a:extLst>
                    <a:ext uri="{9D8B030D-6E8A-4147-A177-3AD203B41FA5}">
                      <a16:colId xmlns:a16="http://schemas.microsoft.com/office/drawing/2014/main" xmlns="" val="20002"/>
                    </a:ext>
                  </a:extLst>
                </a:gridCol>
              </a:tblGrid>
              <a:tr h="370840">
                <a:tc>
                  <a:txBody>
                    <a:bodyPr/>
                    <a:lstStyle/>
                    <a:p>
                      <a:r>
                        <a:rPr lang="en-US" sz="1200" u="none" strike="noStrike" kern="1200" baseline="0" dirty="0"/>
                        <a:t>Number of genes</a:t>
                      </a:r>
                    </a:p>
                    <a:p>
                      <a:r>
                        <a:rPr lang="en-US" sz="1200" u="none" strike="noStrike" kern="1200" baseline="0" dirty="0"/>
                        <a:t>tested (N)</a:t>
                      </a:r>
                      <a:endParaRPr lang="en-US" sz="1200" dirty="0"/>
                    </a:p>
                  </a:txBody>
                  <a:tcPr/>
                </a:tc>
                <a:tc>
                  <a:txBody>
                    <a:bodyPr/>
                    <a:lstStyle/>
                    <a:p>
                      <a:r>
                        <a:rPr lang="en-US" sz="1200" u="none" strike="noStrike" kern="1200" baseline="0" dirty="0"/>
                        <a:t>False positives</a:t>
                      </a:r>
                    </a:p>
                    <a:p>
                      <a:r>
                        <a:rPr lang="en-US" sz="1200" u="none" strike="noStrike" kern="1200" baseline="0" dirty="0"/>
                        <a:t>incidence</a:t>
                      </a:r>
                      <a:endParaRPr lang="en-US" sz="1200" dirty="0"/>
                    </a:p>
                  </a:txBody>
                  <a:tcPr/>
                </a:tc>
                <a:tc>
                  <a:txBody>
                    <a:bodyPr/>
                    <a:lstStyle/>
                    <a:p>
                      <a:r>
                        <a:rPr lang="en-US" sz="1200" u="none" strike="noStrike" kern="1200" baseline="0" dirty="0"/>
                        <a:t>Probability of calling 1 or more false positives by chance (100(1-0.95</a:t>
                      </a:r>
                      <a:r>
                        <a:rPr lang="en-US" sz="1200" u="none" strike="noStrike" kern="1200" baseline="30000" dirty="0"/>
                        <a:t>N</a:t>
                      </a:r>
                      <a:r>
                        <a:rPr lang="en-US" sz="1200" u="none" strike="noStrike" kern="1200" baseline="0" dirty="0"/>
                        <a:t>))</a:t>
                      </a:r>
                      <a:endParaRPr lang="en-US" sz="1200" dirty="0"/>
                    </a:p>
                  </a:txBody>
                  <a:tcPr/>
                </a:tc>
                <a:extLst>
                  <a:ext uri="{0D108BD9-81ED-4DB2-BD59-A6C34878D82A}">
                    <a16:rowId xmlns:a16="http://schemas.microsoft.com/office/drawing/2014/main" xmlns="" val="10000"/>
                  </a:ext>
                </a:extLst>
              </a:tr>
              <a:tr h="370840">
                <a:tc>
                  <a:txBody>
                    <a:bodyPr/>
                    <a:lstStyle/>
                    <a:p>
                      <a:r>
                        <a:rPr lang="en-US" sz="1200" dirty="0"/>
                        <a:t>1</a:t>
                      </a:r>
                    </a:p>
                  </a:txBody>
                  <a:tcPr/>
                </a:tc>
                <a:tc>
                  <a:txBody>
                    <a:bodyPr/>
                    <a:lstStyle/>
                    <a:p>
                      <a:r>
                        <a:rPr lang="en-US" sz="1200" dirty="0"/>
                        <a:t>1/20</a:t>
                      </a:r>
                    </a:p>
                  </a:txBody>
                  <a:tcPr/>
                </a:tc>
                <a:tc>
                  <a:txBody>
                    <a:bodyPr/>
                    <a:lstStyle/>
                    <a:p>
                      <a:r>
                        <a:rPr lang="en-US" sz="1200" dirty="0"/>
                        <a:t>5%</a:t>
                      </a:r>
                    </a:p>
                  </a:txBody>
                  <a:tcPr/>
                </a:tc>
                <a:extLst>
                  <a:ext uri="{0D108BD9-81ED-4DB2-BD59-A6C34878D82A}">
                    <a16:rowId xmlns:a16="http://schemas.microsoft.com/office/drawing/2014/main" xmlns="" val="10001"/>
                  </a:ext>
                </a:extLst>
              </a:tr>
              <a:tr h="370840">
                <a:tc>
                  <a:txBody>
                    <a:bodyPr/>
                    <a:lstStyle/>
                    <a:p>
                      <a:r>
                        <a:rPr lang="en-US" sz="1200" dirty="0"/>
                        <a:t>2</a:t>
                      </a:r>
                    </a:p>
                  </a:txBody>
                  <a:tcPr/>
                </a:tc>
                <a:tc>
                  <a:txBody>
                    <a:bodyPr/>
                    <a:lstStyle/>
                    <a:p>
                      <a:r>
                        <a:rPr lang="en-US" sz="1200" dirty="0"/>
                        <a:t>1/10</a:t>
                      </a:r>
                    </a:p>
                  </a:txBody>
                  <a:tcPr/>
                </a:tc>
                <a:tc>
                  <a:txBody>
                    <a:bodyPr/>
                    <a:lstStyle/>
                    <a:p>
                      <a:r>
                        <a:rPr lang="en-US" sz="1200" dirty="0"/>
                        <a:t>10%</a:t>
                      </a:r>
                    </a:p>
                  </a:txBody>
                  <a:tcPr/>
                </a:tc>
                <a:extLst>
                  <a:ext uri="{0D108BD9-81ED-4DB2-BD59-A6C34878D82A}">
                    <a16:rowId xmlns:a16="http://schemas.microsoft.com/office/drawing/2014/main" xmlns="" val="10002"/>
                  </a:ext>
                </a:extLst>
              </a:tr>
              <a:tr h="370840">
                <a:tc>
                  <a:txBody>
                    <a:bodyPr/>
                    <a:lstStyle/>
                    <a:p>
                      <a:r>
                        <a:rPr lang="en-US" sz="1200" dirty="0"/>
                        <a:t>20</a:t>
                      </a:r>
                    </a:p>
                  </a:txBody>
                  <a:tcPr/>
                </a:tc>
                <a:tc>
                  <a:txBody>
                    <a:bodyPr/>
                    <a:lstStyle/>
                    <a:p>
                      <a:r>
                        <a:rPr lang="en-US" sz="1200" dirty="0"/>
                        <a:t>1</a:t>
                      </a:r>
                    </a:p>
                  </a:txBody>
                  <a:tcPr/>
                </a:tc>
                <a:tc>
                  <a:txBody>
                    <a:bodyPr/>
                    <a:lstStyle/>
                    <a:p>
                      <a:r>
                        <a:rPr lang="en-US" sz="1200" dirty="0"/>
                        <a:t>64%</a:t>
                      </a:r>
                    </a:p>
                  </a:txBody>
                  <a:tcPr/>
                </a:tc>
                <a:extLst>
                  <a:ext uri="{0D108BD9-81ED-4DB2-BD59-A6C34878D82A}">
                    <a16:rowId xmlns:a16="http://schemas.microsoft.com/office/drawing/2014/main" xmlns="" val="10003"/>
                  </a:ext>
                </a:extLst>
              </a:tr>
              <a:tr h="370840">
                <a:tc>
                  <a:txBody>
                    <a:bodyPr/>
                    <a:lstStyle/>
                    <a:p>
                      <a:r>
                        <a:rPr lang="en-US" sz="1200" dirty="0"/>
                        <a:t>100</a:t>
                      </a:r>
                    </a:p>
                  </a:txBody>
                  <a:tcPr/>
                </a:tc>
                <a:tc>
                  <a:txBody>
                    <a:bodyPr/>
                    <a:lstStyle/>
                    <a:p>
                      <a:r>
                        <a:rPr lang="en-US" sz="1200" dirty="0"/>
                        <a:t>5</a:t>
                      </a:r>
                    </a:p>
                  </a:txBody>
                  <a:tcPr/>
                </a:tc>
                <a:tc>
                  <a:txBody>
                    <a:bodyPr/>
                    <a:lstStyle/>
                    <a:p>
                      <a:r>
                        <a:rPr lang="en-US" sz="1200" dirty="0"/>
                        <a:t>99.4%</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85617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4069424031"/>
              </p:ext>
            </p:extLst>
          </p:nvPr>
        </p:nvGraphicFramePr>
        <p:xfrm>
          <a:off x="1175716" y="2281264"/>
          <a:ext cx="5154118" cy="2163255"/>
        </p:xfrm>
        <a:graphic>
          <a:graphicData uri="http://schemas.openxmlformats.org/drawingml/2006/table">
            <a:tbl>
              <a:tblPr firstRow="1" bandRow="1">
                <a:tableStyleId>{21E4AEA4-8DFA-4A89-87EB-49C32662AFE0}</a:tableStyleId>
              </a:tblPr>
              <a:tblGrid>
                <a:gridCol w="5154118">
                  <a:extLst>
                    <a:ext uri="{9D8B030D-6E8A-4147-A177-3AD203B41FA5}">
                      <a16:colId xmlns:a16="http://schemas.microsoft.com/office/drawing/2014/main" xmlns="" val="20000"/>
                    </a:ext>
                  </a:extLst>
                </a:gridCol>
              </a:tblGrid>
              <a:tr h="0">
                <a:tc>
                  <a:txBody>
                    <a:bodyPr/>
                    <a:lstStyle/>
                    <a:p>
                      <a:r>
                        <a:rPr lang="en-US" dirty="0"/>
                        <a:t>Common Methods Ranked by Stringency</a:t>
                      </a:r>
                      <a:endParaRPr lang="en-US" dirty="0">
                        <a:latin typeface="Constantia" panose="02030602050306030303" pitchFamily="18"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Bonferroni</a:t>
                      </a:r>
                      <a:endParaRPr lang="en-US" dirty="0">
                        <a:latin typeface="Constantia" panose="02030602050306030303" pitchFamily="18" charset="0"/>
                      </a:endParaRPr>
                    </a:p>
                  </a:txBody>
                  <a:tcPr/>
                </a:tc>
                <a:extLst>
                  <a:ext uri="{0D108BD9-81ED-4DB2-BD59-A6C34878D82A}">
                    <a16:rowId xmlns:a16="http://schemas.microsoft.com/office/drawing/2014/main" xmlns="" val="10001"/>
                  </a:ext>
                </a:extLst>
              </a:tr>
              <a:tr h="370840">
                <a:tc>
                  <a:txBody>
                    <a:bodyPr/>
                    <a:lstStyle/>
                    <a:p>
                      <a:r>
                        <a:rPr lang="en-US" sz="1800" u="none" strike="noStrike" kern="1200" baseline="0" dirty="0"/>
                        <a:t>Bonferroni Step-Down</a:t>
                      </a:r>
                      <a:endParaRPr lang="en-US" dirty="0">
                        <a:latin typeface="Constantia" panose="02030602050306030303" pitchFamily="18" charset="0"/>
                      </a:endParaRPr>
                    </a:p>
                  </a:txBody>
                  <a:tcPr/>
                </a:tc>
                <a:extLst>
                  <a:ext uri="{0D108BD9-81ED-4DB2-BD59-A6C34878D82A}">
                    <a16:rowId xmlns:a16="http://schemas.microsoft.com/office/drawing/2014/main" xmlns="" val="10002"/>
                  </a:ext>
                </a:extLst>
              </a:tr>
              <a:tr h="370840">
                <a:tc>
                  <a:txBody>
                    <a:bodyPr/>
                    <a:lstStyle/>
                    <a:p>
                      <a:r>
                        <a:rPr lang="en-US" sz="1800" u="none" strike="noStrike" kern="1200" baseline="0" dirty="0"/>
                        <a:t>Westfall and Young Permutation</a:t>
                      </a:r>
                      <a:endParaRPr lang="en-US" dirty="0">
                        <a:latin typeface="Constantia" panose="02030602050306030303" pitchFamily="18" charset="0"/>
                      </a:endParaRPr>
                    </a:p>
                  </a:txBody>
                  <a:tcPr/>
                </a:tc>
                <a:extLst>
                  <a:ext uri="{0D108BD9-81ED-4DB2-BD59-A6C34878D82A}">
                    <a16:rowId xmlns:a16="http://schemas.microsoft.com/office/drawing/2014/main" xmlns="" val="10003"/>
                  </a:ext>
                </a:extLst>
              </a:tr>
              <a:tr h="370840">
                <a:tc>
                  <a:txBody>
                    <a:bodyPr/>
                    <a:lstStyle/>
                    <a:p>
                      <a:r>
                        <a:rPr lang="en-US" sz="1800" u="none" strike="noStrike" kern="1200" baseline="0" dirty="0"/>
                        <a:t>Benjamini and Hochberg False Discovery Rate</a:t>
                      </a:r>
                      <a:endParaRPr lang="en-US" dirty="0">
                        <a:latin typeface="Constantia" panose="02030602050306030303" pitchFamily="18" charset="0"/>
                      </a:endParaRPr>
                    </a:p>
                  </a:txBody>
                  <a:tcPr/>
                </a:tc>
                <a:extLst>
                  <a:ext uri="{0D108BD9-81ED-4DB2-BD59-A6C34878D82A}">
                    <a16:rowId xmlns:a16="http://schemas.microsoft.com/office/drawing/2014/main" xmlns="" val="10004"/>
                  </a:ext>
                </a:extLst>
              </a:tr>
              <a:tr h="370840">
                <a:tc>
                  <a:txBody>
                    <a:bodyPr/>
                    <a:lstStyle/>
                    <a:p>
                      <a:r>
                        <a:rPr lang="en-US" dirty="0"/>
                        <a:t>None</a:t>
                      </a:r>
                      <a:endParaRPr lang="en-US" dirty="0">
                        <a:latin typeface="Constantia" panose="02030602050306030303" pitchFamily="18" charset="0"/>
                      </a:endParaRPr>
                    </a:p>
                  </a:txBody>
                  <a:tcPr/>
                </a:tc>
                <a:extLst>
                  <a:ext uri="{0D108BD9-81ED-4DB2-BD59-A6C34878D82A}">
                    <a16:rowId xmlns:a16="http://schemas.microsoft.com/office/drawing/2014/main" xmlns="" val="10005"/>
                  </a:ext>
                </a:extLst>
              </a:tr>
            </a:tbl>
          </a:graphicData>
        </a:graphic>
      </p:graphicFrame>
      <p:sp>
        <p:nvSpPr>
          <p:cNvPr id="17" name="Up-Down Arrow 16"/>
          <p:cNvSpPr/>
          <p:nvPr/>
        </p:nvSpPr>
        <p:spPr>
          <a:xfrm>
            <a:off x="6538070" y="2638946"/>
            <a:ext cx="104931" cy="18512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62924" y="2653936"/>
            <a:ext cx="2585804" cy="338554"/>
          </a:xfrm>
          <a:prstGeom prst="rect">
            <a:avLst/>
          </a:prstGeom>
          <a:noFill/>
        </p:spPr>
        <p:txBody>
          <a:bodyPr wrap="square" rtlCol="0">
            <a:spAutoFit/>
          </a:bodyPr>
          <a:lstStyle/>
          <a:p>
            <a:r>
              <a:rPr lang="en-US" sz="1600" dirty="0">
                <a:latin typeface="Frutiger LT Pro 55 Roman" panose="020B0602020204020204" pitchFamily="34" charset="0"/>
              </a:rPr>
              <a:t>More False Negatives</a:t>
            </a:r>
          </a:p>
        </p:txBody>
      </p:sp>
      <p:sp>
        <p:nvSpPr>
          <p:cNvPr id="19" name="TextBox 18"/>
          <p:cNvSpPr txBox="1"/>
          <p:nvPr/>
        </p:nvSpPr>
        <p:spPr>
          <a:xfrm>
            <a:off x="6762924" y="4067809"/>
            <a:ext cx="2585804" cy="338554"/>
          </a:xfrm>
          <a:prstGeom prst="rect">
            <a:avLst/>
          </a:prstGeom>
          <a:noFill/>
        </p:spPr>
        <p:txBody>
          <a:bodyPr wrap="square" rtlCol="0">
            <a:spAutoFit/>
          </a:bodyPr>
          <a:lstStyle/>
          <a:p>
            <a:r>
              <a:rPr lang="en-US" sz="1600" dirty="0">
                <a:latin typeface="Frutiger LT Pro 55 Roman" panose="020B0602020204020204" pitchFamily="34" charset="0"/>
              </a:rPr>
              <a:t>More False Positives</a:t>
            </a:r>
          </a:p>
        </p:txBody>
      </p:sp>
    </p:spTree>
    <p:extLst>
      <p:ext uri="{BB962C8B-B14F-4D97-AF65-F5344CB8AC3E}">
        <p14:creationId xmlns:p14="http://schemas.microsoft.com/office/powerpoint/2010/main" val="2032552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581" y="1520335"/>
            <a:ext cx="8422250" cy="4108817"/>
          </a:xfrm>
          <a:prstGeom prst="rect">
            <a:avLst/>
          </a:prstGeom>
          <a:noFill/>
        </p:spPr>
        <p:txBody>
          <a:bodyPr wrap="square" rtlCol="0">
            <a:spAutoFit/>
          </a:bodyPr>
          <a:lstStyle/>
          <a:p>
            <a:pPr>
              <a:spcBef>
                <a:spcPts val="600"/>
              </a:spcBef>
            </a:pPr>
            <a:r>
              <a:rPr lang="en-US" sz="2800" b="1" i="1" dirty="0">
                <a:latin typeface="Frutiger LT Pro 55 Roman"/>
              </a:rPr>
              <a:t>Bonferroni correction</a:t>
            </a:r>
          </a:p>
          <a:p>
            <a:pPr>
              <a:spcBef>
                <a:spcPts val="600"/>
              </a:spcBef>
            </a:pPr>
            <a:r>
              <a:rPr lang="en-US" sz="2000" dirty="0">
                <a:latin typeface="Frutiger LT Pro 55 Roman"/>
              </a:rPr>
              <a:t>The </a:t>
            </a:r>
            <a:r>
              <a:rPr lang="en-US" sz="2000" i="1" dirty="0">
                <a:latin typeface="Frutiger LT Pro 55 Roman"/>
              </a:rPr>
              <a:t>p-value</a:t>
            </a:r>
            <a:r>
              <a:rPr lang="en-US" sz="2000" dirty="0">
                <a:latin typeface="Frutiger LT Pro 55 Roman"/>
              </a:rPr>
              <a:t> of each gene is multiplied by the number of genes in the gene list. If the corrected p-value is still below the error rate, the gene will be significant:</a:t>
            </a:r>
          </a:p>
          <a:p>
            <a:endParaRPr lang="en-US" sz="2400" dirty="0">
              <a:latin typeface="Frutiger LT Pro 55 Roman"/>
            </a:endParaRPr>
          </a:p>
          <a:p>
            <a:r>
              <a:rPr lang="en-US" sz="2000" b="1" i="1" dirty="0">
                <a:latin typeface="Frutiger LT Pro 55 Roman"/>
              </a:rPr>
              <a:t>Corrected P-value= p-value * n (number of genes in test) &lt;0.05</a:t>
            </a:r>
          </a:p>
          <a:p>
            <a:endParaRPr lang="en-US" sz="2400" dirty="0">
              <a:latin typeface="Frutiger LT Pro 55 Roman"/>
            </a:endParaRPr>
          </a:p>
          <a:p>
            <a:r>
              <a:rPr lang="en-US" sz="2000" dirty="0">
                <a:latin typeface="Frutiger LT Pro 55 Roman"/>
              </a:rPr>
              <a:t>As a consequence, if testing 1000 genes at a time, the highest accepted individual </a:t>
            </a:r>
            <a:r>
              <a:rPr lang="en-US" sz="2000" i="1" u="sng" dirty="0">
                <a:latin typeface="Frutiger LT Pro 55 Roman"/>
              </a:rPr>
              <a:t>p-value</a:t>
            </a:r>
            <a:r>
              <a:rPr lang="en-US" sz="2000" u="sng" dirty="0">
                <a:latin typeface="Frutiger LT Pro 55 Roman"/>
              </a:rPr>
              <a:t> is 0.00005</a:t>
            </a:r>
            <a:r>
              <a:rPr lang="en-US" sz="2000" dirty="0">
                <a:latin typeface="Frutiger LT Pro 55 Roman"/>
              </a:rPr>
              <a:t>, making the correction very stringent. With a Family-wise error rate of 0.05 (i.e., the probability of at least one error in the family), the expected number of false positives will be 0.05.</a:t>
            </a:r>
          </a:p>
        </p:txBody>
      </p:sp>
    </p:spTree>
    <p:extLst>
      <p:ext uri="{BB962C8B-B14F-4D97-AF65-F5344CB8AC3E}">
        <p14:creationId xmlns:p14="http://schemas.microsoft.com/office/powerpoint/2010/main" val="811712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19" y="1293470"/>
            <a:ext cx="8405228" cy="4308872"/>
          </a:xfrm>
          <a:prstGeom prst="rect">
            <a:avLst/>
          </a:prstGeom>
          <a:noFill/>
        </p:spPr>
        <p:txBody>
          <a:bodyPr wrap="square" rtlCol="0">
            <a:spAutoFit/>
          </a:bodyPr>
          <a:lstStyle/>
          <a:p>
            <a:r>
              <a:rPr lang="en-US" sz="2800" b="1" i="1" dirty="0">
                <a:latin typeface="Frutiger LT Pro 55 Roman"/>
              </a:rPr>
              <a:t>Bonferroni Step-down (Holm) correction</a:t>
            </a:r>
          </a:p>
          <a:p>
            <a:pPr>
              <a:spcBef>
                <a:spcPts val="1200"/>
              </a:spcBef>
            </a:pPr>
            <a:r>
              <a:rPr lang="en-US" dirty="0">
                <a:latin typeface="Frutiger LT Pro 55 Roman"/>
              </a:rPr>
              <a:t>1) The </a:t>
            </a:r>
            <a:r>
              <a:rPr lang="en-US" i="1" dirty="0">
                <a:latin typeface="Frutiger LT Pro 55 Roman"/>
              </a:rPr>
              <a:t>p-value</a:t>
            </a:r>
            <a:r>
              <a:rPr lang="en-US" dirty="0">
                <a:latin typeface="Frutiger LT Pro 55 Roman"/>
              </a:rPr>
              <a:t> of each gene is ranked from the </a:t>
            </a:r>
            <a:r>
              <a:rPr lang="en-US" b="1" i="1" dirty="0">
                <a:latin typeface="Frutiger LT Pro 55 Roman"/>
              </a:rPr>
              <a:t>smallest</a:t>
            </a:r>
            <a:r>
              <a:rPr lang="en-US" dirty="0">
                <a:latin typeface="Frutiger LT Pro 55 Roman"/>
              </a:rPr>
              <a:t> to the </a:t>
            </a:r>
            <a:r>
              <a:rPr lang="en-US" b="1" i="1" dirty="0">
                <a:latin typeface="Frutiger LT Pro 55 Roman"/>
              </a:rPr>
              <a:t>largest</a:t>
            </a:r>
            <a:r>
              <a:rPr lang="en-US" dirty="0">
                <a:latin typeface="Frutiger LT Pro 55 Roman"/>
              </a:rPr>
              <a:t>.</a:t>
            </a:r>
          </a:p>
          <a:p>
            <a:pPr>
              <a:spcBef>
                <a:spcPts val="1200"/>
              </a:spcBef>
            </a:pPr>
            <a:r>
              <a:rPr lang="en-US" dirty="0">
                <a:latin typeface="Frutiger LT Pro 55 Roman"/>
              </a:rPr>
              <a:t>2) The first </a:t>
            </a:r>
            <a:r>
              <a:rPr lang="en-US" i="1" dirty="0">
                <a:latin typeface="Frutiger LT Pro 55 Roman"/>
              </a:rPr>
              <a:t>p-value</a:t>
            </a:r>
            <a:r>
              <a:rPr lang="en-US" dirty="0">
                <a:latin typeface="Frutiger LT Pro 55 Roman"/>
              </a:rPr>
              <a:t> is multiplied by the number of genes present in the gene list. </a:t>
            </a:r>
          </a:p>
          <a:p>
            <a:pPr>
              <a:spcBef>
                <a:spcPts val="1200"/>
              </a:spcBef>
            </a:pPr>
            <a:r>
              <a:rPr lang="en-US" b="1" i="1" dirty="0">
                <a:latin typeface="Frutiger LT Pro 55 Roman"/>
              </a:rPr>
              <a:t>	Corrected P-value= p-value * n &lt; 0.05</a:t>
            </a:r>
          </a:p>
          <a:p>
            <a:pPr>
              <a:spcBef>
                <a:spcPts val="1200"/>
              </a:spcBef>
            </a:pPr>
            <a:r>
              <a:rPr lang="en-US" dirty="0">
                <a:latin typeface="Frutiger LT Pro 55 Roman"/>
              </a:rPr>
              <a:t>3) The second </a:t>
            </a:r>
            <a:r>
              <a:rPr lang="en-US" i="1" dirty="0">
                <a:latin typeface="Frutiger LT Pro 55 Roman"/>
              </a:rPr>
              <a:t>p-value</a:t>
            </a:r>
            <a:r>
              <a:rPr lang="en-US" dirty="0">
                <a:latin typeface="Frutiger LT Pro 55 Roman"/>
              </a:rPr>
              <a:t> is multiplied by the number of genes less 1:</a:t>
            </a:r>
          </a:p>
          <a:p>
            <a:pPr>
              <a:spcBef>
                <a:spcPts val="1200"/>
              </a:spcBef>
            </a:pPr>
            <a:r>
              <a:rPr lang="en-US" b="1" i="1" dirty="0">
                <a:latin typeface="Frutiger LT Pro 55 Roman"/>
              </a:rPr>
              <a:t>	Corrected P-value= p-value * n-1 &lt; 0.05</a:t>
            </a:r>
          </a:p>
          <a:p>
            <a:pPr>
              <a:spcBef>
                <a:spcPts val="1200"/>
              </a:spcBef>
            </a:pPr>
            <a:r>
              <a:rPr lang="en-US" dirty="0">
                <a:latin typeface="Frutiger LT Pro 55 Roman"/>
              </a:rPr>
              <a:t>4) The third </a:t>
            </a:r>
            <a:r>
              <a:rPr lang="en-US" i="1" dirty="0">
                <a:latin typeface="Frutiger LT Pro 55 Roman"/>
              </a:rPr>
              <a:t>p-value</a:t>
            </a:r>
            <a:r>
              <a:rPr lang="en-US" dirty="0">
                <a:latin typeface="Frutiger LT Pro 55 Roman"/>
              </a:rPr>
              <a:t> is multiplied by the number of genes less 2:</a:t>
            </a:r>
          </a:p>
          <a:p>
            <a:pPr>
              <a:spcBef>
                <a:spcPts val="1200"/>
              </a:spcBef>
            </a:pPr>
            <a:r>
              <a:rPr lang="en-US" b="1" i="1" dirty="0">
                <a:latin typeface="Frutiger LT Pro 55 Roman"/>
              </a:rPr>
              <a:t>	Corrected P-value= p-value * n-2 &lt; 0.05</a:t>
            </a:r>
          </a:p>
          <a:p>
            <a:pPr>
              <a:spcBef>
                <a:spcPts val="1200"/>
              </a:spcBef>
            </a:pPr>
            <a:r>
              <a:rPr lang="en-US" dirty="0">
                <a:latin typeface="Frutiger LT Pro 55 Roman"/>
              </a:rPr>
              <a:t>It follows that sequence until no gene is found to be significant.</a:t>
            </a:r>
          </a:p>
        </p:txBody>
      </p:sp>
    </p:spTree>
    <p:extLst>
      <p:ext uri="{BB962C8B-B14F-4D97-AF65-F5344CB8AC3E}">
        <p14:creationId xmlns:p14="http://schemas.microsoft.com/office/powerpoint/2010/main" val="882913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0379160"/>
              </p:ext>
            </p:extLst>
          </p:nvPr>
        </p:nvGraphicFramePr>
        <p:xfrm>
          <a:off x="897138" y="3028563"/>
          <a:ext cx="7427344" cy="2026920"/>
        </p:xfrm>
        <a:graphic>
          <a:graphicData uri="http://schemas.openxmlformats.org/drawingml/2006/table">
            <a:tbl>
              <a:tblPr firstRow="1" bandRow="1">
                <a:tableStyleId>{21E4AEA4-8DFA-4A89-87EB-49C32662AFE0}</a:tableStyleId>
              </a:tblPr>
              <a:tblGrid>
                <a:gridCol w="1128987">
                  <a:extLst>
                    <a:ext uri="{9D8B030D-6E8A-4147-A177-3AD203B41FA5}">
                      <a16:colId xmlns:a16="http://schemas.microsoft.com/office/drawing/2014/main" xmlns="" val="20000"/>
                    </a:ext>
                  </a:extLst>
                </a:gridCol>
                <a:gridCol w="1061932">
                  <a:extLst>
                    <a:ext uri="{9D8B030D-6E8A-4147-A177-3AD203B41FA5}">
                      <a16:colId xmlns:a16="http://schemas.microsoft.com/office/drawing/2014/main" xmlns="" val="20001"/>
                    </a:ext>
                  </a:extLst>
                </a:gridCol>
                <a:gridCol w="823913">
                  <a:extLst>
                    <a:ext uri="{9D8B030D-6E8A-4147-A177-3AD203B41FA5}">
                      <a16:colId xmlns:a16="http://schemas.microsoft.com/office/drawing/2014/main" xmlns="" val="20002"/>
                    </a:ext>
                  </a:extLst>
                </a:gridCol>
                <a:gridCol w="2342181">
                  <a:extLst>
                    <a:ext uri="{9D8B030D-6E8A-4147-A177-3AD203B41FA5}">
                      <a16:colId xmlns:a16="http://schemas.microsoft.com/office/drawing/2014/main" xmlns="" val="20003"/>
                    </a:ext>
                  </a:extLst>
                </a:gridCol>
                <a:gridCol w="2070331">
                  <a:extLst>
                    <a:ext uri="{9D8B030D-6E8A-4147-A177-3AD203B41FA5}">
                      <a16:colId xmlns:a16="http://schemas.microsoft.com/office/drawing/2014/main" xmlns=""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(S to L)</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a:t>
                      </a:r>
                      <a:endParaRPr lang="en-US" sz="180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xmlns="" val="10000"/>
                  </a:ext>
                </a:extLst>
              </a:tr>
              <a:tr h="370840">
                <a:tc>
                  <a:txBody>
                    <a:bodyPr/>
                    <a:lstStyle/>
                    <a:p>
                      <a:r>
                        <a:rPr lang="en-US" sz="1400" dirty="0"/>
                        <a:t>A</a:t>
                      </a:r>
                    </a:p>
                  </a:txBody>
                  <a:tcPr/>
                </a:tc>
                <a:tc>
                  <a:txBody>
                    <a:bodyPr/>
                    <a:lstStyle/>
                    <a:p>
                      <a:r>
                        <a:rPr lang="en-US" sz="1400" u="none" strike="noStrike" kern="1200" baseline="0" dirty="0"/>
                        <a:t>0.00002</a:t>
                      </a:r>
                      <a:endParaRPr lang="en-US" sz="1400" dirty="0"/>
                    </a:p>
                  </a:txBody>
                  <a:tcPr/>
                </a:tc>
                <a:tc>
                  <a:txBody>
                    <a:bodyPr/>
                    <a:lstStyle/>
                    <a:p>
                      <a:r>
                        <a:rPr lang="en-US" sz="1400" dirty="0"/>
                        <a:t>1</a:t>
                      </a:r>
                    </a:p>
                  </a:txBody>
                  <a:tcPr/>
                </a:tc>
                <a:tc>
                  <a:txBody>
                    <a:bodyPr/>
                    <a:lstStyle/>
                    <a:p>
                      <a:r>
                        <a:rPr lang="en-US" sz="1400" u="none" strike="noStrike" kern="1200" baseline="0" dirty="0"/>
                        <a:t>0.00002*1000 = 0.02</a:t>
                      </a:r>
                      <a:endParaRPr lang="en-US" sz="1400" dirty="0"/>
                    </a:p>
                  </a:txBody>
                  <a:tcPr/>
                </a:tc>
                <a:tc>
                  <a:txBody>
                    <a:bodyPr/>
                    <a:lstStyle/>
                    <a:p>
                      <a:r>
                        <a:rPr lang="en-US" sz="1400" u="none" strike="noStrike" kern="1200" baseline="0" dirty="0"/>
                        <a:t>0.02 &lt; 0.05 =&gt; Yes</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a:t>B</a:t>
                      </a:r>
                    </a:p>
                  </a:txBody>
                  <a:tcPr/>
                </a:tc>
                <a:tc>
                  <a:txBody>
                    <a:bodyPr/>
                    <a:lstStyle/>
                    <a:p>
                      <a:r>
                        <a:rPr lang="en-US" sz="1400" u="none" strike="noStrike" kern="1200" baseline="0" dirty="0"/>
                        <a:t>0.00004</a:t>
                      </a:r>
                      <a:endParaRPr lang="en-US" sz="1400" dirty="0"/>
                    </a:p>
                  </a:txBody>
                  <a:tcPr/>
                </a:tc>
                <a:tc>
                  <a:txBody>
                    <a:bodyPr/>
                    <a:lstStyle/>
                    <a:p>
                      <a:r>
                        <a:rPr lang="en-US" sz="1400" dirty="0"/>
                        <a:t>2</a:t>
                      </a:r>
                    </a:p>
                  </a:txBody>
                  <a:tcPr/>
                </a:tc>
                <a:tc>
                  <a:txBody>
                    <a:bodyPr/>
                    <a:lstStyle/>
                    <a:p>
                      <a:r>
                        <a:rPr lang="en-US" sz="1400" u="none" strike="noStrike" kern="1200" baseline="0" dirty="0"/>
                        <a:t>0.00004*999 = 0.039</a:t>
                      </a:r>
                      <a:endParaRPr lang="en-US" sz="1400" dirty="0"/>
                    </a:p>
                  </a:txBody>
                  <a:tcPr/>
                </a:tc>
                <a:tc>
                  <a:txBody>
                    <a:bodyPr/>
                    <a:lstStyle/>
                    <a:p>
                      <a:r>
                        <a:rPr lang="en-US" sz="1400" u="none" strike="noStrike" kern="1200" baseline="0" dirty="0"/>
                        <a:t>0.039 &lt; 0.05 =&gt; Yes</a:t>
                      </a:r>
                      <a:endParaRPr lang="en-US" sz="1400" dirty="0"/>
                    </a:p>
                  </a:txBody>
                  <a:tcPr/>
                </a:tc>
                <a:extLst>
                  <a:ext uri="{0D108BD9-81ED-4DB2-BD59-A6C34878D82A}">
                    <a16:rowId xmlns:a16="http://schemas.microsoft.com/office/drawing/2014/main" xmlns="" val="10002"/>
                  </a:ext>
                </a:extLst>
              </a:tr>
              <a:tr h="370840">
                <a:tc>
                  <a:txBody>
                    <a:bodyPr/>
                    <a:lstStyle/>
                    <a:p>
                      <a:r>
                        <a:rPr lang="en-US" sz="1400" dirty="0"/>
                        <a:t>C</a:t>
                      </a:r>
                    </a:p>
                  </a:txBody>
                  <a:tcPr/>
                </a:tc>
                <a:tc>
                  <a:txBody>
                    <a:bodyPr/>
                    <a:lstStyle/>
                    <a:p>
                      <a:r>
                        <a:rPr lang="en-US" sz="1400" u="none" strike="noStrike" kern="1200" baseline="0" dirty="0"/>
                        <a:t>0.00009</a:t>
                      </a:r>
                      <a:endParaRPr lang="en-US" sz="1400" dirty="0"/>
                    </a:p>
                  </a:txBody>
                  <a:tcPr/>
                </a:tc>
                <a:tc>
                  <a:txBody>
                    <a:bodyPr/>
                    <a:lstStyle/>
                    <a:p>
                      <a:r>
                        <a:rPr lang="en-US" sz="1400" dirty="0"/>
                        <a:t>3</a:t>
                      </a:r>
                    </a:p>
                  </a:txBody>
                  <a:tcPr/>
                </a:tc>
                <a:tc>
                  <a:txBody>
                    <a:bodyPr/>
                    <a:lstStyle/>
                    <a:p>
                      <a:r>
                        <a:rPr lang="en-US" sz="1400" u="none" strike="noStrike" kern="1200" baseline="0" dirty="0"/>
                        <a:t>0.00009*998 = 0.0898</a:t>
                      </a:r>
                      <a:endParaRPr lang="en-US" sz="1400" dirty="0"/>
                    </a:p>
                  </a:txBody>
                  <a:tcPr/>
                </a:tc>
                <a:tc>
                  <a:txBody>
                    <a:bodyPr/>
                    <a:lstStyle/>
                    <a:p>
                      <a:r>
                        <a:rPr lang="en-US" sz="1400" u="none" strike="noStrike" kern="1200" baseline="0" dirty="0"/>
                        <a:t>0.0898 &gt; 0.05 =&gt; No</a:t>
                      </a:r>
                      <a:endParaRPr lang="en-US" sz="1400" dirty="0"/>
                    </a:p>
                  </a:txBody>
                  <a:tcPr/>
                </a:tc>
                <a:extLst>
                  <a:ext uri="{0D108BD9-81ED-4DB2-BD59-A6C34878D82A}">
                    <a16:rowId xmlns:a16="http://schemas.microsoft.com/office/drawing/2014/main" xmlns="" val="10003"/>
                  </a:ext>
                </a:extLst>
              </a:tr>
            </a:tbl>
          </a:graphicData>
        </a:graphic>
      </p:graphicFrame>
      <p:sp>
        <p:nvSpPr>
          <p:cNvPr id="3" name="Rectangle 2"/>
          <p:cNvSpPr/>
          <p:nvPr/>
        </p:nvSpPr>
        <p:spPr>
          <a:xfrm>
            <a:off x="819508" y="1796267"/>
            <a:ext cx="7504974" cy="492443"/>
          </a:xfrm>
          <a:prstGeom prst="rect">
            <a:avLst/>
          </a:prstGeom>
        </p:spPr>
        <p:txBody>
          <a:bodyPr wrap="square">
            <a:spAutoFit/>
          </a:bodyPr>
          <a:lstStyle/>
          <a:p>
            <a:r>
              <a:rPr lang="en-US" sz="2600" b="1" i="1" dirty="0">
                <a:latin typeface="Frutiger LT Pro 55 Roman"/>
              </a:rPr>
              <a:t>Bonferroni Step-down (Holm) correction</a:t>
            </a:r>
          </a:p>
        </p:txBody>
      </p:sp>
      <p:sp>
        <p:nvSpPr>
          <p:cNvPr id="4" name="TextBox 3"/>
          <p:cNvSpPr txBox="1"/>
          <p:nvPr/>
        </p:nvSpPr>
        <p:spPr>
          <a:xfrm>
            <a:off x="879894" y="2248710"/>
            <a:ext cx="4232765" cy="707886"/>
          </a:xfrm>
          <a:prstGeom prst="rect">
            <a:avLst/>
          </a:prstGeom>
          <a:noFill/>
        </p:spPr>
        <p:txBody>
          <a:bodyPr wrap="square" rtlCol="0">
            <a:spAutoFit/>
          </a:bodyPr>
          <a:lstStyle/>
          <a:p>
            <a:r>
              <a:rPr lang="en-US" sz="2000" dirty="0">
                <a:latin typeface="Frutiger LT Pro 55 Roman"/>
              </a:rPr>
              <a:t>Example:</a:t>
            </a:r>
          </a:p>
          <a:p>
            <a:r>
              <a:rPr lang="en-US" sz="2000" dirty="0">
                <a:latin typeface="Frutiger LT Pro 55 Roman"/>
              </a:rPr>
              <a:t>Let n=1000, error rate=0.05</a:t>
            </a:r>
          </a:p>
        </p:txBody>
      </p:sp>
    </p:spTree>
    <p:extLst>
      <p:ext uri="{BB962C8B-B14F-4D97-AF65-F5344CB8AC3E}">
        <p14:creationId xmlns:p14="http://schemas.microsoft.com/office/powerpoint/2010/main" val="349510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863243" y="1500135"/>
            <a:ext cx="5402563" cy="4538154"/>
            <a:chOff x="1440078" y="1105960"/>
            <a:chExt cx="5857875" cy="492061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78" y="1105960"/>
              <a:ext cx="5857875" cy="4920615"/>
            </a:xfrm>
            <a:prstGeom prst="rect">
              <a:avLst/>
            </a:prstGeom>
          </p:spPr>
        </p:pic>
        <p:sp>
          <p:nvSpPr>
            <p:cNvPr id="4" name="TextBox 3"/>
            <p:cNvSpPr txBox="1"/>
            <p:nvPr/>
          </p:nvSpPr>
          <p:spPr>
            <a:xfrm>
              <a:off x="2396385" y="3385129"/>
              <a:ext cx="1037403" cy="500573"/>
            </a:xfrm>
            <a:prstGeom prst="rect">
              <a:avLst/>
            </a:prstGeom>
            <a:noFill/>
          </p:spPr>
          <p:txBody>
            <a:bodyPr wrap="square" rtlCol="0">
              <a:spAutoFit/>
            </a:bodyPr>
            <a:lstStyle/>
            <a:p>
              <a:r>
                <a:rPr lang="en-US" sz="800" b="1" i="1" dirty="0"/>
                <a:t>Advanced R Programming &amp; </a:t>
              </a:r>
            </a:p>
            <a:p>
              <a:r>
                <a:rPr lang="en-US" sz="800" b="1" i="1" dirty="0"/>
                <a:t>Biostatistics  </a:t>
              </a:r>
            </a:p>
          </p:txBody>
        </p:sp>
        <p:sp>
          <p:nvSpPr>
            <p:cNvPr id="5" name="TextBox 4"/>
            <p:cNvSpPr txBox="1"/>
            <p:nvPr/>
          </p:nvSpPr>
          <p:spPr>
            <a:xfrm>
              <a:off x="5828735" y="3451873"/>
              <a:ext cx="945224" cy="367086"/>
            </a:xfrm>
            <a:prstGeom prst="rect">
              <a:avLst/>
            </a:prstGeom>
            <a:noFill/>
          </p:spPr>
          <p:txBody>
            <a:bodyPr wrap="square" rtlCol="0">
              <a:spAutoFit/>
            </a:bodyPr>
            <a:lstStyle/>
            <a:p>
              <a:pPr algn="ctr"/>
              <a:r>
                <a:rPr lang="en-US" sz="800" b="1" i="1" dirty="0"/>
                <a:t>Generating</a:t>
              </a:r>
            </a:p>
            <a:p>
              <a:pPr algn="ctr"/>
              <a:r>
                <a:rPr lang="en-US" sz="800" b="1" i="1" dirty="0"/>
                <a:t>Results</a:t>
              </a:r>
            </a:p>
          </p:txBody>
        </p:sp>
      </p:grpSp>
      <p:sp>
        <p:nvSpPr>
          <p:cNvPr id="6" name="TextBox 5"/>
          <p:cNvSpPr txBox="1"/>
          <p:nvPr/>
        </p:nvSpPr>
        <p:spPr>
          <a:xfrm>
            <a:off x="2521280" y="1156681"/>
            <a:ext cx="4442604" cy="338554"/>
          </a:xfrm>
          <a:prstGeom prst="rect">
            <a:avLst/>
          </a:prstGeom>
          <a:noFill/>
        </p:spPr>
        <p:txBody>
          <a:bodyPr wrap="square" rtlCol="0">
            <a:spAutoFit/>
          </a:bodyPr>
          <a:lstStyle/>
          <a:p>
            <a:pPr algn="ctr"/>
            <a:r>
              <a:rPr lang="en-US" sz="1600" b="1" i="1" dirty="0" smtClean="0">
                <a:latin typeface="Frutiger LT Pro 55 Roman" panose="020B0602020204020204" pitchFamily="34" charset="0"/>
              </a:rPr>
              <a:t>Office </a:t>
            </a:r>
            <a:r>
              <a:rPr lang="en-US" sz="1600" b="1" i="1" dirty="0">
                <a:latin typeface="Frutiger LT Pro 55 Roman" panose="020B0602020204020204" pitchFamily="34" charset="0"/>
              </a:rPr>
              <a:t>Hours</a:t>
            </a:r>
          </a:p>
        </p:txBody>
      </p:sp>
      <p:sp>
        <p:nvSpPr>
          <p:cNvPr id="7" name="TextBox 6"/>
          <p:cNvSpPr txBox="1"/>
          <p:nvPr/>
        </p:nvSpPr>
        <p:spPr>
          <a:xfrm>
            <a:off x="2509770" y="6095397"/>
            <a:ext cx="4442604" cy="307777"/>
          </a:xfrm>
          <a:prstGeom prst="rect">
            <a:avLst/>
          </a:prstGeom>
          <a:noFill/>
        </p:spPr>
        <p:txBody>
          <a:bodyPr wrap="square" rtlCol="0">
            <a:spAutoFit/>
          </a:bodyPr>
          <a:lstStyle/>
          <a:p>
            <a:pPr algn="ctr"/>
            <a:r>
              <a:rPr lang="en-US" sz="1400" b="1" i="1" dirty="0">
                <a:latin typeface="Frutiger LT Pro 55 Roman" panose="020B0602020204020204" pitchFamily="34" charset="0"/>
              </a:rPr>
              <a:t>Wednesdays 1:00 to 3:00pm</a:t>
            </a:r>
          </a:p>
        </p:txBody>
      </p:sp>
    </p:spTree>
    <p:extLst>
      <p:ext uri="{BB962C8B-B14F-4D97-AF65-F5344CB8AC3E}">
        <p14:creationId xmlns:p14="http://schemas.microsoft.com/office/powerpoint/2010/main" val="173455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027" y="1464204"/>
            <a:ext cx="7832785" cy="4893647"/>
          </a:xfrm>
          <a:prstGeom prst="rect">
            <a:avLst/>
          </a:prstGeom>
          <a:noFill/>
        </p:spPr>
        <p:txBody>
          <a:bodyPr wrap="square" rtlCol="0">
            <a:spAutoFit/>
          </a:bodyPr>
          <a:lstStyle/>
          <a:p>
            <a:pPr>
              <a:spcBef>
                <a:spcPts val="600"/>
              </a:spcBef>
            </a:pPr>
            <a:r>
              <a:rPr lang="en-US" sz="2800" b="1" i="1" dirty="0">
                <a:latin typeface="Frutiger LT Pro 55 Roman"/>
              </a:rPr>
              <a:t>Westfall and Young Permutation</a:t>
            </a:r>
          </a:p>
          <a:p>
            <a:endParaRPr lang="en-US" sz="2000" dirty="0">
              <a:latin typeface="Frutiger LT Pro 55 Roman"/>
            </a:endParaRPr>
          </a:p>
          <a:p>
            <a:pPr marL="342900" indent="-342900">
              <a:buFont typeface="Wingdings" panose="05000000000000000000" pitchFamily="2" charset="2"/>
              <a:buChar char="Ø"/>
            </a:pPr>
            <a:r>
              <a:rPr lang="en-US" sz="2200" dirty="0">
                <a:latin typeface="Frutiger LT Pro 55 Roman"/>
              </a:rPr>
              <a:t>Both Bonferroni and Holm methods are called single-step procedures, where each </a:t>
            </a:r>
            <a:r>
              <a:rPr lang="en-US" sz="2200" i="1" u="sng" dirty="0">
                <a:latin typeface="Frutiger LT Pro 55 Roman"/>
              </a:rPr>
              <a:t>p-value</a:t>
            </a:r>
            <a:r>
              <a:rPr lang="en-US" sz="2200" u="sng" dirty="0">
                <a:latin typeface="Frutiger LT Pro 55 Roman"/>
              </a:rPr>
              <a:t> is corrected </a:t>
            </a:r>
            <a:r>
              <a:rPr lang="en-US" sz="2200" b="1" i="1" u="sng" dirty="0">
                <a:latin typeface="Frutiger LT Pro 55 Roman"/>
              </a:rPr>
              <a:t>independently</a:t>
            </a:r>
            <a:r>
              <a:rPr lang="en-US" sz="2200" dirty="0">
                <a:latin typeface="Frutiger LT Pro 55 Roman"/>
              </a:rPr>
              <a:t>. </a:t>
            </a:r>
          </a:p>
          <a:p>
            <a:pPr marL="342900" indent="-342900">
              <a:buFont typeface="Wingdings" panose="05000000000000000000" pitchFamily="2" charset="2"/>
              <a:buChar char="Ø"/>
            </a:pPr>
            <a:endParaRPr lang="en-US" sz="2200" dirty="0">
              <a:latin typeface="Frutiger LT Pro 55 Roman"/>
            </a:endParaRPr>
          </a:p>
          <a:p>
            <a:pPr marL="342900" indent="-342900">
              <a:buFont typeface="Wingdings" panose="05000000000000000000" pitchFamily="2" charset="2"/>
              <a:buChar char="Ø"/>
            </a:pPr>
            <a:r>
              <a:rPr lang="en-US" sz="2200" dirty="0">
                <a:latin typeface="Frutiger LT Pro 55 Roman"/>
              </a:rPr>
              <a:t>The Westfall and Young permutation method takes advantage of the </a:t>
            </a:r>
            <a:r>
              <a:rPr lang="en-US" sz="2200" b="1" i="1" u="sng" dirty="0">
                <a:latin typeface="Frutiger LT Pro 55 Roman"/>
              </a:rPr>
              <a:t>dependence structure </a:t>
            </a:r>
            <a:r>
              <a:rPr lang="en-US" sz="2200" dirty="0">
                <a:latin typeface="Frutiger LT Pro 55 Roman"/>
              </a:rPr>
              <a:t>between genes, by permuting all genes at the same time.</a:t>
            </a:r>
          </a:p>
          <a:p>
            <a:endParaRPr lang="en-US" sz="2200" dirty="0">
              <a:latin typeface="Frutiger LT Pro 55 Roman"/>
            </a:endParaRPr>
          </a:p>
          <a:p>
            <a:pPr marL="342900" indent="-342900">
              <a:buFont typeface="Wingdings" panose="05000000000000000000" pitchFamily="2" charset="2"/>
              <a:buChar char="Ø"/>
            </a:pPr>
            <a:r>
              <a:rPr lang="en-US" sz="2200" dirty="0">
                <a:latin typeface="Frutiger LT Pro 55 Roman"/>
              </a:rPr>
              <a:t>Westfall and Young permutation follows a step-down procedure similar to the Holm method, combined with a </a:t>
            </a:r>
            <a:r>
              <a:rPr lang="en-US" sz="2200" b="1" i="1" u="sng" dirty="0">
                <a:latin typeface="Frutiger LT Pro 55 Roman"/>
              </a:rPr>
              <a:t>bootstrapping</a:t>
            </a:r>
            <a:r>
              <a:rPr lang="en-US" sz="2200" dirty="0">
                <a:latin typeface="Frutiger LT Pro 55 Roman"/>
              </a:rPr>
              <a:t> method to compute the </a:t>
            </a:r>
            <a:r>
              <a:rPr lang="en-US" sz="2200" i="1" dirty="0">
                <a:latin typeface="Frutiger LT Pro 55 Roman"/>
              </a:rPr>
              <a:t>p-value</a:t>
            </a:r>
            <a:r>
              <a:rPr lang="en-US" sz="2200" dirty="0">
                <a:latin typeface="Frutiger LT Pro 55 Roman"/>
              </a:rPr>
              <a:t> (null) distribution</a:t>
            </a:r>
          </a:p>
        </p:txBody>
      </p:sp>
    </p:spTree>
    <p:extLst>
      <p:ext uri="{BB962C8B-B14F-4D97-AF65-F5344CB8AC3E}">
        <p14:creationId xmlns:p14="http://schemas.microsoft.com/office/powerpoint/2010/main" val="3257863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951" y="1244128"/>
            <a:ext cx="8496876" cy="5509200"/>
          </a:xfrm>
          <a:prstGeom prst="rect">
            <a:avLst/>
          </a:prstGeom>
          <a:noFill/>
        </p:spPr>
        <p:txBody>
          <a:bodyPr wrap="square" rtlCol="0">
            <a:spAutoFit/>
          </a:bodyPr>
          <a:lstStyle/>
          <a:p>
            <a:pPr>
              <a:spcBef>
                <a:spcPts val="600"/>
              </a:spcBef>
            </a:pPr>
            <a:r>
              <a:rPr lang="en-US" sz="2800" b="1" i="1" dirty="0">
                <a:latin typeface="Frutiger LT Pro 55 Roman"/>
              </a:rPr>
              <a:t>Westfall and Young Permutation</a:t>
            </a:r>
          </a:p>
          <a:p>
            <a:pPr>
              <a:spcBef>
                <a:spcPts val="1200"/>
              </a:spcBef>
            </a:pPr>
            <a:r>
              <a:rPr lang="en-US" sz="2200" dirty="0">
                <a:latin typeface="Frutiger LT Pro 55 Roman"/>
              </a:rPr>
              <a:t>1) </a:t>
            </a:r>
            <a:r>
              <a:rPr lang="en-US" sz="2200" i="1" dirty="0">
                <a:latin typeface="Frutiger LT Pro 55 Roman"/>
              </a:rPr>
              <a:t>p-values</a:t>
            </a:r>
            <a:r>
              <a:rPr lang="en-US" sz="2200" dirty="0">
                <a:latin typeface="Frutiger LT Pro 55 Roman"/>
              </a:rPr>
              <a:t> are calculated for each gene based on the original data set and ranked.</a:t>
            </a:r>
          </a:p>
          <a:p>
            <a:pPr>
              <a:spcBef>
                <a:spcPts val="1200"/>
              </a:spcBef>
            </a:pPr>
            <a:r>
              <a:rPr lang="en-US" sz="2200" dirty="0">
                <a:latin typeface="Frutiger LT Pro 55 Roman"/>
              </a:rPr>
              <a:t>2) The permutation method creates a </a:t>
            </a:r>
            <a:r>
              <a:rPr lang="en-US" sz="2200" b="1" i="1" dirty="0">
                <a:latin typeface="Frutiger LT Pro 55 Roman"/>
              </a:rPr>
              <a:t>pseudo-data set </a:t>
            </a:r>
            <a:r>
              <a:rPr lang="en-US" sz="2200" dirty="0">
                <a:latin typeface="Frutiger LT Pro 55 Roman"/>
              </a:rPr>
              <a:t>by dividing the data into artificial treatment and control groups.</a:t>
            </a:r>
          </a:p>
          <a:p>
            <a:pPr>
              <a:spcBef>
                <a:spcPts val="1200"/>
              </a:spcBef>
            </a:pPr>
            <a:r>
              <a:rPr lang="en-US" sz="2200" dirty="0">
                <a:latin typeface="Frutiger LT Pro 55 Roman"/>
              </a:rPr>
              <a:t>3) </a:t>
            </a:r>
            <a:r>
              <a:rPr lang="en-US" sz="2200" i="1" dirty="0">
                <a:latin typeface="Frutiger LT Pro 55 Roman"/>
              </a:rPr>
              <a:t>p-values</a:t>
            </a:r>
            <a:r>
              <a:rPr lang="en-US" sz="2200" dirty="0">
                <a:latin typeface="Frutiger LT Pro 55 Roman"/>
              </a:rPr>
              <a:t> for all genes are computed on the </a:t>
            </a:r>
            <a:r>
              <a:rPr lang="en-US" sz="2200" i="1" dirty="0">
                <a:latin typeface="Frutiger LT Pro 55 Roman"/>
              </a:rPr>
              <a:t>pseudo-data set</a:t>
            </a:r>
            <a:r>
              <a:rPr lang="en-US" sz="2200" dirty="0">
                <a:latin typeface="Frutiger LT Pro 55 Roman"/>
              </a:rPr>
              <a:t>.</a:t>
            </a:r>
          </a:p>
          <a:p>
            <a:pPr>
              <a:spcBef>
                <a:spcPts val="1200"/>
              </a:spcBef>
            </a:pPr>
            <a:r>
              <a:rPr lang="en-US" sz="2200" dirty="0">
                <a:latin typeface="Frutiger LT Pro 55 Roman"/>
              </a:rPr>
              <a:t>4) The successive </a:t>
            </a:r>
            <a:r>
              <a:rPr lang="en-US" sz="2200" b="1" i="1" dirty="0">
                <a:latin typeface="Frutiger LT Pro 55 Roman"/>
              </a:rPr>
              <a:t>minima</a:t>
            </a:r>
            <a:r>
              <a:rPr lang="en-US" sz="2200" dirty="0">
                <a:latin typeface="Frutiger LT Pro 55 Roman"/>
              </a:rPr>
              <a:t> of the new </a:t>
            </a:r>
            <a:r>
              <a:rPr lang="en-US" sz="2200" i="1" dirty="0">
                <a:latin typeface="Frutiger LT Pro 55 Roman"/>
              </a:rPr>
              <a:t>p-values</a:t>
            </a:r>
            <a:r>
              <a:rPr lang="en-US" sz="2200" dirty="0">
                <a:latin typeface="Frutiger LT Pro 55 Roman"/>
              </a:rPr>
              <a:t> are retained and compared to the original ones.</a:t>
            </a:r>
          </a:p>
          <a:p>
            <a:pPr>
              <a:spcBef>
                <a:spcPts val="1200"/>
              </a:spcBef>
            </a:pPr>
            <a:r>
              <a:rPr lang="en-US" sz="2200" dirty="0">
                <a:latin typeface="Frutiger LT Pro 55 Roman"/>
              </a:rPr>
              <a:t>5) This process is repeated a large number of times, and the proportion of resampled data sets where the </a:t>
            </a:r>
            <a:r>
              <a:rPr lang="en-US" sz="2200" b="1" i="1" dirty="0">
                <a:latin typeface="Frutiger LT Pro 55 Roman"/>
              </a:rPr>
              <a:t>minimum pseudo-p-value</a:t>
            </a:r>
            <a:r>
              <a:rPr lang="en-US" sz="2200" i="1" dirty="0">
                <a:latin typeface="Frutiger LT Pro 55 Roman"/>
              </a:rPr>
              <a:t> </a:t>
            </a:r>
            <a:r>
              <a:rPr lang="en-US" sz="2200" dirty="0">
                <a:latin typeface="Frutiger LT Pro 55 Roman"/>
              </a:rPr>
              <a:t>is less than the original </a:t>
            </a:r>
            <a:r>
              <a:rPr lang="en-US" sz="2200" i="1" dirty="0">
                <a:latin typeface="Frutiger LT Pro 55 Roman"/>
              </a:rPr>
              <a:t>p-value</a:t>
            </a:r>
            <a:r>
              <a:rPr lang="en-US" sz="2200" dirty="0">
                <a:latin typeface="Frutiger LT Pro 55 Roman"/>
              </a:rPr>
              <a:t> is the adjusted </a:t>
            </a:r>
            <a:r>
              <a:rPr lang="en-US" sz="2200" i="1" dirty="0">
                <a:latin typeface="Frutiger LT Pro 55 Roman"/>
              </a:rPr>
              <a:t>p-value</a:t>
            </a:r>
            <a:r>
              <a:rPr lang="en-US" sz="2200" dirty="0">
                <a:latin typeface="Frutiger LT Pro 55 Roman"/>
              </a:rPr>
              <a:t>.</a:t>
            </a:r>
          </a:p>
          <a:p>
            <a:pPr>
              <a:spcBef>
                <a:spcPts val="1200"/>
              </a:spcBef>
            </a:pPr>
            <a:endParaRPr lang="en-US" sz="2200" dirty="0"/>
          </a:p>
        </p:txBody>
      </p:sp>
    </p:spTree>
    <p:extLst>
      <p:ext uri="{BB962C8B-B14F-4D97-AF65-F5344CB8AC3E}">
        <p14:creationId xmlns:p14="http://schemas.microsoft.com/office/powerpoint/2010/main" val="4030625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7223" y="1260040"/>
            <a:ext cx="8716777" cy="5216813"/>
          </a:xfrm>
          <a:prstGeom prst="rect">
            <a:avLst/>
          </a:prstGeom>
          <a:noFill/>
        </p:spPr>
        <p:txBody>
          <a:bodyPr wrap="square" rtlCol="0">
            <a:spAutoFit/>
          </a:bodyPr>
          <a:lstStyle/>
          <a:p>
            <a:pPr>
              <a:spcBef>
                <a:spcPts val="600"/>
              </a:spcBef>
            </a:pPr>
            <a:r>
              <a:rPr lang="en-US" sz="2800" b="1" i="1" dirty="0">
                <a:latin typeface="Frutiger LT Pro 55 Roman" panose="020B0602020204020204" pitchFamily="34" charset="0"/>
              </a:rPr>
              <a:t>Benjamini and Hochberg False Discovery Rate</a:t>
            </a:r>
          </a:p>
          <a:p>
            <a:pPr>
              <a:spcBef>
                <a:spcPts val="600"/>
              </a:spcBef>
            </a:pPr>
            <a:endParaRPr lang="en-US" sz="2000" dirty="0">
              <a:latin typeface="Frutiger LT Pro 55 Roman" panose="020B0602020204020204" pitchFamily="34" charset="0"/>
            </a:endParaRPr>
          </a:p>
          <a:p>
            <a:pPr>
              <a:spcBef>
                <a:spcPts val="600"/>
              </a:spcBef>
            </a:pPr>
            <a:r>
              <a:rPr lang="en-US" sz="2000" dirty="0">
                <a:latin typeface="Frutiger LT Pro 55 Roman" panose="020B0602020204020204" pitchFamily="34" charset="0"/>
              </a:rPr>
              <a:t>This correction is the least stringent of all 4 options, and therefore tolerates more </a:t>
            </a:r>
            <a:r>
              <a:rPr lang="en-US" sz="2000" b="1" i="1" dirty="0">
                <a:latin typeface="Frutiger LT Pro 55 Roman" panose="020B0602020204020204" pitchFamily="34" charset="0"/>
              </a:rPr>
              <a:t>false positives</a:t>
            </a:r>
            <a:r>
              <a:rPr lang="en-US" sz="2000" dirty="0">
                <a:latin typeface="Frutiger LT Pro 55 Roman" panose="020B0602020204020204" pitchFamily="34" charset="0"/>
              </a:rPr>
              <a:t>. There will be also </a:t>
            </a:r>
          </a:p>
          <a:p>
            <a:pPr>
              <a:spcBef>
                <a:spcPts val="600"/>
              </a:spcBef>
            </a:pPr>
            <a:r>
              <a:rPr lang="en-US" sz="2000" dirty="0">
                <a:latin typeface="Frutiger LT Pro 55 Roman" panose="020B0602020204020204" pitchFamily="34" charset="0"/>
              </a:rPr>
              <a:t>less </a:t>
            </a:r>
            <a:r>
              <a:rPr lang="en-US" sz="2000" b="1" i="1" dirty="0">
                <a:latin typeface="Frutiger LT Pro 55 Roman" panose="020B0602020204020204" pitchFamily="34" charset="0"/>
              </a:rPr>
              <a:t>false negatives</a:t>
            </a:r>
            <a:r>
              <a:rPr lang="en-US" sz="2000" i="1" dirty="0">
                <a:latin typeface="Frutiger LT Pro 55 Roman" panose="020B0602020204020204" pitchFamily="34" charset="0"/>
              </a:rPr>
              <a:t>. </a:t>
            </a:r>
            <a:endParaRPr lang="en-US" sz="2000" dirty="0">
              <a:latin typeface="Frutiger LT Pro 55 Roman" panose="020B0602020204020204" pitchFamily="34" charset="0"/>
            </a:endParaRPr>
          </a:p>
          <a:p>
            <a:endParaRPr lang="en-US" sz="2000" dirty="0">
              <a:latin typeface="Frutiger LT Pro 55 Roman" panose="020B0602020204020204" pitchFamily="34" charset="0"/>
            </a:endParaRPr>
          </a:p>
          <a:p>
            <a:r>
              <a:rPr lang="en-US" sz="2000" dirty="0">
                <a:latin typeface="Frutiger LT Pro 55 Roman" panose="020B0602020204020204" pitchFamily="34" charset="0"/>
              </a:rPr>
              <a:t>1) The </a:t>
            </a:r>
            <a:r>
              <a:rPr lang="en-US" sz="2000" i="1" dirty="0">
                <a:latin typeface="Frutiger LT Pro 55 Roman" panose="020B0602020204020204" pitchFamily="34" charset="0"/>
              </a:rPr>
              <a:t>p-values</a:t>
            </a:r>
            <a:r>
              <a:rPr lang="en-US" sz="2000" dirty="0">
                <a:latin typeface="Frutiger LT Pro 55 Roman" panose="020B0602020204020204" pitchFamily="34" charset="0"/>
              </a:rPr>
              <a:t> of each gene are ranked from </a:t>
            </a:r>
            <a:r>
              <a:rPr lang="en-US" sz="2000" b="1" i="1" dirty="0">
                <a:latin typeface="Frutiger LT Pro 55 Roman" panose="020B0602020204020204" pitchFamily="34" charset="0"/>
              </a:rPr>
              <a:t>largest</a:t>
            </a:r>
            <a:r>
              <a:rPr lang="en-US" sz="2000" dirty="0">
                <a:latin typeface="Frutiger LT Pro 55 Roman" panose="020B0602020204020204" pitchFamily="34" charset="0"/>
              </a:rPr>
              <a:t> to </a:t>
            </a:r>
            <a:r>
              <a:rPr lang="en-US" sz="2000" b="1" i="1" dirty="0">
                <a:latin typeface="Frutiger LT Pro 55 Roman" panose="020B0602020204020204" pitchFamily="34" charset="0"/>
              </a:rPr>
              <a:t>smallest</a:t>
            </a:r>
            <a:r>
              <a:rPr lang="en-US" sz="2000" dirty="0">
                <a:latin typeface="Frutiger LT Pro 55 Roman" panose="020B0602020204020204" pitchFamily="34" charset="0"/>
              </a:rPr>
              <a:t>.</a:t>
            </a:r>
          </a:p>
          <a:p>
            <a:pPr>
              <a:spcBef>
                <a:spcPts val="1200"/>
              </a:spcBef>
            </a:pPr>
            <a:r>
              <a:rPr lang="en-US" sz="2000" dirty="0">
                <a:latin typeface="Frutiger LT Pro 55 Roman" panose="020B0602020204020204" pitchFamily="34" charset="0"/>
              </a:rPr>
              <a:t>2) The largest </a:t>
            </a:r>
            <a:r>
              <a:rPr lang="en-US" sz="2000" i="1" dirty="0">
                <a:latin typeface="Frutiger LT Pro 55 Roman" panose="020B0602020204020204" pitchFamily="34" charset="0"/>
              </a:rPr>
              <a:t>p-value</a:t>
            </a:r>
            <a:r>
              <a:rPr lang="en-US" sz="2000" dirty="0">
                <a:latin typeface="Frutiger LT Pro 55 Roman" panose="020B0602020204020204" pitchFamily="34" charset="0"/>
              </a:rPr>
              <a:t> remains as it is.</a:t>
            </a:r>
          </a:p>
          <a:p>
            <a:pPr>
              <a:spcBef>
                <a:spcPts val="1200"/>
              </a:spcBef>
            </a:pPr>
            <a:r>
              <a:rPr lang="en-US" sz="2000" dirty="0">
                <a:latin typeface="Frutiger LT Pro 55 Roman" panose="020B0602020204020204" pitchFamily="34" charset="0"/>
              </a:rPr>
              <a:t>3) The second largest </a:t>
            </a:r>
            <a:r>
              <a:rPr lang="en-US" sz="2000" i="1" dirty="0">
                <a:latin typeface="Frutiger LT Pro 55 Roman" panose="020B0602020204020204" pitchFamily="34" charset="0"/>
              </a:rPr>
              <a:t>p-value</a:t>
            </a:r>
            <a:r>
              <a:rPr lang="en-US" sz="2000" dirty="0">
                <a:latin typeface="Frutiger LT Pro 55 Roman" panose="020B0602020204020204" pitchFamily="34" charset="0"/>
              </a:rPr>
              <a:t> is multiplied by the total number of genes in gene list divided by its rank. </a:t>
            </a:r>
          </a:p>
          <a:p>
            <a:pPr>
              <a:spcBef>
                <a:spcPts val="1200"/>
              </a:spcBef>
            </a:pPr>
            <a:r>
              <a:rPr lang="en-US" sz="2000" b="1" i="1" dirty="0">
                <a:latin typeface="Frutiger LT Pro 55 Roman" panose="020B0602020204020204" pitchFamily="34" charset="0"/>
              </a:rPr>
              <a:t>	Corrected p-value = p-value*(n/n-1) &lt; 0.05</a:t>
            </a:r>
          </a:p>
          <a:p>
            <a:pPr>
              <a:spcBef>
                <a:spcPts val="1200"/>
              </a:spcBef>
            </a:pPr>
            <a:r>
              <a:rPr lang="en-US" sz="2000" dirty="0">
                <a:latin typeface="Frutiger LT Pro 55 Roman" panose="020B0602020204020204" pitchFamily="34" charset="0"/>
              </a:rPr>
              <a:t>4) The third p-value is multiplied as in step 3:</a:t>
            </a:r>
          </a:p>
          <a:p>
            <a:pPr>
              <a:spcBef>
                <a:spcPts val="1200"/>
              </a:spcBef>
            </a:pPr>
            <a:r>
              <a:rPr lang="en-US" sz="2000" b="1" i="1" dirty="0">
                <a:latin typeface="Frutiger LT Pro 55 Roman" panose="020B0602020204020204" pitchFamily="34" charset="0"/>
              </a:rPr>
              <a:t>	Corrected p-value = p-value*(n/n-2) &lt; 0.05</a:t>
            </a:r>
          </a:p>
        </p:txBody>
      </p:sp>
    </p:spTree>
    <p:extLst>
      <p:ext uri="{BB962C8B-B14F-4D97-AF65-F5344CB8AC3E}">
        <p14:creationId xmlns:p14="http://schemas.microsoft.com/office/powerpoint/2010/main" val="3581755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959913792"/>
              </p:ext>
            </p:extLst>
          </p:nvPr>
        </p:nvGraphicFramePr>
        <p:xfrm>
          <a:off x="709355" y="3026630"/>
          <a:ext cx="7772408" cy="1752600"/>
        </p:xfrm>
        <a:graphic>
          <a:graphicData uri="http://schemas.openxmlformats.org/drawingml/2006/table">
            <a:tbl>
              <a:tblPr firstRow="1" bandRow="1">
                <a:tableStyleId>{21E4AEA4-8DFA-4A89-87EB-49C32662AFE0}</a:tableStyleId>
              </a:tblPr>
              <a:tblGrid>
                <a:gridCol w="793639">
                  <a:extLst>
                    <a:ext uri="{9D8B030D-6E8A-4147-A177-3AD203B41FA5}">
                      <a16:colId xmlns:a16="http://schemas.microsoft.com/office/drawing/2014/main" xmlns="" val="20000"/>
                    </a:ext>
                  </a:extLst>
                </a:gridCol>
                <a:gridCol w="1026544">
                  <a:extLst>
                    <a:ext uri="{9D8B030D-6E8A-4147-A177-3AD203B41FA5}">
                      <a16:colId xmlns:a16="http://schemas.microsoft.com/office/drawing/2014/main" xmlns="" val="20001"/>
                    </a:ext>
                  </a:extLst>
                </a:gridCol>
                <a:gridCol w="854015">
                  <a:extLst>
                    <a:ext uri="{9D8B030D-6E8A-4147-A177-3AD203B41FA5}">
                      <a16:colId xmlns:a16="http://schemas.microsoft.com/office/drawing/2014/main" xmlns="" val="20002"/>
                    </a:ext>
                  </a:extLst>
                </a:gridCol>
                <a:gridCol w="2872596">
                  <a:extLst>
                    <a:ext uri="{9D8B030D-6E8A-4147-A177-3AD203B41FA5}">
                      <a16:colId xmlns:a16="http://schemas.microsoft.com/office/drawing/2014/main" xmlns="" val="20003"/>
                    </a:ext>
                  </a:extLst>
                </a:gridCol>
                <a:gridCol w="2225614">
                  <a:extLst>
                    <a:ext uri="{9D8B030D-6E8A-4147-A177-3AD203B41FA5}">
                      <a16:colId xmlns:a16="http://schemas.microsoft.com/office/drawing/2014/main" xmlns=""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(L to S)</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 </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xmlns="" val="10000"/>
                  </a:ext>
                </a:extLst>
              </a:tr>
              <a:tr h="370840">
                <a:tc>
                  <a:txBody>
                    <a:bodyPr/>
                    <a:lstStyle/>
                    <a:p>
                      <a:r>
                        <a:rPr lang="en-US" sz="1400" dirty="0"/>
                        <a:t>A</a:t>
                      </a:r>
                    </a:p>
                  </a:txBody>
                  <a:tcPr/>
                </a:tc>
                <a:tc>
                  <a:txBody>
                    <a:bodyPr/>
                    <a:lstStyle/>
                    <a:p>
                      <a:r>
                        <a:rPr lang="en-US" sz="1400" u="none" strike="noStrike" kern="1200" baseline="0" dirty="0"/>
                        <a:t>0.1</a:t>
                      </a:r>
                      <a:endParaRPr lang="en-US" sz="1400" dirty="0"/>
                    </a:p>
                  </a:txBody>
                  <a:tcPr/>
                </a:tc>
                <a:tc>
                  <a:txBody>
                    <a:bodyPr/>
                    <a:lstStyle/>
                    <a:p>
                      <a:r>
                        <a:rPr lang="en-US" sz="1400" dirty="0"/>
                        <a:t>1000</a:t>
                      </a:r>
                    </a:p>
                  </a:txBody>
                  <a:tcPr/>
                </a:tc>
                <a:tc>
                  <a:txBody>
                    <a:bodyPr/>
                    <a:lstStyle/>
                    <a:p>
                      <a:r>
                        <a:rPr lang="en-US" sz="1400" u="none" strike="noStrike" kern="1200" baseline="0" dirty="0"/>
                        <a:t>No correction</a:t>
                      </a:r>
                      <a:endParaRPr lang="en-US" sz="1400" dirty="0"/>
                    </a:p>
                  </a:txBody>
                  <a:tcPr/>
                </a:tc>
                <a:tc>
                  <a:txBody>
                    <a:bodyPr/>
                    <a:lstStyle/>
                    <a:p>
                      <a:r>
                        <a:rPr lang="en-US" sz="1400" u="none" strike="noStrike" kern="1200" baseline="0" dirty="0"/>
                        <a:t>0.1 &gt; 0.05 =&gt; No</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a:t>B</a:t>
                      </a:r>
                    </a:p>
                  </a:txBody>
                  <a:tcPr/>
                </a:tc>
                <a:tc>
                  <a:txBody>
                    <a:bodyPr/>
                    <a:lstStyle/>
                    <a:p>
                      <a:r>
                        <a:rPr lang="en-US" sz="1400" u="none" strike="noStrike" kern="1200" baseline="0" dirty="0"/>
                        <a:t>0.06</a:t>
                      </a:r>
                      <a:endParaRPr lang="en-US" sz="1400" dirty="0"/>
                    </a:p>
                  </a:txBody>
                  <a:tcPr/>
                </a:tc>
                <a:tc>
                  <a:txBody>
                    <a:bodyPr/>
                    <a:lstStyle/>
                    <a:p>
                      <a:r>
                        <a:rPr lang="en-US" sz="1400" dirty="0"/>
                        <a:t>999</a:t>
                      </a:r>
                    </a:p>
                  </a:txBody>
                  <a:tcPr/>
                </a:tc>
                <a:tc>
                  <a:txBody>
                    <a:bodyPr/>
                    <a:lstStyle/>
                    <a:p>
                      <a:r>
                        <a:rPr lang="en-US" sz="1400" u="none" strike="noStrike" kern="1200" baseline="0" dirty="0"/>
                        <a:t>0.06* (1000/999) = 0.06006</a:t>
                      </a:r>
                      <a:endParaRPr lang="en-US" sz="1400" dirty="0"/>
                    </a:p>
                  </a:txBody>
                  <a:tcPr/>
                </a:tc>
                <a:tc>
                  <a:txBody>
                    <a:bodyPr/>
                    <a:lstStyle/>
                    <a:p>
                      <a:r>
                        <a:rPr lang="en-US" sz="1400" u="none" strike="noStrike" kern="1200" baseline="0" dirty="0"/>
                        <a:t>0.06006 &gt; 0.05 =&gt; No</a:t>
                      </a:r>
                      <a:endParaRPr lang="en-US" sz="1400" dirty="0"/>
                    </a:p>
                  </a:txBody>
                  <a:tcPr/>
                </a:tc>
                <a:extLst>
                  <a:ext uri="{0D108BD9-81ED-4DB2-BD59-A6C34878D82A}">
                    <a16:rowId xmlns:a16="http://schemas.microsoft.com/office/drawing/2014/main" xmlns="" val="10002"/>
                  </a:ext>
                </a:extLst>
              </a:tr>
              <a:tr h="370840">
                <a:tc>
                  <a:txBody>
                    <a:bodyPr/>
                    <a:lstStyle/>
                    <a:p>
                      <a:r>
                        <a:rPr lang="en-US" sz="1400" dirty="0"/>
                        <a:t>C</a:t>
                      </a:r>
                    </a:p>
                  </a:txBody>
                  <a:tcPr/>
                </a:tc>
                <a:tc>
                  <a:txBody>
                    <a:bodyPr/>
                    <a:lstStyle/>
                    <a:p>
                      <a:r>
                        <a:rPr lang="en-US" sz="1400" u="none" strike="noStrike" kern="1200" baseline="0" dirty="0"/>
                        <a:t>0.04</a:t>
                      </a:r>
                      <a:endParaRPr lang="en-US" sz="1400" dirty="0"/>
                    </a:p>
                  </a:txBody>
                  <a:tcPr/>
                </a:tc>
                <a:tc>
                  <a:txBody>
                    <a:bodyPr/>
                    <a:lstStyle/>
                    <a:p>
                      <a:r>
                        <a:rPr lang="en-US" sz="1400" dirty="0"/>
                        <a:t>998</a:t>
                      </a:r>
                    </a:p>
                  </a:txBody>
                  <a:tcPr/>
                </a:tc>
                <a:tc>
                  <a:txBody>
                    <a:bodyPr/>
                    <a:lstStyle/>
                    <a:p>
                      <a:r>
                        <a:rPr lang="en-US" sz="1400" u="none" strike="noStrike" kern="1200" baseline="0" dirty="0"/>
                        <a:t>0.04*(1000/998) = 0.04008</a:t>
                      </a:r>
                      <a:endParaRPr lang="en-US" sz="1400" dirty="0"/>
                    </a:p>
                  </a:txBody>
                  <a:tcPr/>
                </a:tc>
                <a:tc>
                  <a:txBody>
                    <a:bodyPr/>
                    <a:lstStyle/>
                    <a:p>
                      <a:r>
                        <a:rPr lang="en-US" sz="1400" u="none" strike="noStrike" kern="1200" baseline="0" dirty="0"/>
                        <a:t>0.04008 &lt; 0.05 =&gt; Yes</a:t>
                      </a:r>
                      <a:endParaRPr lang="en-US" sz="1400" dirty="0"/>
                    </a:p>
                  </a:txBody>
                  <a:tcPr/>
                </a:tc>
                <a:extLst>
                  <a:ext uri="{0D108BD9-81ED-4DB2-BD59-A6C34878D82A}">
                    <a16:rowId xmlns:a16="http://schemas.microsoft.com/office/drawing/2014/main" xmlns="" val="10003"/>
                  </a:ext>
                </a:extLst>
              </a:tr>
            </a:tbl>
          </a:graphicData>
        </a:graphic>
      </p:graphicFrame>
      <p:sp>
        <p:nvSpPr>
          <p:cNvPr id="16" name="Rectangle 15"/>
          <p:cNvSpPr/>
          <p:nvPr/>
        </p:nvSpPr>
        <p:spPr>
          <a:xfrm>
            <a:off x="631725" y="1794334"/>
            <a:ext cx="7850039" cy="461665"/>
          </a:xfrm>
          <a:prstGeom prst="rect">
            <a:avLst/>
          </a:prstGeom>
        </p:spPr>
        <p:txBody>
          <a:bodyPr wrap="square">
            <a:spAutoFit/>
          </a:bodyPr>
          <a:lstStyle/>
          <a:p>
            <a:pPr>
              <a:spcBef>
                <a:spcPts val="600"/>
              </a:spcBef>
            </a:pPr>
            <a:r>
              <a:rPr lang="en-US" sz="2400" b="1" i="1" dirty="0">
                <a:latin typeface="Frutiger LT Pro 55 Roman" panose="020B0602020204020204" pitchFamily="34" charset="0"/>
              </a:rPr>
              <a:t>Benjamini and Hochberg False Discovery Rate</a:t>
            </a:r>
          </a:p>
        </p:txBody>
      </p:sp>
      <p:sp>
        <p:nvSpPr>
          <p:cNvPr id="17" name="TextBox 16"/>
          <p:cNvSpPr txBox="1"/>
          <p:nvPr/>
        </p:nvSpPr>
        <p:spPr>
          <a:xfrm>
            <a:off x="692111" y="2246777"/>
            <a:ext cx="4232765" cy="707886"/>
          </a:xfrm>
          <a:prstGeom prst="rect">
            <a:avLst/>
          </a:prstGeom>
          <a:noFill/>
        </p:spPr>
        <p:txBody>
          <a:bodyPr wrap="square" rtlCol="0">
            <a:spAutoFit/>
          </a:bodyPr>
          <a:lstStyle/>
          <a:p>
            <a:r>
              <a:rPr lang="en-US" sz="2000" dirty="0">
                <a:latin typeface="Frutiger LT Pro 55 Roman" panose="020B0602020204020204" pitchFamily="34" charset="0"/>
              </a:rPr>
              <a:t>Example:</a:t>
            </a:r>
          </a:p>
          <a:p>
            <a:r>
              <a:rPr lang="en-US" sz="2000" dirty="0">
                <a:latin typeface="Frutiger LT Pro 55 Roman" panose="020B0602020204020204" pitchFamily="34" charset="0"/>
              </a:rPr>
              <a:t>Let n=1000, error rate=0.05</a:t>
            </a:r>
          </a:p>
        </p:txBody>
      </p:sp>
    </p:spTree>
    <p:extLst>
      <p:ext uri="{BB962C8B-B14F-4D97-AF65-F5344CB8AC3E}">
        <p14:creationId xmlns:p14="http://schemas.microsoft.com/office/powerpoint/2010/main" val="248260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858463392"/>
              </p:ext>
            </p:extLst>
          </p:nvPr>
        </p:nvGraphicFramePr>
        <p:xfrm>
          <a:off x="448575" y="2122866"/>
          <a:ext cx="8324346" cy="3383280"/>
        </p:xfrm>
        <a:graphic>
          <a:graphicData uri="http://schemas.openxmlformats.org/drawingml/2006/table">
            <a:tbl>
              <a:tblPr firstRow="1" bandRow="1">
                <a:tableStyleId>{21E4AEA4-8DFA-4A89-87EB-49C32662AFE0}</a:tableStyleId>
              </a:tblPr>
              <a:tblGrid>
                <a:gridCol w="2774782">
                  <a:extLst>
                    <a:ext uri="{9D8B030D-6E8A-4147-A177-3AD203B41FA5}">
                      <a16:colId xmlns:a16="http://schemas.microsoft.com/office/drawing/2014/main" xmlns="" val="20000"/>
                    </a:ext>
                  </a:extLst>
                </a:gridCol>
                <a:gridCol w="2314802">
                  <a:extLst>
                    <a:ext uri="{9D8B030D-6E8A-4147-A177-3AD203B41FA5}">
                      <a16:colId xmlns:a16="http://schemas.microsoft.com/office/drawing/2014/main" xmlns="" val="20001"/>
                    </a:ext>
                  </a:extLst>
                </a:gridCol>
                <a:gridCol w="3234762">
                  <a:extLst>
                    <a:ext uri="{9D8B030D-6E8A-4147-A177-3AD203B41FA5}">
                      <a16:colId xmlns:a16="http://schemas.microsoft.com/office/drawing/2014/main" xmlns="" val="20002"/>
                    </a:ext>
                  </a:extLst>
                </a:gridCol>
              </a:tblGrid>
              <a:tr h="370840">
                <a:tc>
                  <a:txBody>
                    <a:bodyPr/>
                    <a:lstStyle/>
                    <a:p>
                      <a:r>
                        <a:rPr lang="en-US" sz="1600" dirty="0"/>
                        <a:t>Correction Method</a:t>
                      </a:r>
                    </a:p>
                  </a:txBody>
                  <a:tcPr/>
                </a:tc>
                <a:tc>
                  <a:txBody>
                    <a:bodyPr/>
                    <a:lstStyle/>
                    <a:p>
                      <a:r>
                        <a:rPr lang="en-US" sz="1600" u="none" strike="noStrike" kern="1200" baseline="0" dirty="0"/>
                        <a:t>Type of Error control</a:t>
                      </a:r>
                      <a:endParaRPr lang="en-US" sz="1600" dirty="0"/>
                    </a:p>
                  </a:txBody>
                  <a:tcPr/>
                </a:tc>
                <a:tc>
                  <a:txBody>
                    <a:bodyPr/>
                    <a:lstStyle/>
                    <a:p>
                      <a:r>
                        <a:rPr lang="en-US" sz="1600" u="none" strike="noStrike" kern="1200" baseline="0" dirty="0"/>
                        <a:t>Genes identified by chance after correction</a:t>
                      </a:r>
                      <a:endParaRPr lang="en-US" sz="1600" dirty="0"/>
                    </a:p>
                  </a:txBody>
                  <a:tcPr/>
                </a:tc>
                <a:extLst>
                  <a:ext uri="{0D108BD9-81ED-4DB2-BD59-A6C34878D82A}">
                    <a16:rowId xmlns:a16="http://schemas.microsoft.com/office/drawing/2014/main" xmlns="" val="10000"/>
                  </a:ext>
                </a:extLst>
              </a:tr>
              <a:tr h="123613">
                <a:tc>
                  <a:txBody>
                    <a:bodyPr/>
                    <a:lstStyle/>
                    <a:p>
                      <a:r>
                        <a:rPr lang="en-US" sz="1600" u="none" strike="noStrike" kern="1200" baseline="0" dirty="0"/>
                        <a:t>Bonferroni</a:t>
                      </a:r>
                      <a:endParaRPr lang="en-US" sz="1600" dirty="0"/>
                    </a:p>
                  </a:txBody>
                  <a:tcPr/>
                </a:tc>
                <a:tc rowSpan="3">
                  <a:txBody>
                    <a:bodyPr/>
                    <a:lstStyle/>
                    <a:p>
                      <a:r>
                        <a:rPr lang="en-US" sz="1600" u="none" strike="noStrike" kern="1200" baseline="0" dirty="0"/>
                        <a:t>Family-wise error rate</a:t>
                      </a:r>
                      <a:endParaRPr lang="en-US" sz="1600" dirty="0"/>
                    </a:p>
                  </a:txBody>
                  <a:tcPr/>
                </a:tc>
                <a:tc rowSpan="3">
                  <a:txBody>
                    <a:bodyPr/>
                    <a:lstStyle/>
                    <a:p>
                      <a:r>
                        <a:rPr lang="en-US" sz="1600" u="none" strike="noStrike" kern="1200" baseline="0" dirty="0"/>
                        <a:t>If error rate equals 0.05, expects</a:t>
                      </a:r>
                    </a:p>
                    <a:p>
                      <a:r>
                        <a:rPr lang="en-US" sz="1600" u="none" strike="noStrike" kern="1200" baseline="0" dirty="0"/>
                        <a:t>0.05 genes to be significant by</a:t>
                      </a:r>
                    </a:p>
                    <a:p>
                      <a:r>
                        <a:rPr lang="en-US" sz="1600" u="none" strike="noStrike" kern="1200" baseline="0" dirty="0"/>
                        <a:t>Chance.</a:t>
                      </a:r>
                      <a:endParaRPr lang="en-US" sz="1600" dirty="0"/>
                    </a:p>
                  </a:txBody>
                  <a:tcPr/>
                </a:tc>
                <a:extLst>
                  <a:ext uri="{0D108BD9-81ED-4DB2-BD59-A6C34878D82A}">
                    <a16:rowId xmlns:a16="http://schemas.microsoft.com/office/drawing/2014/main" xmlns="" val="10001"/>
                  </a:ext>
                </a:extLst>
              </a:tr>
              <a:tr h="242147">
                <a:tc>
                  <a:txBody>
                    <a:bodyPr/>
                    <a:lstStyle/>
                    <a:p>
                      <a:r>
                        <a:rPr lang="en-US" sz="1600" u="none" strike="noStrike" kern="1200" baseline="0" dirty="0"/>
                        <a:t>Bonferroni Step Down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123613">
                <a:tc>
                  <a:txBody>
                    <a:bodyPr/>
                    <a:lstStyle/>
                    <a:p>
                      <a:r>
                        <a:rPr lang="en-US" sz="1600" u="none" strike="noStrike" kern="1200" baseline="0" dirty="0"/>
                        <a:t>Westfall and Young</a:t>
                      </a:r>
                    </a:p>
                    <a:p>
                      <a:r>
                        <a:rPr lang="en-US" sz="1600" u="none" strike="noStrike" kern="1200" baseline="0" dirty="0"/>
                        <a:t>Permutation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370840">
                <a:tc>
                  <a:txBody>
                    <a:bodyPr/>
                    <a:lstStyle/>
                    <a:p>
                      <a:r>
                        <a:rPr lang="en-US" sz="1600" u="none" strike="noStrike" kern="1200" baseline="0" dirty="0"/>
                        <a:t>Benjamini and Hochberg</a:t>
                      </a:r>
                      <a:endParaRPr lang="en-US" sz="1600" dirty="0"/>
                    </a:p>
                  </a:txBody>
                  <a:tcPr/>
                </a:tc>
                <a:tc>
                  <a:txBody>
                    <a:bodyPr/>
                    <a:lstStyle/>
                    <a:p>
                      <a:r>
                        <a:rPr lang="en-US" sz="1600" u="none" strike="noStrike" kern="1200" baseline="0" dirty="0"/>
                        <a:t>False Discovery Rate</a:t>
                      </a:r>
                      <a:endParaRPr lang="en-US" sz="1600" dirty="0"/>
                    </a:p>
                  </a:txBody>
                  <a:tcPr/>
                </a:tc>
                <a:tc>
                  <a:txBody>
                    <a:bodyPr/>
                    <a:lstStyle/>
                    <a:p>
                      <a:r>
                        <a:rPr lang="en-US" sz="1600" u="none" strike="noStrike" kern="1200" baseline="0" dirty="0"/>
                        <a:t>If error rate equals 0.05, 5% of</a:t>
                      </a:r>
                    </a:p>
                    <a:p>
                      <a:r>
                        <a:rPr lang="en-US" sz="1600" u="none" strike="noStrike" kern="1200" baseline="0" dirty="0"/>
                        <a:t>genes considered statistically</a:t>
                      </a:r>
                    </a:p>
                    <a:p>
                      <a:r>
                        <a:rPr lang="en-US" sz="1600" u="none" strike="noStrike" kern="1200" baseline="0" dirty="0"/>
                        <a:t>significant (that pass the</a:t>
                      </a:r>
                    </a:p>
                    <a:p>
                      <a:r>
                        <a:rPr lang="en-US" sz="1600" u="none" strike="noStrike" kern="1200" baseline="0" dirty="0"/>
                        <a:t>restriction after correction) will be identified by chance (false</a:t>
                      </a:r>
                    </a:p>
                    <a:p>
                      <a:r>
                        <a:rPr lang="en-US" sz="1600" u="none" strike="noStrike" kern="1200" baseline="0" dirty="0"/>
                        <a:t>positives).</a:t>
                      </a:r>
                      <a:endParaRPr lang="en-US" sz="1600" dirty="0"/>
                    </a:p>
                  </a:txBody>
                  <a:tcPr/>
                </a:tc>
                <a:extLst>
                  <a:ext uri="{0D108BD9-81ED-4DB2-BD59-A6C34878D82A}">
                    <a16:rowId xmlns:a16="http://schemas.microsoft.com/office/drawing/2014/main" xmlns="" val="10004"/>
                  </a:ext>
                </a:extLst>
              </a:tr>
            </a:tbl>
          </a:graphicData>
        </a:graphic>
      </p:graphicFrame>
      <p:sp>
        <p:nvSpPr>
          <p:cNvPr id="16" name="TextBox 15"/>
          <p:cNvSpPr txBox="1"/>
          <p:nvPr/>
        </p:nvSpPr>
        <p:spPr>
          <a:xfrm>
            <a:off x="405441" y="1398725"/>
            <a:ext cx="6737230" cy="523220"/>
          </a:xfrm>
          <a:prstGeom prst="rect">
            <a:avLst/>
          </a:prstGeom>
          <a:noFill/>
        </p:spPr>
        <p:txBody>
          <a:bodyPr wrap="square" rtlCol="0">
            <a:spAutoFit/>
          </a:bodyPr>
          <a:lstStyle/>
          <a:p>
            <a:r>
              <a:rPr lang="en-US" sz="2800" b="1" i="1" dirty="0">
                <a:latin typeface="Frutiger LT Pro 55 Roman" panose="020B0602020204020204" pitchFamily="34" charset="0"/>
              </a:rPr>
              <a:t>Summary Table</a:t>
            </a:r>
          </a:p>
        </p:txBody>
      </p:sp>
    </p:spTree>
    <p:extLst>
      <p:ext uri="{BB962C8B-B14F-4D97-AF65-F5344CB8AC3E}">
        <p14:creationId xmlns:p14="http://schemas.microsoft.com/office/powerpoint/2010/main" val="21844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2"/>
          <p:cNvSpPr>
            <a:spLocks noGrp="1"/>
          </p:cNvSpPr>
          <p:nvPr>
            <p:ph idx="4294967295"/>
          </p:nvPr>
        </p:nvSpPr>
        <p:spPr>
          <a:xfrm>
            <a:off x="468313" y="1624013"/>
            <a:ext cx="8675687" cy="3763962"/>
          </a:xfrm>
          <a:prstGeom prst="rect">
            <a:avLst/>
          </a:prstGeom>
        </p:spPr>
        <p:txBody>
          <a:bodyPr>
            <a:normAutofit/>
          </a:bodyPr>
          <a:lstStyle/>
          <a:p>
            <a:pPr marL="0" indent="0">
              <a:buNone/>
            </a:pPr>
            <a:r>
              <a:rPr lang="en-US" sz="3200" b="1" i="1" dirty="0">
                <a:latin typeface="Frutiger LT Pro 55 Roman" panose="020B0602020204020204" pitchFamily="34" charset="0"/>
              </a:rPr>
              <a:t>Practicum – Class 1</a:t>
            </a:r>
          </a:p>
          <a:p>
            <a:pPr marL="0" indent="0">
              <a:buNone/>
            </a:pPr>
            <a:endParaRPr lang="en-US" b="1" i="1" dirty="0">
              <a:latin typeface="Frutiger LT Pro 55 Roman" panose="020B0602020204020204" pitchFamily="34" charset="0"/>
            </a:endParaRPr>
          </a:p>
          <a:p>
            <a:pPr marL="228600" lvl="1">
              <a:lnSpc>
                <a:spcPct val="110000"/>
              </a:lnSpc>
              <a:spcBef>
                <a:spcPts val="1000"/>
              </a:spcBef>
              <a:buFont typeface="Wingdings" panose="05000000000000000000" pitchFamily="2" charset="2"/>
              <a:buChar char="Ø"/>
            </a:pPr>
            <a:r>
              <a:rPr lang="en-US" i="1" dirty="0">
                <a:latin typeface="Frutiger LT Pro 55 Roman" panose="020B0602020204020204" pitchFamily="34" charset="0"/>
              </a:rPr>
              <a:t>edgeR: Differential Expression Analysis of Digital Gene Expression Data</a:t>
            </a:r>
          </a:p>
          <a:p>
            <a:pPr marL="228600" lvl="1">
              <a:lnSpc>
                <a:spcPct val="110000"/>
              </a:lnSpc>
              <a:spcBef>
                <a:spcPts val="1000"/>
              </a:spcBef>
              <a:buFont typeface="Wingdings" panose="05000000000000000000" pitchFamily="2" charset="2"/>
              <a:buChar char="Ø"/>
            </a:pPr>
            <a:endParaRPr lang="en-US" sz="29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Example Directory Path</a:t>
            </a:r>
          </a:p>
          <a:p>
            <a:pPr marL="0" indent="0">
              <a:buNone/>
            </a:pPr>
            <a:r>
              <a:rPr lang="en-US" sz="1200" i="1" dirty="0">
                <a:latin typeface="Frutiger LT Pro 55 Roman" panose="020B0602020204020204" pitchFamily="34" charset="0"/>
              </a:rPr>
              <a:t>“C:/Users/Owner/Documents/RCCG_HMS/</a:t>
            </a:r>
            <a:r>
              <a:rPr lang="en-US" sz="1200" i="1" dirty="0" err="1">
                <a:latin typeface="Frutiger LT Pro 55 Roman" panose="020B0602020204020204" pitchFamily="34" charset="0"/>
              </a:rPr>
              <a:t>RC_Biostatistics_Courses</a:t>
            </a:r>
            <a:r>
              <a:rPr lang="en-US" sz="1200" i="1" dirty="0">
                <a:latin typeface="Frutiger LT Pro 55 Roman" panose="020B0602020204020204" pitchFamily="34" charset="0"/>
              </a:rPr>
              <a:t>/</a:t>
            </a:r>
            <a:r>
              <a:rPr lang="en-US" sz="1200" i="1" dirty="0" err="1">
                <a:latin typeface="Frutiger LT Pro 55 Roman" panose="020B0602020204020204" pitchFamily="34" charset="0"/>
              </a:rPr>
              <a:t>Biostats_RNA</a:t>
            </a:r>
            <a:r>
              <a:rPr lang="en-US" sz="1200" i="1" dirty="0">
                <a:latin typeface="Frutiger LT Pro 55 Roman" panose="020B0602020204020204" pitchFamily="34" charset="0"/>
              </a:rPr>
              <a:t>-Seq/Supervised/Class 1”  </a:t>
            </a:r>
          </a:p>
          <a:p>
            <a:pPr marL="0" indent="0">
              <a:buNone/>
            </a:pPr>
            <a:r>
              <a:rPr lang="en-US" sz="1600" b="1" i="1" dirty="0">
                <a:latin typeface="Constantia" panose="02030602050306030303" pitchFamily="18" charset="0"/>
              </a:rPr>
              <a:t>	</a:t>
            </a:r>
          </a:p>
        </p:txBody>
      </p:sp>
    </p:spTree>
    <p:extLst>
      <p:ext uri="{BB962C8B-B14F-4D97-AF65-F5344CB8AC3E}">
        <p14:creationId xmlns:p14="http://schemas.microsoft.com/office/powerpoint/2010/main" val="2724757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2A4F0FD6-43CF-4204-BCCB-8D80DDC86156}"/>
              </a:ext>
            </a:extLst>
          </p:cNvPr>
          <p:cNvGrpSpPr/>
          <p:nvPr/>
        </p:nvGrpSpPr>
        <p:grpSpPr>
          <a:xfrm>
            <a:off x="-298461" y="1640180"/>
            <a:ext cx="9276163" cy="3319640"/>
            <a:chOff x="-306850" y="1858294"/>
            <a:chExt cx="9276163" cy="3319640"/>
          </a:xfrm>
        </p:grpSpPr>
        <p:grpSp>
          <p:nvGrpSpPr>
            <p:cNvPr id="47" name="Group 46"/>
            <p:cNvGrpSpPr/>
            <p:nvPr/>
          </p:nvGrpSpPr>
          <p:grpSpPr>
            <a:xfrm>
              <a:off x="180704" y="3258731"/>
              <a:ext cx="8778414" cy="467316"/>
              <a:chOff x="112143" y="1457954"/>
              <a:chExt cx="8778414" cy="467316"/>
            </a:xfrm>
          </p:grpSpPr>
          <p:sp>
            <p:nvSpPr>
              <p:cNvPr id="81" name="TextBox 80"/>
              <p:cNvSpPr txBox="1"/>
              <p:nvPr/>
            </p:nvSpPr>
            <p:spPr>
              <a:xfrm>
                <a:off x="5500492" y="1457954"/>
                <a:ext cx="85285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algn="ctr"/>
                <a:r>
                  <a:rPr lang="en-US" sz="1200" dirty="0"/>
                  <a:t>Gene Set </a:t>
                </a:r>
              </a:p>
              <a:p>
                <a:pPr algn="ctr"/>
                <a:r>
                  <a:rPr lang="en-US" sz="1200" dirty="0"/>
                  <a:t>Analysis</a:t>
                </a:r>
              </a:p>
            </p:txBody>
          </p:sp>
          <p:sp>
            <p:nvSpPr>
              <p:cNvPr id="82" name="TextBox 81"/>
              <p:cNvSpPr txBox="1"/>
              <p:nvPr/>
            </p:nvSpPr>
            <p:spPr>
              <a:xfrm>
                <a:off x="2160498" y="1463605"/>
                <a:ext cx="123831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Data</a:t>
                </a:r>
              </a:p>
              <a:p>
                <a:pPr algn="ctr"/>
                <a:r>
                  <a:rPr lang="en-US" sz="1200" dirty="0"/>
                  <a:t>Normalization</a:t>
                </a:r>
              </a:p>
            </p:txBody>
          </p:sp>
          <p:sp>
            <p:nvSpPr>
              <p:cNvPr id="83" name="TextBox 82"/>
              <p:cNvSpPr txBox="1"/>
              <p:nvPr/>
            </p:nvSpPr>
            <p:spPr>
              <a:xfrm>
                <a:off x="3897544" y="1462689"/>
                <a:ext cx="106265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Differential Analysis</a:t>
                </a:r>
              </a:p>
            </p:txBody>
          </p:sp>
          <p:cxnSp>
            <p:nvCxnSpPr>
              <p:cNvPr id="84" name="Straight Arrow Connector 83"/>
              <p:cNvCxnSpPr>
                <a:stCxn id="82" idx="3"/>
                <a:endCxn id="83" idx="1"/>
              </p:cNvCxnSpPr>
              <p:nvPr/>
            </p:nvCxnSpPr>
            <p:spPr>
              <a:xfrm flipV="1">
                <a:off x="3398808" y="1693522"/>
                <a:ext cx="498736" cy="9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3"/>
                <a:endCxn id="81" idx="1"/>
              </p:cNvCxnSpPr>
              <p:nvPr/>
            </p:nvCxnSpPr>
            <p:spPr>
              <a:xfrm flipV="1">
                <a:off x="4960201" y="1688787"/>
                <a:ext cx="540291" cy="473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0764" y="1552752"/>
                <a:ext cx="197979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algn="ctr"/>
                <a:r>
                  <a:rPr lang="en-US" sz="1200" dirty="0"/>
                  <a:t>Hypothesis Generation</a:t>
                </a:r>
              </a:p>
            </p:txBody>
          </p:sp>
          <p:cxnSp>
            <p:nvCxnSpPr>
              <p:cNvPr id="87" name="Straight Arrow Connector 86"/>
              <p:cNvCxnSpPr>
                <a:stCxn id="81" idx="3"/>
                <a:endCxn id="86" idx="1"/>
              </p:cNvCxnSpPr>
              <p:nvPr/>
            </p:nvCxnSpPr>
            <p:spPr>
              <a:xfrm>
                <a:off x="6353350" y="1688787"/>
                <a:ext cx="557414" cy="246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143" y="1555119"/>
                <a:ext cx="169940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Data Platform</a:t>
                </a:r>
              </a:p>
            </p:txBody>
          </p:sp>
          <p:cxnSp>
            <p:nvCxnSpPr>
              <p:cNvPr id="89" name="Straight Arrow Connector 88"/>
              <p:cNvCxnSpPr>
                <a:stCxn id="88" idx="3"/>
                <a:endCxn id="82" idx="1"/>
              </p:cNvCxnSpPr>
              <p:nvPr/>
            </p:nvCxnSpPr>
            <p:spPr>
              <a:xfrm>
                <a:off x="1811546" y="1693619"/>
                <a:ext cx="348952" cy="81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0899" y="4085864"/>
              <a:ext cx="8778414" cy="646331"/>
              <a:chOff x="112143" y="4366997"/>
              <a:chExt cx="8778414" cy="646331"/>
            </a:xfrm>
          </p:grpSpPr>
          <p:sp>
            <p:nvSpPr>
              <p:cNvPr id="94" name="TextBox 93"/>
              <p:cNvSpPr txBox="1"/>
              <p:nvPr/>
            </p:nvSpPr>
            <p:spPr>
              <a:xfrm>
                <a:off x="112143" y="4557511"/>
                <a:ext cx="169940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algn="ctr"/>
                <a:r>
                  <a:rPr lang="en-US" sz="1200" dirty="0"/>
                  <a:t>RNA-</a:t>
                </a:r>
                <a:r>
                  <a:rPr lang="en-US" sz="1200" dirty="0" err="1"/>
                  <a:t>Seq</a:t>
                </a:r>
                <a:r>
                  <a:rPr lang="en-US" sz="1200" dirty="0"/>
                  <a:t> Data</a:t>
                </a:r>
              </a:p>
            </p:txBody>
          </p:sp>
          <p:sp>
            <p:nvSpPr>
              <p:cNvPr id="95" name="TextBox 94"/>
              <p:cNvSpPr txBox="1"/>
              <p:nvPr/>
            </p:nvSpPr>
            <p:spPr>
              <a:xfrm>
                <a:off x="3890528" y="4527076"/>
                <a:ext cx="107405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spAutoFit/>
              </a:bodyPr>
              <a:lstStyle/>
              <a:p>
                <a:pPr algn="ctr"/>
                <a:r>
                  <a:rPr lang="en-US" sz="1200" dirty="0"/>
                  <a:t>edgeR</a:t>
                </a:r>
              </a:p>
            </p:txBody>
          </p:sp>
          <p:sp>
            <p:nvSpPr>
              <p:cNvPr id="96" name="TextBox 95"/>
              <p:cNvSpPr txBox="1"/>
              <p:nvPr/>
            </p:nvSpPr>
            <p:spPr>
              <a:xfrm>
                <a:off x="2136856" y="4561054"/>
                <a:ext cx="1238310"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algn="ctr"/>
                <a:r>
                  <a:rPr lang="en-US" sz="1200" dirty="0"/>
                  <a:t>TMM</a:t>
                </a:r>
              </a:p>
            </p:txBody>
          </p:sp>
          <p:cxnSp>
            <p:nvCxnSpPr>
              <p:cNvPr id="97" name="Straight Arrow Connector 96"/>
              <p:cNvCxnSpPr/>
              <p:nvPr/>
            </p:nvCxnSpPr>
            <p:spPr>
              <a:xfrm flipV="1">
                <a:off x="3366798" y="4685303"/>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963839" y="4681378"/>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3525" y="4552427"/>
                <a:ext cx="862005"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1">
                <a:spAutoFit/>
              </a:bodyPr>
              <a:lstStyle/>
              <a:p>
                <a:pPr algn="ctr"/>
                <a:r>
                  <a:rPr lang="en-US" sz="1200" dirty="0" err="1"/>
                  <a:t>GOSeq</a:t>
                </a:r>
                <a:endParaRPr lang="en-US" sz="1200" dirty="0"/>
              </a:p>
            </p:txBody>
          </p:sp>
          <p:sp>
            <p:nvSpPr>
              <p:cNvPr id="100" name="TextBox 99"/>
              <p:cNvSpPr txBox="1"/>
              <p:nvPr/>
            </p:nvSpPr>
            <p:spPr>
              <a:xfrm>
                <a:off x="6910764" y="4366997"/>
                <a:ext cx="1979793"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nchor="ctr" anchorCtr="1">
                <a:spAutoFit/>
              </a:bodyPr>
              <a:lstStyle/>
              <a:p>
                <a:r>
                  <a:rPr lang="en-US" sz="1200" dirty="0"/>
                  <a:t>Controls for Biases in Background Distribution &amp; Transcript Length </a:t>
                </a:r>
              </a:p>
            </p:txBody>
          </p:sp>
          <p:cxnSp>
            <p:nvCxnSpPr>
              <p:cNvPr id="101" name="Straight Arrow Connector 100"/>
              <p:cNvCxnSpPr>
                <a:stCxn id="94" idx="3"/>
                <a:endCxn id="96" idx="1"/>
              </p:cNvCxnSpPr>
              <p:nvPr/>
            </p:nvCxnSpPr>
            <p:spPr>
              <a:xfrm>
                <a:off x="1811547" y="4696011"/>
                <a:ext cx="325309" cy="354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3"/>
                <a:endCxn id="100" idx="1"/>
              </p:cNvCxnSpPr>
              <p:nvPr/>
            </p:nvCxnSpPr>
            <p:spPr>
              <a:xfrm flipV="1">
                <a:off x="6345530" y="4690163"/>
                <a:ext cx="565234" cy="7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80704" y="1858294"/>
              <a:ext cx="877828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Supervised Biostatistical Analysis</a:t>
              </a:r>
              <a:r>
                <a:rPr lang="en-US" sz="1400" dirty="0"/>
                <a:t> </a:t>
              </a:r>
            </a:p>
          </p:txBody>
        </p:sp>
        <p:cxnSp>
          <p:nvCxnSpPr>
            <p:cNvPr id="22" name="Straight Connector 21"/>
            <p:cNvCxnSpPr>
              <a:cxnSpLocks/>
            </p:cNvCxnSpPr>
            <p:nvPr/>
          </p:nvCxnSpPr>
          <p:spPr>
            <a:xfrm flipH="1">
              <a:off x="1997349" y="2434733"/>
              <a:ext cx="134"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H="1">
              <a:off x="6749407" y="2432617"/>
              <a:ext cx="15659"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9533" y="2796889"/>
              <a:ext cx="4609541" cy="307777"/>
              <a:chOff x="3733084" y="3429064"/>
              <a:chExt cx="2674095" cy="307777"/>
            </a:xfrm>
          </p:grpSpPr>
          <p:sp>
            <p:nvSpPr>
              <p:cNvPr id="2" name="TextBox 1"/>
              <p:cNvSpPr txBox="1"/>
              <p:nvPr/>
            </p:nvSpPr>
            <p:spPr>
              <a:xfrm>
                <a:off x="3771829" y="3429064"/>
                <a:ext cx="2588374" cy="307777"/>
              </a:xfrm>
              <a:prstGeom prst="rect">
                <a:avLst/>
              </a:prstGeom>
              <a:noFill/>
            </p:spPr>
            <p:txBody>
              <a:bodyPr wrap="square" rtlCol="0">
                <a:spAutoFit/>
              </a:bodyPr>
              <a:lstStyle/>
              <a:p>
                <a:pPr algn="ctr"/>
                <a:r>
                  <a:rPr lang="en-US" sz="1400" b="1" i="1" dirty="0">
                    <a:latin typeface="Constantia" panose="02030602050306030303" pitchFamily="18" charset="0"/>
                  </a:rPr>
                  <a:t>  R Biostatistics Course</a:t>
                </a:r>
              </a:p>
            </p:txBody>
          </p:sp>
          <p:cxnSp>
            <p:nvCxnSpPr>
              <p:cNvPr id="4" name="Straight Arrow Connector 3"/>
              <p:cNvCxnSpPr>
                <a:cxnSpLocks/>
              </p:cNvCxnSpPr>
              <p:nvPr/>
            </p:nvCxnSpPr>
            <p:spPr>
              <a:xfrm>
                <a:off x="3733084" y="3582954"/>
                <a:ext cx="776326" cy="663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a:off x="5658590" y="3589475"/>
                <a:ext cx="748589" cy="11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6850" y="2803773"/>
              <a:ext cx="2588374" cy="307777"/>
            </a:xfrm>
            <a:prstGeom prst="rect">
              <a:avLst/>
            </a:prstGeom>
            <a:noFill/>
          </p:spPr>
          <p:txBody>
            <a:bodyPr wrap="square" rtlCol="0">
              <a:spAutoFit/>
            </a:bodyPr>
            <a:lstStyle/>
            <a:p>
              <a:pPr algn="ctr"/>
              <a:r>
                <a:rPr lang="en-US" sz="1400" b="1" i="1" dirty="0">
                  <a:latin typeface="Constantia" panose="02030602050306030303" pitchFamily="18" charset="0"/>
                </a:rPr>
                <a:t>  HMS RC NGS Course</a:t>
              </a:r>
            </a:p>
          </p:txBody>
        </p:sp>
      </p:grpSp>
    </p:spTree>
    <p:extLst>
      <p:ext uri="{BB962C8B-B14F-4D97-AF65-F5344CB8AC3E}">
        <p14:creationId xmlns:p14="http://schemas.microsoft.com/office/powerpoint/2010/main" val="240005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 xmlns:a16="http://schemas.microsoft.com/office/drawing/2014/main" id="{AA1CEF79-A138-42D4-A552-A613FDCF3542}"/>
              </a:ext>
            </a:extLst>
          </p:cNvPr>
          <p:cNvGrpSpPr/>
          <p:nvPr/>
        </p:nvGrpSpPr>
        <p:grpSpPr>
          <a:xfrm>
            <a:off x="215862" y="1101036"/>
            <a:ext cx="8701171" cy="3573103"/>
            <a:chOff x="1536662" y="592243"/>
            <a:chExt cx="8701171" cy="3573103"/>
          </a:xfrm>
        </p:grpSpPr>
        <p:grpSp>
          <p:nvGrpSpPr>
            <p:cNvPr id="101" name="Group 100"/>
            <p:cNvGrpSpPr>
              <a:grpSpLocks noChangeAspect="1"/>
            </p:cNvGrpSpPr>
            <p:nvPr/>
          </p:nvGrpSpPr>
          <p:grpSpPr>
            <a:xfrm>
              <a:off x="1536662" y="592243"/>
              <a:ext cx="8701171" cy="3573103"/>
              <a:chOff x="1110596" y="1121436"/>
              <a:chExt cx="9457796" cy="3883808"/>
            </a:xfrm>
          </p:grpSpPr>
          <p:pic>
            <p:nvPicPr>
              <p:cNvPr id="103" name="Picture 102"/>
              <p:cNvPicPr>
                <a:picLocks noChangeAspect="1"/>
              </p:cNvPicPr>
              <p:nvPr/>
            </p:nvPicPr>
            <p:blipFill rotWithShape="1">
              <a:blip r:embed="rId2" cstate="print">
                <a:extLst>
                  <a:ext uri="{28A0092B-C50C-407E-A947-70E740481C1C}">
                    <a14:useLocalDpi xmlns:a14="http://schemas.microsoft.com/office/drawing/2010/main" val="0"/>
                  </a:ext>
                </a:extLst>
              </a:blip>
              <a:srcRect r="46" b="60377"/>
              <a:stretch/>
            </p:blipFill>
            <p:spPr>
              <a:xfrm>
                <a:off x="1110596" y="1121436"/>
                <a:ext cx="9457796" cy="3883808"/>
              </a:xfrm>
              <a:prstGeom prst="rect">
                <a:avLst/>
              </a:prstGeom>
            </p:spPr>
          </p:pic>
          <p:sp>
            <p:nvSpPr>
              <p:cNvPr id="104" name="Rectangle 103"/>
              <p:cNvSpPr/>
              <p:nvPr/>
            </p:nvSpPr>
            <p:spPr>
              <a:xfrm>
                <a:off x="1336872" y="1121436"/>
                <a:ext cx="181382" cy="181155"/>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Neue"/>
                  <a:ea typeface="+mn-ea"/>
                  <a:cs typeface="+mn-cs"/>
                </a:endParaRPr>
              </a:p>
            </p:txBody>
          </p:sp>
        </p:grpSp>
        <p:sp>
          <p:nvSpPr>
            <p:cNvPr id="102" name="Rectangle 101">
              <a:extLst>
                <a:ext uri="{FF2B5EF4-FFF2-40B4-BE49-F238E27FC236}">
                  <a16:creationId xmlns="" xmlns:a16="http://schemas.microsoft.com/office/drawing/2014/main" id="{E4CAC88C-CB0F-4150-8B51-E5F7BB38FF12}"/>
                </a:ext>
              </a:extLst>
            </p:cNvPr>
            <p:cNvSpPr/>
            <p:nvPr/>
          </p:nvSpPr>
          <p:spPr>
            <a:xfrm>
              <a:off x="1536662" y="854112"/>
              <a:ext cx="112676" cy="166082"/>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Helvetica Neue"/>
                <a:ea typeface="+mn-ea"/>
                <a:cs typeface="+mn-cs"/>
              </a:endParaRPr>
            </a:p>
          </p:txBody>
        </p:sp>
      </p:grpSp>
      <p:pic>
        <p:nvPicPr>
          <p:cNvPr id="105" name="Picture 104">
            <a:extLst>
              <a:ext uri="{FF2B5EF4-FFF2-40B4-BE49-F238E27FC236}">
                <a16:creationId xmlns="" xmlns:a16="http://schemas.microsoft.com/office/drawing/2014/main" id="{98C9F3ED-303C-4A2E-B1E0-6200D814D541}"/>
              </a:ext>
            </a:extLst>
          </p:cNvPr>
          <p:cNvPicPr>
            <a:picLocks noChangeAspect="1"/>
          </p:cNvPicPr>
          <p:nvPr/>
        </p:nvPicPr>
        <p:blipFill>
          <a:blip r:embed="rId3"/>
          <a:stretch>
            <a:fillRect/>
          </a:stretch>
        </p:blipFill>
        <p:spPr>
          <a:xfrm>
            <a:off x="5291023" y="4219670"/>
            <a:ext cx="3657003" cy="2613765"/>
          </a:xfrm>
          <a:prstGeom prst="rect">
            <a:avLst/>
          </a:prstGeom>
        </p:spPr>
      </p:pic>
      <p:sp>
        <p:nvSpPr>
          <p:cNvPr id="106" name="Rectangle 105">
            <a:extLst>
              <a:ext uri="{FF2B5EF4-FFF2-40B4-BE49-F238E27FC236}">
                <a16:creationId xmlns="" xmlns:a16="http://schemas.microsoft.com/office/drawing/2014/main" id="{6C74E84B-6ADC-49D3-B229-C67B8530888F}"/>
              </a:ext>
            </a:extLst>
          </p:cNvPr>
          <p:cNvSpPr/>
          <p:nvPr/>
        </p:nvSpPr>
        <p:spPr>
          <a:xfrm>
            <a:off x="215862" y="5079185"/>
            <a:ext cx="5256979" cy="523220"/>
          </a:xfrm>
          <a:prstGeom prst="rect">
            <a:avLst/>
          </a:prstGeom>
        </p:spPr>
        <p:txBody>
          <a:bodyPr wrap="square">
            <a:spAutoFit/>
          </a:bodyPr>
          <a:lstStyle/>
          <a:p>
            <a:r>
              <a:rPr lang="en-US" sz="1400" b="1" i="1" dirty="0">
                <a:solidFill>
                  <a:srgbClr val="0070C0"/>
                </a:solidFill>
                <a:latin typeface="Frutiger LT Pro 55 Roman" panose="020B0602020204020204" pitchFamily="34" charset="0"/>
              </a:rPr>
              <a:t>Multinomial Classification of 22 TCGA Cancer Types </a:t>
            </a:r>
          </a:p>
          <a:p>
            <a:r>
              <a:rPr lang="en-US" sz="1400" b="1" i="1" dirty="0">
                <a:solidFill>
                  <a:srgbClr val="0070C0"/>
                </a:solidFill>
                <a:latin typeface="Frutiger LT Pro 55 Roman" panose="020B0602020204020204" pitchFamily="34" charset="0"/>
              </a:rPr>
              <a:t>with Greater than 99.7 % Accuracy  = Disease Recognition </a:t>
            </a:r>
          </a:p>
        </p:txBody>
      </p:sp>
    </p:spTree>
    <p:extLst>
      <p:ext uri="{BB962C8B-B14F-4D97-AF65-F5344CB8AC3E}">
        <p14:creationId xmlns:p14="http://schemas.microsoft.com/office/powerpoint/2010/main" val="1350990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467" y="1450567"/>
            <a:ext cx="4763265" cy="4857988"/>
          </a:xfrm>
          <a:prstGeom prst="rect">
            <a:avLst/>
          </a:prstGeom>
        </p:spPr>
      </p:pic>
      <p:sp>
        <p:nvSpPr>
          <p:cNvPr id="3" name="TextBox 2"/>
          <p:cNvSpPr txBox="1"/>
          <p:nvPr/>
        </p:nvSpPr>
        <p:spPr>
          <a:xfrm>
            <a:off x="535708" y="2437676"/>
            <a:ext cx="3097185" cy="1477328"/>
          </a:xfrm>
          <a:prstGeom prst="rect">
            <a:avLst/>
          </a:prstGeom>
          <a:noFill/>
        </p:spPr>
        <p:txBody>
          <a:bodyPr wrap="square" rtlCol="0">
            <a:spAutoFit/>
          </a:bodyPr>
          <a:lstStyle/>
          <a:p>
            <a:pPr marL="285750" indent="-285750">
              <a:buFont typeface="Wingdings" panose="05000000000000000000" pitchFamily="2" charset="2"/>
              <a:buChar char="Ø"/>
            </a:pPr>
            <a:r>
              <a:rPr lang="en-US" b="1" i="1" dirty="0">
                <a:latin typeface="Frutiger LT Pro 55 Roman" panose="020B0602020204020204" pitchFamily="34" charset="0"/>
              </a:rPr>
              <a:t>TCGA breast cancer dataset</a:t>
            </a:r>
          </a:p>
          <a:p>
            <a:pPr marL="285750" indent="-285750">
              <a:buFont typeface="Wingdings" panose="05000000000000000000" pitchFamily="2" charset="2"/>
              <a:buChar char="Ø"/>
            </a:pPr>
            <a:endParaRPr lang="en-US" b="1" i="1" dirty="0">
              <a:latin typeface="Frutiger LT Pro 55 Roman" panose="020B0602020204020204" pitchFamily="34" charset="0"/>
            </a:endParaRPr>
          </a:p>
          <a:p>
            <a:pPr marL="285750" indent="-285750">
              <a:buFont typeface="Wingdings" panose="05000000000000000000" pitchFamily="2" charset="2"/>
              <a:buChar char="Ø"/>
            </a:pPr>
            <a:r>
              <a:rPr lang="en-US" b="1" i="1" dirty="0">
                <a:latin typeface="Frutiger LT Pro 55 Roman" panose="020B0602020204020204" pitchFamily="34" charset="0"/>
              </a:rPr>
              <a:t>TCGA practice </a:t>
            </a:r>
          </a:p>
          <a:p>
            <a:r>
              <a:rPr lang="en-US" b="1" i="1" dirty="0">
                <a:latin typeface="Frutiger LT Pro 55 Roman" panose="020B0602020204020204" pitchFamily="34" charset="0"/>
              </a:rPr>
              <a:t>     breast cancer dataset </a:t>
            </a:r>
          </a:p>
        </p:txBody>
      </p:sp>
    </p:spTree>
    <p:extLst>
      <p:ext uri="{BB962C8B-B14F-4D97-AF65-F5344CB8AC3E}">
        <p14:creationId xmlns:p14="http://schemas.microsoft.com/office/powerpoint/2010/main" val="341620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1300" y="1886752"/>
            <a:ext cx="8902700" cy="2467135"/>
          </a:xfrm>
          <a:prstGeom prst="rect">
            <a:avLst/>
          </a:prstGeom>
        </p:spPr>
        <p:txBody>
          <a:bodyPr>
            <a:normAutofit/>
          </a:bodyPr>
          <a:lstStyle/>
          <a:p>
            <a:pPr marL="0" indent="0">
              <a:lnSpc>
                <a:spcPct val="100000"/>
              </a:lnSpc>
              <a:buNone/>
            </a:pPr>
            <a:r>
              <a:rPr lang="en-US" sz="2600" b="1" i="1" dirty="0">
                <a:latin typeface="Frutiger LT Pro 55 Roman" panose="020B0602020204020204" pitchFamily="34" charset="0"/>
              </a:rPr>
              <a:t>Supervised Differential Gene Expression and Functional Enrichment Analyses</a:t>
            </a:r>
          </a:p>
          <a:p>
            <a:pPr lvl="1">
              <a:lnSpc>
                <a:spcPct val="120000"/>
              </a:lnSpc>
              <a:spcBef>
                <a:spcPts val="1200"/>
              </a:spcBef>
              <a:buFont typeface="Wingdings" panose="05000000000000000000" pitchFamily="2" charset="2"/>
              <a:buChar char="Ø"/>
            </a:pPr>
            <a:r>
              <a:rPr lang="en-US" i="1" dirty="0">
                <a:latin typeface="Frutiger LT Pro 55 Roman" panose="020B0602020204020204" pitchFamily="34" charset="0"/>
              </a:rPr>
              <a:t>Differential Gene Expression Analysis with edgeR</a:t>
            </a:r>
          </a:p>
          <a:p>
            <a:pPr lvl="1">
              <a:lnSpc>
                <a:spcPct val="120000"/>
              </a:lnSpc>
              <a:spcBef>
                <a:spcPts val="1200"/>
              </a:spcBef>
              <a:buFont typeface="Wingdings" panose="05000000000000000000" pitchFamily="2" charset="2"/>
              <a:buChar char="Ø"/>
            </a:pPr>
            <a:r>
              <a:rPr lang="en-US" i="1" dirty="0">
                <a:solidFill>
                  <a:schemeClr val="bg1">
                    <a:lumMod val="75000"/>
                  </a:schemeClr>
                </a:solidFill>
                <a:latin typeface="Frutiger LT Pro 55 Roman" panose="020B0602020204020204" pitchFamily="34" charset="0"/>
              </a:rPr>
              <a:t>Functional Enrichment of Gene Ontology Terms with </a:t>
            </a:r>
            <a:r>
              <a:rPr lang="en-US" i="1" dirty="0" err="1">
                <a:solidFill>
                  <a:schemeClr val="bg1">
                    <a:lumMod val="75000"/>
                  </a:schemeClr>
                </a:solidFill>
                <a:latin typeface="Frutiger LT Pro 55 Roman" panose="020B0602020204020204" pitchFamily="34" charset="0"/>
              </a:rPr>
              <a:t>GOSeq</a:t>
            </a:r>
            <a:r>
              <a:rPr lang="en-US" i="1" dirty="0">
                <a:solidFill>
                  <a:schemeClr val="bg1">
                    <a:lumMod val="75000"/>
                  </a:schemeClr>
                </a:solidFill>
                <a:latin typeface="Frutiger LT Pro 55 Roman" panose="020B0602020204020204" pitchFamily="34" charset="0"/>
              </a:rPr>
              <a:t> Analysis</a:t>
            </a:r>
          </a:p>
        </p:txBody>
      </p:sp>
      <p:sp>
        <p:nvSpPr>
          <p:cNvPr id="23" name="TextBox 22"/>
          <p:cNvSpPr txBox="1"/>
          <p:nvPr/>
        </p:nvSpPr>
        <p:spPr>
          <a:xfrm>
            <a:off x="2088857" y="4616840"/>
            <a:ext cx="6671229" cy="261610"/>
          </a:xfrm>
          <a:prstGeom prst="rect">
            <a:avLst/>
          </a:prstGeom>
          <a:noFill/>
        </p:spPr>
        <p:txBody>
          <a:bodyPr wrap="square" rtlCol="0">
            <a:spAutoFit/>
          </a:bodyPr>
          <a:lstStyle/>
          <a:p>
            <a:pPr algn="r"/>
            <a:r>
              <a:rPr lang="en-US" sz="1100" i="1" dirty="0">
                <a:solidFill>
                  <a:prstClr val="black"/>
                </a:solidFill>
                <a:latin typeface="Frutiger LT Pro 55 Roman" panose="020B0602020204020204" pitchFamily="34" charset="0"/>
              </a:rPr>
              <a:t>Robinson MD, McCarthy DJ and Smyth GK, Bioinformatics 2010</a:t>
            </a:r>
          </a:p>
        </p:txBody>
      </p:sp>
    </p:spTree>
    <p:extLst>
      <p:ext uri="{BB962C8B-B14F-4D97-AF65-F5344CB8AC3E}">
        <p14:creationId xmlns:p14="http://schemas.microsoft.com/office/powerpoint/2010/main" val="307746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4294967295"/>
          </p:nvPr>
        </p:nvSpPr>
        <p:spPr>
          <a:xfrm>
            <a:off x="335560" y="1433090"/>
            <a:ext cx="8649049" cy="4741863"/>
          </a:xfrm>
          <a:prstGeom prst="rect">
            <a:avLst/>
          </a:prstGeom>
        </p:spPr>
        <p:txBody>
          <a:bodyPr>
            <a:normAutofit fontScale="92500" lnSpcReduction="10000"/>
          </a:bodyPr>
          <a:lstStyle/>
          <a:p>
            <a:pPr marL="0" indent="0">
              <a:buNone/>
            </a:pPr>
            <a:r>
              <a:rPr lang="en-US" sz="3000" b="1" i="1" dirty="0">
                <a:latin typeface="Frutiger LT Pro 55 Roman" panose="020B0602020204020204" pitchFamily="34" charset="0"/>
              </a:rPr>
              <a:t>edgeR (empirical Bayes analysis of DGE in R)</a:t>
            </a:r>
          </a:p>
          <a:p>
            <a:pPr marL="0" indent="0">
              <a:buNone/>
            </a:pPr>
            <a:endParaRPr lang="en-US" sz="3600" b="1"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edgeR is a class of statistical methods for examining differential expression of replicated count data</a:t>
            </a:r>
          </a:p>
          <a:p>
            <a:pPr>
              <a:buFont typeface="Wingdings" panose="05000000000000000000" pitchFamily="2" charset="2"/>
              <a:buChar char="Ø"/>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edgeR is an </a:t>
            </a:r>
            <a:r>
              <a:rPr lang="en-US" b="1" i="1" dirty="0" err="1">
                <a:latin typeface="Frutiger LT Pro 55 Roman" panose="020B0602020204020204" pitchFamily="34" charset="0"/>
              </a:rPr>
              <a:t>overdispersed</a:t>
            </a:r>
            <a:r>
              <a:rPr lang="en-US" i="1" dirty="0">
                <a:latin typeface="Frutiger LT Pro 55 Roman" panose="020B0602020204020204" pitchFamily="34" charset="0"/>
              </a:rPr>
              <a:t> Poisson model used to account for both biological and technical variability</a:t>
            </a:r>
          </a:p>
          <a:p>
            <a:pPr marL="0" indent="0">
              <a:lnSpc>
                <a:spcPct val="110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edgeR uses Empirical Bayes methods to moderate the degree of overdispersion across transcripts, improving the reliability of statistical inference</a:t>
            </a:r>
          </a:p>
        </p:txBody>
      </p:sp>
      <p:sp>
        <p:nvSpPr>
          <p:cNvPr id="18" name="TextBox 17"/>
          <p:cNvSpPr txBox="1"/>
          <p:nvPr/>
        </p:nvSpPr>
        <p:spPr>
          <a:xfrm>
            <a:off x="1978845" y="6300487"/>
            <a:ext cx="5072743" cy="276999"/>
          </a:xfrm>
          <a:prstGeom prst="rect">
            <a:avLst/>
          </a:prstGeom>
          <a:noFill/>
        </p:spPr>
        <p:txBody>
          <a:bodyPr wrap="square" rtlCol="0">
            <a:spAutoFit/>
          </a:bodyPr>
          <a:lstStyle/>
          <a:p>
            <a:pPr algn="ctr"/>
            <a:r>
              <a:rPr lang="en-US" sz="1200" b="1" i="1" dirty="0">
                <a:solidFill>
                  <a:prstClr val="black"/>
                </a:solidFill>
                <a:latin typeface="Palatino Linotype" panose="02040502050505030304" pitchFamily="18" charset="0"/>
              </a:rPr>
              <a:t>Robinson MD, McCarthy DJ and Smyth GK, Bioinformatics 2010</a:t>
            </a:r>
          </a:p>
        </p:txBody>
      </p:sp>
    </p:spTree>
    <p:extLst>
      <p:ext uri="{BB962C8B-B14F-4D97-AF65-F5344CB8AC3E}">
        <p14:creationId xmlns:p14="http://schemas.microsoft.com/office/powerpoint/2010/main" val="454293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4294967295"/>
          </p:nvPr>
        </p:nvSpPr>
        <p:spPr>
          <a:xfrm>
            <a:off x="570626" y="1160755"/>
            <a:ext cx="8439150" cy="5110162"/>
          </a:xfrm>
          <a:prstGeom prst="rect">
            <a:avLst/>
          </a:prstGeom>
        </p:spPr>
        <p:txBody>
          <a:bodyPr>
            <a:normAutofit fontScale="92500" lnSpcReduction="10000"/>
          </a:bodyPr>
          <a:lstStyle/>
          <a:p>
            <a:pPr marL="0" indent="0">
              <a:buNone/>
            </a:pPr>
            <a:r>
              <a:rPr lang="en-US" sz="3600" b="1" i="1" dirty="0">
                <a:latin typeface="Frutiger LT Pro 55 Roman" panose="020B0602020204020204" pitchFamily="34" charset="0"/>
              </a:rPr>
              <a:t>Negative Binomial Model</a:t>
            </a:r>
          </a:p>
          <a:p>
            <a:pPr marL="0" indent="0">
              <a:lnSpc>
                <a:spcPct val="35000"/>
              </a:lnSpc>
              <a:buNone/>
            </a:pPr>
            <a:endParaRPr lang="en-US" sz="3600" b="1"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Each sample is sequenced and reads are mapped to the appropriate reference genome</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number of reads from sample (</a:t>
            </a:r>
            <a:r>
              <a:rPr lang="en-US" i="1" dirty="0" err="1">
                <a:latin typeface="Frutiger LT Pro 55 Roman" panose="020B0602020204020204" pitchFamily="34" charset="0"/>
              </a:rPr>
              <a:t>i</a:t>
            </a:r>
            <a:r>
              <a:rPr lang="en-US" i="1" dirty="0">
                <a:latin typeface="Frutiger LT Pro 55 Roman" panose="020B0602020204020204" pitchFamily="34" charset="0"/>
              </a:rPr>
              <a:t>) mapped to gene (g) will be denoted (</a:t>
            </a:r>
            <a:r>
              <a:rPr lang="en-US" i="1" dirty="0" err="1">
                <a:latin typeface="Frutiger LT Pro 55 Roman" panose="020B0602020204020204" pitchFamily="34" charset="0"/>
              </a:rPr>
              <a:t>y</a:t>
            </a:r>
            <a:r>
              <a:rPr lang="en-US" i="1" baseline="-25000" dirty="0" err="1">
                <a:latin typeface="Frutiger LT Pro 55 Roman" panose="020B0602020204020204" pitchFamily="34" charset="0"/>
              </a:rPr>
              <a:t>gi</a:t>
            </a:r>
            <a:r>
              <a:rPr lang="en-US" i="1" dirty="0">
                <a:latin typeface="Frutiger LT Pro 55 Roman" panose="020B0602020204020204" pitchFamily="34" charset="0"/>
              </a:rPr>
              <a:t>)</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set of </a:t>
            </a:r>
            <a:r>
              <a:rPr lang="en-US" b="1" i="1" dirty="0" err="1">
                <a:latin typeface="Frutiger LT Pro 55 Roman" panose="020B0602020204020204" pitchFamily="34" charset="0"/>
              </a:rPr>
              <a:t>genewise</a:t>
            </a:r>
            <a:r>
              <a:rPr lang="en-US" i="1" dirty="0">
                <a:latin typeface="Frutiger LT Pro 55 Roman" panose="020B0602020204020204" pitchFamily="34" charset="0"/>
              </a:rPr>
              <a:t> counts for sample (</a:t>
            </a:r>
            <a:r>
              <a:rPr lang="en-US" i="1" dirty="0" err="1">
                <a:latin typeface="Frutiger LT Pro 55 Roman" panose="020B0602020204020204" pitchFamily="34" charset="0"/>
              </a:rPr>
              <a:t>i</a:t>
            </a:r>
            <a:r>
              <a:rPr lang="en-US" i="1" dirty="0">
                <a:latin typeface="Frutiger LT Pro 55 Roman" panose="020B0602020204020204" pitchFamily="34" charset="0"/>
              </a:rPr>
              <a:t>) makes up the expression profile or library for that sample</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expected size of each count is the product of the </a:t>
            </a:r>
            <a:r>
              <a:rPr lang="en-US" b="1" i="1" dirty="0">
                <a:latin typeface="Frutiger LT Pro 55 Roman" panose="020B0602020204020204" pitchFamily="34" charset="0"/>
              </a:rPr>
              <a:t>library size </a:t>
            </a:r>
            <a:r>
              <a:rPr lang="en-US" i="1" dirty="0">
                <a:latin typeface="Frutiger LT Pro 55 Roman" panose="020B0602020204020204" pitchFamily="34" charset="0"/>
              </a:rPr>
              <a:t>and the </a:t>
            </a:r>
            <a:r>
              <a:rPr lang="en-US" b="1" i="1" dirty="0">
                <a:latin typeface="Frutiger LT Pro 55 Roman" panose="020B0602020204020204" pitchFamily="34" charset="0"/>
              </a:rPr>
              <a:t>relative abundance </a:t>
            </a:r>
            <a:r>
              <a:rPr lang="en-US" i="1" dirty="0">
                <a:latin typeface="Frutiger LT Pro 55 Roman" panose="020B0602020204020204" pitchFamily="34" charset="0"/>
              </a:rPr>
              <a:t>of that gene in that sample</a:t>
            </a:r>
          </a:p>
        </p:txBody>
      </p:sp>
      <p:sp>
        <p:nvSpPr>
          <p:cNvPr id="16" name="TextBox 15"/>
          <p:cNvSpPr txBox="1"/>
          <p:nvPr/>
        </p:nvSpPr>
        <p:spPr>
          <a:xfrm>
            <a:off x="0" y="6391735"/>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391395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13768</TotalTime>
  <Words>2474</Words>
  <Application>Microsoft Office PowerPoint</Application>
  <PresentationFormat>On-screen Show (4:3)</PresentationFormat>
  <Paragraphs>368</Paragraphs>
  <Slides>35</Slides>
  <Notes>11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1" baseType="lpstr">
      <vt:lpstr>宋体</vt:lpstr>
      <vt:lpstr>Arial</vt:lpstr>
      <vt:lpstr>Calibri</vt:lpstr>
      <vt:lpstr>Calibri Light</vt:lpstr>
      <vt:lpstr>Constantia</vt:lpstr>
      <vt:lpstr>Copperplate Gothic Bold</vt:lpstr>
      <vt:lpstr>Frutiger LT Pro 45 Light</vt:lpstr>
      <vt:lpstr>Frutiger LT Pro 55 Roman</vt:lpstr>
      <vt:lpstr>Helvetica Neue</vt:lpstr>
      <vt:lpstr>Palatino Linotype</vt:lpstr>
      <vt:lpstr>Tahoma</vt:lpstr>
      <vt:lpstr>Wingdings</vt:lpstr>
      <vt:lpstr>Master</vt:lpstr>
      <vt:lpstr>7_Office Theme</vt:lpstr>
      <vt:lpstr>1_Master</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Chittenden</dc:creator>
  <cp:lastModifiedBy>tom chittenden</cp:lastModifiedBy>
  <cp:revision>641</cp:revision>
  <dcterms:created xsi:type="dcterms:W3CDTF">2013-08-29T14:29:03Z</dcterms:created>
  <dcterms:modified xsi:type="dcterms:W3CDTF">2019-04-24T16:12:16Z</dcterms:modified>
</cp:coreProperties>
</file>