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7" r:id="rId2"/>
    <p:sldMasterId id="2147483679" r:id="rId3"/>
  </p:sldMasterIdLst>
  <p:notesMasterIdLst>
    <p:notesMasterId r:id="rId39"/>
  </p:notesMasterIdLst>
  <p:sldIdLst>
    <p:sldId id="256" r:id="rId4"/>
    <p:sldId id="466" r:id="rId5"/>
    <p:sldId id="475" r:id="rId6"/>
    <p:sldId id="289" r:id="rId7"/>
    <p:sldId id="467" r:id="rId8"/>
    <p:sldId id="468" r:id="rId9"/>
    <p:sldId id="440" r:id="rId10"/>
    <p:sldId id="387" r:id="rId11"/>
    <p:sldId id="464" r:id="rId12"/>
    <p:sldId id="382" r:id="rId13"/>
    <p:sldId id="465" r:id="rId14"/>
    <p:sldId id="474" r:id="rId15"/>
    <p:sldId id="383" r:id="rId16"/>
    <p:sldId id="457" r:id="rId17"/>
    <p:sldId id="460" r:id="rId18"/>
    <p:sldId id="459" r:id="rId19"/>
    <p:sldId id="461" r:id="rId20"/>
    <p:sldId id="395" r:id="rId21"/>
    <p:sldId id="384" r:id="rId22"/>
    <p:sldId id="438" r:id="rId23"/>
    <p:sldId id="388" r:id="rId24"/>
    <p:sldId id="393" r:id="rId25"/>
    <p:sldId id="394" r:id="rId26"/>
    <p:sldId id="396" r:id="rId27"/>
    <p:sldId id="397" r:id="rId28"/>
    <p:sldId id="423" r:id="rId29"/>
    <p:sldId id="469" r:id="rId30"/>
    <p:sldId id="470" r:id="rId31"/>
    <p:sldId id="471" r:id="rId32"/>
    <p:sldId id="472" r:id="rId33"/>
    <p:sldId id="473" r:id="rId34"/>
    <p:sldId id="424" r:id="rId35"/>
    <p:sldId id="363" r:id="rId36"/>
    <p:sldId id="443" r:id="rId37"/>
    <p:sldId id="46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6433" autoAdjust="0"/>
  </p:normalViewPr>
  <p:slideViewPr>
    <p:cSldViewPr snapToGrid="0">
      <p:cViewPr varScale="1">
        <p:scale>
          <a:sx n="73" d="100"/>
          <a:sy n="73" d="100"/>
        </p:scale>
        <p:origin x="1284" y="72"/>
      </p:cViewPr>
      <p:guideLst/>
    </p:cSldViewPr>
  </p:slideViewPr>
  <p:notesTextViewPr>
    <p:cViewPr>
      <p:scale>
        <a:sx n="3" d="2"/>
        <a:sy n="3" d="2"/>
      </p:scale>
      <p:origin x="0" y="0"/>
    </p:cViewPr>
  </p:notesTextViewPr>
  <p:sorterViewPr>
    <p:cViewPr>
      <p:scale>
        <a:sx n="100" d="100"/>
        <a:sy n="100" d="100"/>
      </p:scale>
      <p:origin x="0" y="-374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CFC9B-C159-45A3-82CE-9883786141FD}" type="datetimeFigureOut">
              <a:rPr lang="en-US" smtClean="0"/>
              <a:t>5/21/2018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12793-ACAD-47FA-80A5-6852D2A1F526}" type="slidenum">
              <a:rPr lang="en-US" smtClean="0"/>
              <a:t>‹#›</a:t>
            </a:fld>
            <a:endParaRPr lang="en-US"/>
          </a:p>
        </p:txBody>
      </p:sp>
    </p:spTree>
    <p:extLst>
      <p:ext uri="{BB962C8B-B14F-4D97-AF65-F5344CB8AC3E}">
        <p14:creationId xmlns:p14="http://schemas.microsoft.com/office/powerpoint/2010/main" val="175607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4</a:t>
            </a:fld>
            <a:endParaRPr lang="en-US"/>
          </a:p>
        </p:txBody>
      </p:sp>
    </p:spTree>
    <p:extLst>
      <p:ext uri="{BB962C8B-B14F-4D97-AF65-F5344CB8AC3E}">
        <p14:creationId xmlns:p14="http://schemas.microsoft.com/office/powerpoint/2010/main" val="306118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34</a:t>
            </a:fld>
            <a:endParaRPr lang="en-US"/>
          </a:p>
        </p:txBody>
      </p:sp>
    </p:spTree>
    <p:extLst>
      <p:ext uri="{BB962C8B-B14F-4D97-AF65-F5344CB8AC3E}">
        <p14:creationId xmlns:p14="http://schemas.microsoft.com/office/powerpoint/2010/main" val="3348693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35</a:t>
            </a:fld>
            <a:endParaRPr lang="en-US"/>
          </a:p>
        </p:txBody>
      </p:sp>
    </p:spTree>
    <p:extLst>
      <p:ext uri="{BB962C8B-B14F-4D97-AF65-F5344CB8AC3E}">
        <p14:creationId xmlns:p14="http://schemas.microsoft.com/office/powerpoint/2010/main" val="16092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4098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Poisson distribution assumes that the mean and variance are the same. Sometimes, your data show extra variation that is greater than the mean. This situation is called </a:t>
            </a:r>
            <a:r>
              <a:rPr lang="en-US" dirty="0" err="1"/>
              <a:t>overdispersion</a:t>
            </a:r>
            <a:r>
              <a:rPr lang="en-US" dirty="0"/>
              <a:t> and negative binomial regression is more flexible in that regard than Poisson regression (you could still use Poisson regression in that case but the standard errors could be biased). The negative binomial distribution has one parameter more than the Poisson regression that adjusts the variance independently from the mean. In fact, the Poisson distribution is a special case of the negative binomial distribution.</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8</a:t>
            </a:fld>
            <a:endParaRPr lang="en-US"/>
          </a:p>
        </p:txBody>
      </p:sp>
    </p:spTree>
    <p:extLst>
      <p:ext uri="{BB962C8B-B14F-4D97-AF65-F5344CB8AC3E}">
        <p14:creationId xmlns:p14="http://schemas.microsoft.com/office/powerpoint/2010/main" val="315679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Poisson distribution assumes that the mean and variance are the same. Sometimes, your data show extra variation that is greater than the mean. This situation is called </a:t>
            </a:r>
            <a:r>
              <a:rPr lang="en-US" dirty="0" err="1"/>
              <a:t>overdispersion</a:t>
            </a:r>
            <a:r>
              <a:rPr lang="en-US" dirty="0"/>
              <a:t> and negative binomial regression is more flexible in that regard than Poisson regression (you could still use Poisson regression in that case but the standard errors could be biased). The negative binomial distribution has one parameter more than the Poisson regression that adjusts the variance independently from the mean. In fact, the Poisson distribution is a special case of the negative binomial distribution.</a:t>
            </a:r>
          </a:p>
          <a:p>
            <a:endParaRPr lang="en-US" dirty="0"/>
          </a:p>
          <a:p>
            <a:r>
              <a:rPr lang="en-US" dirty="0"/>
              <a:t>√</a:t>
            </a:r>
            <a:r>
              <a:rPr lang="en-US" dirty="0" err="1"/>
              <a:t>Φg</a:t>
            </a:r>
            <a:r>
              <a:rPr lang="en-US" dirty="0"/>
              <a:t> = Biological Coefficient of Variation between samples. Coefficient of variation (CV) (standard deviation divided by mean).</a:t>
            </a:r>
          </a:p>
          <a:p>
            <a:endParaRPr lang="en-US" dirty="0"/>
          </a:p>
          <a:p>
            <a:r>
              <a:rPr lang="en-US" dirty="0"/>
              <a:t>In some DGE applications, technical variation can be treated as Poisson.</a:t>
            </a:r>
          </a:p>
        </p:txBody>
      </p:sp>
      <p:sp>
        <p:nvSpPr>
          <p:cNvPr id="4" name="Slide Number Placeholder 3"/>
          <p:cNvSpPr>
            <a:spLocks noGrp="1"/>
          </p:cNvSpPr>
          <p:nvPr>
            <p:ph type="sldNum" sz="quarter" idx="10"/>
          </p:nvPr>
        </p:nvSpPr>
        <p:spPr/>
        <p:txBody>
          <a:bodyPr/>
          <a:lstStyle/>
          <a:p>
            <a:fld id="{59A12793-ACAD-47FA-80A5-6852D2A1F526}" type="slidenum">
              <a:rPr lang="en-US" smtClean="0"/>
              <a:t>10</a:t>
            </a:fld>
            <a:endParaRPr lang="en-US"/>
          </a:p>
        </p:txBody>
      </p:sp>
    </p:spTree>
    <p:extLst>
      <p:ext uri="{BB962C8B-B14F-4D97-AF65-F5344CB8AC3E}">
        <p14:creationId xmlns:p14="http://schemas.microsoft.com/office/powerpoint/2010/main" val="57004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Poisson distribution assumes that the mean and variance are the same. Sometimes, your data show extra variation that is greater than the mean. This situation is called </a:t>
            </a:r>
            <a:r>
              <a:rPr lang="en-US" dirty="0" err="1"/>
              <a:t>overdispersion</a:t>
            </a:r>
            <a:r>
              <a:rPr lang="en-US" dirty="0"/>
              <a:t> and negative binomial regression is more flexible in that regard than Poisson regression (you could still use Poisson regression in that case but the standard errors could be biased). The negative binomial distribution has one parameter more than the Poisson regression that adjusts the variance independently from the mean. In fact, the Poisson distribution is a special case of the negative binomial distribution.</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11</a:t>
            </a:fld>
            <a:endParaRPr lang="en-US"/>
          </a:p>
        </p:txBody>
      </p:sp>
    </p:spTree>
    <p:extLst>
      <p:ext uri="{BB962C8B-B14F-4D97-AF65-F5344CB8AC3E}">
        <p14:creationId xmlns:p14="http://schemas.microsoft.com/office/powerpoint/2010/main" val="28726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leading log-fold-change is the average (root-mean-square) of the largest absolute log-fold-</a:t>
            </a:r>
          </a:p>
          <a:p>
            <a:r>
              <a:rPr lang="en-US" dirty="0"/>
              <a:t>changes between each pair of samples.</a:t>
            </a:r>
          </a:p>
        </p:txBody>
      </p:sp>
      <p:sp>
        <p:nvSpPr>
          <p:cNvPr id="4" name="Slide Number Placeholder 3"/>
          <p:cNvSpPr>
            <a:spLocks noGrp="1"/>
          </p:cNvSpPr>
          <p:nvPr>
            <p:ph type="sldNum" sz="quarter" idx="10"/>
          </p:nvPr>
        </p:nvSpPr>
        <p:spPr/>
        <p:txBody>
          <a:bodyPr/>
          <a:lstStyle/>
          <a:p>
            <a:fld id="{59A12793-ACAD-47FA-80A5-6852D2A1F526}" type="slidenum">
              <a:rPr lang="en-US" smtClean="0"/>
              <a:t>15</a:t>
            </a:fld>
            <a:endParaRPr lang="en-US"/>
          </a:p>
        </p:txBody>
      </p:sp>
    </p:spTree>
    <p:extLst>
      <p:ext uri="{BB962C8B-B14F-4D97-AF65-F5344CB8AC3E}">
        <p14:creationId xmlns:p14="http://schemas.microsoft.com/office/powerpoint/2010/main" val="150737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scale-free network is a connected graph or network with the property that the number of links k originating from a given node exhibits a power. law distribution P(k)∼k^(-gamma). where gamma is a parameter whose value is typically in the range 2 &lt; gamma &lt; 3</a:t>
            </a:r>
          </a:p>
        </p:txBody>
      </p:sp>
      <p:sp>
        <p:nvSpPr>
          <p:cNvPr id="4" name="Slide Number Placeholder 3"/>
          <p:cNvSpPr>
            <a:spLocks noGrp="1"/>
          </p:cNvSpPr>
          <p:nvPr>
            <p:ph type="sldNum" sz="quarter" idx="10"/>
          </p:nvPr>
        </p:nvSpPr>
        <p:spPr/>
        <p:txBody>
          <a:bodyPr/>
          <a:lstStyle/>
          <a:p>
            <a:fld id="{59A12793-ACAD-47FA-80A5-6852D2A1F526}" type="slidenum">
              <a:rPr lang="en-US" smtClean="0"/>
              <a:t>18</a:t>
            </a:fld>
            <a:endParaRPr lang="en-US"/>
          </a:p>
        </p:txBody>
      </p:sp>
    </p:spTree>
    <p:extLst>
      <p:ext uri="{BB962C8B-B14F-4D97-AF65-F5344CB8AC3E}">
        <p14:creationId xmlns:p14="http://schemas.microsoft.com/office/powerpoint/2010/main" val="2570732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24</a:t>
            </a:fld>
            <a:endParaRPr lang="en-US"/>
          </a:p>
        </p:txBody>
      </p:sp>
    </p:spTree>
    <p:extLst>
      <p:ext uri="{BB962C8B-B14F-4D97-AF65-F5344CB8AC3E}">
        <p14:creationId xmlns:p14="http://schemas.microsoft.com/office/powerpoint/2010/main" val="307088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t>33</a:t>
            </a:fld>
            <a:endParaRPr lang="en-US"/>
          </a:p>
        </p:txBody>
      </p:sp>
    </p:spTree>
    <p:extLst>
      <p:ext uri="{BB962C8B-B14F-4D97-AF65-F5344CB8AC3E}">
        <p14:creationId xmlns:p14="http://schemas.microsoft.com/office/powerpoint/2010/main" val="1582913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 Classic Swoop, Left">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 y="5394694"/>
            <a:ext cx="2590254" cy="1463307"/>
          </a:xfrm>
          <a:prstGeom prst="rect">
            <a:avLst/>
          </a:prstGeom>
        </p:spPr>
      </p:pic>
      <p:pic>
        <p:nvPicPr>
          <p:cNvPr id="3" name="Picture 2"/>
          <p:cNvPicPr>
            <a:picLocks noChangeAspect="1"/>
          </p:cNvPicPr>
          <p:nvPr userDrawn="1"/>
        </p:nvPicPr>
        <p:blipFill>
          <a:blip r:embed="rId2"/>
          <a:stretch>
            <a:fillRect/>
          </a:stretch>
        </p:blipFill>
        <p:spPr>
          <a:xfrm>
            <a:off x="1" y="5394694"/>
            <a:ext cx="3642934" cy="146330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274" y="417955"/>
            <a:ext cx="521988" cy="62000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spTree>
    <p:extLst>
      <p:ext uri="{BB962C8B-B14F-4D97-AF65-F5344CB8AC3E}">
        <p14:creationId xmlns:p14="http://schemas.microsoft.com/office/powerpoint/2010/main" val="1399642860"/>
      </p:ext>
    </p:extLst>
  </p:cSld>
  <p:clrMapOvr>
    <a:masterClrMapping/>
  </p:clrMapOvr>
  <p:extLst mod="1">
    <p:ext uri="{DCECCB84-F9BA-43D5-87BE-67443E8EF086}">
      <p15:sldGuideLst xmlns:p15="http://schemas.microsoft.com/office/powerpoint/2012/main">
        <p15:guide id="1" pos="272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274" y="417955"/>
            <a:ext cx="521988" cy="62000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spTree>
    <p:extLst>
      <p:ext uri="{BB962C8B-B14F-4D97-AF65-F5344CB8AC3E}">
        <p14:creationId xmlns:p14="http://schemas.microsoft.com/office/powerpoint/2010/main" val="381929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 Classic Swoop, Left">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 y="5394694"/>
            <a:ext cx="2590254" cy="1463307"/>
          </a:xfrm>
          <a:prstGeom prst="rect">
            <a:avLst/>
          </a:prstGeom>
        </p:spPr>
      </p:pic>
      <p:pic>
        <p:nvPicPr>
          <p:cNvPr id="3" name="Picture 2"/>
          <p:cNvPicPr>
            <a:picLocks noChangeAspect="1"/>
          </p:cNvPicPr>
          <p:nvPr userDrawn="1"/>
        </p:nvPicPr>
        <p:blipFill>
          <a:blip r:embed="rId2"/>
          <a:stretch>
            <a:fillRect/>
          </a:stretch>
        </p:blipFill>
        <p:spPr>
          <a:xfrm>
            <a:off x="1" y="5394694"/>
            <a:ext cx="3642934" cy="146330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1396" y="585687"/>
            <a:ext cx="1501211" cy="217517"/>
          </a:xfrm>
          <a:prstGeom prst="rect">
            <a:avLst/>
          </a:prstGeom>
        </p:spPr>
      </p:pic>
      <p:grpSp>
        <p:nvGrpSpPr>
          <p:cNvPr id="11" name="Group 10"/>
          <p:cNvGrpSpPr/>
          <p:nvPr userDrawn="1"/>
        </p:nvGrpSpPr>
        <p:grpSpPr>
          <a:xfrm>
            <a:off x="5826332" y="351223"/>
            <a:ext cx="2831929" cy="686738"/>
            <a:chOff x="7786434" y="-418418"/>
            <a:chExt cx="3567936" cy="865165"/>
          </a:xfrm>
        </p:grpSpPr>
        <p:sp>
          <p:nvSpPr>
            <p:cNvPr id="12" name="Rectangle 2"/>
            <p:cNvSpPr>
              <a:spLocks noChangeArrowheads="1"/>
            </p:cNvSpPr>
            <p:nvPr/>
          </p:nvSpPr>
          <p:spPr bwMode="auto">
            <a:xfrm>
              <a:off x="7786434" y="-418418"/>
              <a:ext cx="2910285" cy="761999"/>
            </a:xfrm>
            <a:prstGeom prst="rect">
              <a:avLst/>
            </a:prstGeom>
            <a:noFill/>
            <a:ln w="9525">
              <a:noFill/>
              <a:miter lim="800000"/>
              <a:headEnd/>
              <a:tailEnd/>
            </a:ln>
            <a:effectLst/>
          </p:spPr>
          <p:txBody>
            <a:bodyPr lIns="69059" tIns="34530" rIns="69059" bIns="34530" anchor="ctr"/>
            <a:lstStyle/>
            <a:p>
              <a:pPr algn="r" fontAlgn="auto">
                <a:spcBef>
                  <a:spcPts val="0"/>
                </a:spcBef>
                <a:spcAft>
                  <a:spcPts val="0"/>
                </a:spcAft>
              </a:pPr>
              <a:r>
                <a:rPr lang="en-US" sz="1111" dirty="0">
                  <a:solidFill>
                    <a:prstClr val="black"/>
                  </a:solidFill>
                  <a:latin typeface="Copperplate Gothic Bold" pitchFamily="34" charset="0"/>
                </a:rPr>
                <a:t>Research Computing</a:t>
              </a:r>
            </a:p>
            <a:p>
              <a:pPr algn="r" fontAlgn="auto">
                <a:spcBef>
                  <a:spcPts val="0"/>
                </a:spcBef>
                <a:spcAft>
                  <a:spcPts val="0"/>
                </a:spcAft>
              </a:pPr>
              <a:r>
                <a:rPr lang="en-US" sz="873" i="1" dirty="0">
                  <a:solidFill>
                    <a:prstClr val="black"/>
                  </a:solidFill>
                  <a:latin typeface="Palatino Linotype" pitchFamily="18" charset="0"/>
                </a:rPr>
                <a:t>Harvard Medical School</a:t>
              </a:r>
              <a:endParaRPr lang="en-US" sz="873" b="1" dirty="0">
                <a:solidFill>
                  <a:prstClr val="black"/>
                </a:solidFill>
                <a:latin typeface="Tahoma"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6719" y="-334349"/>
              <a:ext cx="657651" cy="781096"/>
            </a:xfrm>
            <a:prstGeom prst="rect">
              <a:avLst/>
            </a:prstGeom>
          </p:spPr>
        </p:pic>
      </p:gr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spTree>
    <p:extLst>
      <p:ext uri="{BB962C8B-B14F-4D97-AF65-F5344CB8AC3E}">
        <p14:creationId xmlns:p14="http://schemas.microsoft.com/office/powerpoint/2010/main" val="499439274"/>
      </p:ext>
    </p:extLst>
  </p:cSld>
  <p:clrMapOvr>
    <a:masterClrMapping/>
  </p:clrMapOvr>
  <p:extLst mod="1">
    <p:ext uri="{DCECCB84-F9BA-43D5-87BE-67443E8EF086}">
      <p15:sldGuideLst xmlns:p15="http://schemas.microsoft.com/office/powerpoint/2012/main">
        <p15:guide id="1" pos="272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9179F-D0AC-4799-94A9-6BF18E0D85F0}" type="datetimeFigureOut">
              <a:rPr lang="en-US" smtClean="0">
                <a:solidFill>
                  <a:prstClr val="black">
                    <a:tint val="75000"/>
                  </a:prstClr>
                </a:solidFill>
              </a:rPr>
              <a:pPr/>
              <a:t>5/21/2018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E29951-7870-4755-8B96-3C4E96FBB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62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 Classic Swoop, Left">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 y="5394694"/>
            <a:ext cx="2590254" cy="1463307"/>
          </a:xfrm>
          <a:prstGeom prst="rect">
            <a:avLst/>
          </a:prstGeom>
        </p:spPr>
      </p:pic>
      <p:pic>
        <p:nvPicPr>
          <p:cNvPr id="3" name="Picture 2"/>
          <p:cNvPicPr>
            <a:picLocks noChangeAspect="1"/>
          </p:cNvPicPr>
          <p:nvPr userDrawn="1"/>
        </p:nvPicPr>
        <p:blipFill>
          <a:blip r:embed="rId2"/>
          <a:stretch>
            <a:fillRect/>
          </a:stretch>
        </p:blipFill>
        <p:spPr>
          <a:xfrm>
            <a:off x="1" y="5394694"/>
            <a:ext cx="3642934" cy="146330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274" y="417955"/>
            <a:ext cx="521988" cy="62000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spTree>
    <p:extLst>
      <p:ext uri="{BB962C8B-B14F-4D97-AF65-F5344CB8AC3E}">
        <p14:creationId xmlns:p14="http://schemas.microsoft.com/office/powerpoint/2010/main" val="211651902"/>
      </p:ext>
    </p:extLst>
  </p:cSld>
  <p:clrMapOvr>
    <a:masterClrMapping/>
  </p:clrMapOvr>
  <p:extLst mod="1">
    <p:ext uri="{DCECCB84-F9BA-43D5-87BE-67443E8EF086}">
      <p15:sldGuideLst xmlns:p15="http://schemas.microsoft.com/office/powerpoint/2012/main">
        <p15:guide id="1" pos="272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274" y="417955"/>
            <a:ext cx="521988" cy="62000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spTree>
    <p:extLst>
      <p:ext uri="{BB962C8B-B14F-4D97-AF65-F5344CB8AC3E}">
        <p14:creationId xmlns:p14="http://schemas.microsoft.com/office/powerpoint/2010/main" val="348117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91217" y="599510"/>
            <a:ext cx="1501211" cy="217517"/>
          </a:xfrm>
          <a:prstGeom prst="rect">
            <a:avLst/>
          </a:prstGeom>
        </p:spPr>
      </p:pic>
      <p:sp>
        <p:nvSpPr>
          <p:cNvPr id="9" name="Rectangle 2"/>
          <p:cNvSpPr>
            <a:spLocks noChangeArrowheads="1"/>
          </p:cNvSpPr>
          <p:nvPr userDrawn="1"/>
        </p:nvSpPr>
        <p:spPr bwMode="auto">
          <a:xfrm>
            <a:off x="5826331" y="374561"/>
            <a:ext cx="2309941" cy="604849"/>
          </a:xfrm>
          <a:prstGeom prst="rect">
            <a:avLst/>
          </a:prstGeom>
          <a:noFill/>
          <a:ln w="9525">
            <a:noFill/>
            <a:miter lim="800000"/>
            <a:headEnd/>
            <a:tailEnd/>
          </a:ln>
          <a:effectLst/>
        </p:spPr>
        <p:txBody>
          <a:bodyPr lIns="73081" tIns="36541" rIns="73081" bIns="36541" anchor="ctr"/>
          <a:lstStyle/>
          <a:p>
            <a:pPr algn="r"/>
            <a:r>
              <a:rPr lang="en-US" sz="952" dirty="0">
                <a:solidFill>
                  <a:prstClr val="black"/>
                </a:solidFill>
                <a:latin typeface="Copperplate Gothic Bold" pitchFamily="34" charset="0"/>
                <a:ea typeface="宋体" pitchFamily="2" charset="-122"/>
              </a:rPr>
              <a:t>Research Computing</a:t>
            </a:r>
          </a:p>
          <a:p>
            <a:pPr algn="r"/>
            <a:r>
              <a:rPr lang="en-US" sz="873" i="1" dirty="0">
                <a:solidFill>
                  <a:prstClr val="black"/>
                </a:solidFill>
                <a:latin typeface="Palatino Linotype" pitchFamily="18" charset="0"/>
                <a:ea typeface="宋体" pitchFamily="2" charset="-122"/>
              </a:rPr>
              <a:t>Harvard Medical School</a:t>
            </a:r>
            <a:endParaRPr lang="en-US" sz="873" b="1" dirty="0">
              <a:solidFill>
                <a:prstClr val="black"/>
              </a:solidFill>
              <a:latin typeface="Tahoma" charset="0"/>
              <a:ea typeface="宋体" pitchFamily="2" charset="-122"/>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6273" y="460293"/>
            <a:ext cx="472541" cy="561274"/>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50754" y="472001"/>
            <a:ext cx="1741778" cy="472532"/>
          </a:xfrm>
          <a:prstGeom prst="rect">
            <a:avLst/>
          </a:prstGeom>
        </p:spPr>
      </p:pic>
    </p:spTree>
    <p:extLst>
      <p:ext uri="{BB962C8B-B14F-4D97-AF65-F5344CB8AC3E}">
        <p14:creationId xmlns:p14="http://schemas.microsoft.com/office/powerpoint/2010/main" val="5145470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2" r:id="rId3"/>
  </p:sldLayoutIdLst>
  <p:hf hdr="0" ftr="0" dt="0"/>
  <p:txStyles>
    <p:titleStyle>
      <a:lvl1pPr algn="ctr" rtl="0" eaLnBrk="0" fontAlgn="base" hangingPunct="0">
        <a:spcBef>
          <a:spcPct val="0"/>
        </a:spcBef>
        <a:spcAft>
          <a:spcPct val="0"/>
        </a:spcAft>
        <a:defRPr sz="3492" kern="1200">
          <a:solidFill>
            <a:schemeClr val="tx1"/>
          </a:solidFill>
          <a:latin typeface="+mj-lt"/>
          <a:ea typeface="+mj-ea"/>
          <a:cs typeface="+mj-cs"/>
        </a:defRPr>
      </a:lvl1pPr>
      <a:lvl2pPr algn="ctr" rtl="0" eaLnBrk="0" fontAlgn="base" hangingPunct="0">
        <a:spcBef>
          <a:spcPct val="0"/>
        </a:spcBef>
        <a:spcAft>
          <a:spcPct val="0"/>
        </a:spcAft>
        <a:defRPr sz="3492">
          <a:solidFill>
            <a:schemeClr val="tx1"/>
          </a:solidFill>
          <a:latin typeface="Calibri" pitchFamily="34" charset="0"/>
          <a:ea typeface="宋体" pitchFamily="2" charset="-122"/>
        </a:defRPr>
      </a:lvl2pPr>
      <a:lvl3pPr algn="ctr" rtl="0" eaLnBrk="0" fontAlgn="base" hangingPunct="0">
        <a:spcBef>
          <a:spcPct val="0"/>
        </a:spcBef>
        <a:spcAft>
          <a:spcPct val="0"/>
        </a:spcAft>
        <a:defRPr sz="3492">
          <a:solidFill>
            <a:schemeClr val="tx1"/>
          </a:solidFill>
          <a:latin typeface="Calibri" pitchFamily="34" charset="0"/>
          <a:ea typeface="宋体" pitchFamily="2" charset="-122"/>
        </a:defRPr>
      </a:lvl3pPr>
      <a:lvl4pPr algn="ctr" rtl="0" eaLnBrk="0" fontAlgn="base" hangingPunct="0">
        <a:spcBef>
          <a:spcPct val="0"/>
        </a:spcBef>
        <a:spcAft>
          <a:spcPct val="0"/>
        </a:spcAft>
        <a:defRPr sz="3492">
          <a:solidFill>
            <a:schemeClr val="tx1"/>
          </a:solidFill>
          <a:latin typeface="Calibri" pitchFamily="34" charset="0"/>
          <a:ea typeface="宋体" pitchFamily="2" charset="-122"/>
        </a:defRPr>
      </a:lvl4pPr>
      <a:lvl5pPr algn="ctr" rtl="0" eaLnBrk="0" fontAlgn="base" hangingPunct="0">
        <a:spcBef>
          <a:spcPct val="0"/>
        </a:spcBef>
        <a:spcAft>
          <a:spcPct val="0"/>
        </a:spcAft>
        <a:defRPr sz="3492">
          <a:solidFill>
            <a:schemeClr val="tx1"/>
          </a:solidFill>
          <a:latin typeface="Calibri" pitchFamily="34" charset="0"/>
          <a:ea typeface="宋体" pitchFamily="2" charset="-122"/>
        </a:defRPr>
      </a:lvl5pPr>
      <a:lvl6pPr marL="362862" algn="ctr" rtl="0" fontAlgn="base">
        <a:spcBef>
          <a:spcPct val="0"/>
        </a:spcBef>
        <a:spcAft>
          <a:spcPct val="0"/>
        </a:spcAft>
        <a:defRPr sz="3492">
          <a:solidFill>
            <a:schemeClr val="tx1"/>
          </a:solidFill>
          <a:latin typeface="Calibri" pitchFamily="34" charset="0"/>
          <a:ea typeface="宋体" pitchFamily="2" charset="-122"/>
        </a:defRPr>
      </a:lvl6pPr>
      <a:lvl7pPr marL="725725" algn="ctr" rtl="0" fontAlgn="base">
        <a:spcBef>
          <a:spcPct val="0"/>
        </a:spcBef>
        <a:spcAft>
          <a:spcPct val="0"/>
        </a:spcAft>
        <a:defRPr sz="3492">
          <a:solidFill>
            <a:schemeClr val="tx1"/>
          </a:solidFill>
          <a:latin typeface="Calibri" pitchFamily="34" charset="0"/>
          <a:ea typeface="宋体" pitchFamily="2" charset="-122"/>
        </a:defRPr>
      </a:lvl7pPr>
      <a:lvl8pPr marL="1088587" algn="ctr" rtl="0" fontAlgn="base">
        <a:spcBef>
          <a:spcPct val="0"/>
        </a:spcBef>
        <a:spcAft>
          <a:spcPct val="0"/>
        </a:spcAft>
        <a:defRPr sz="3492">
          <a:solidFill>
            <a:schemeClr val="tx1"/>
          </a:solidFill>
          <a:latin typeface="Calibri" pitchFamily="34" charset="0"/>
          <a:ea typeface="宋体" pitchFamily="2" charset="-122"/>
        </a:defRPr>
      </a:lvl8pPr>
      <a:lvl9pPr marL="1451449" algn="ctr" rtl="0" fontAlgn="base">
        <a:spcBef>
          <a:spcPct val="0"/>
        </a:spcBef>
        <a:spcAft>
          <a:spcPct val="0"/>
        </a:spcAft>
        <a:defRPr sz="3492">
          <a:solidFill>
            <a:schemeClr val="tx1"/>
          </a:solidFill>
          <a:latin typeface="Calibri" pitchFamily="34" charset="0"/>
          <a:ea typeface="宋体" pitchFamily="2" charset="-122"/>
        </a:defRPr>
      </a:lvl9pPr>
    </p:titleStyle>
    <p:bodyStyle>
      <a:lvl1pPr marL="272147" indent="-272147" algn="l" rtl="0" eaLnBrk="0" fontAlgn="base" hangingPunct="0">
        <a:spcBef>
          <a:spcPct val="20000"/>
        </a:spcBef>
        <a:spcAft>
          <a:spcPct val="0"/>
        </a:spcAft>
        <a:buFont typeface="Arial" pitchFamily="34" charset="0"/>
        <a:buChar char="•"/>
        <a:defRPr sz="2541" kern="1200">
          <a:solidFill>
            <a:schemeClr val="tx1"/>
          </a:solidFill>
          <a:latin typeface="+mn-lt"/>
          <a:ea typeface="+mn-ea"/>
          <a:cs typeface="+mn-cs"/>
        </a:defRPr>
      </a:lvl1pPr>
      <a:lvl2pPr marL="589651" indent="-226789" algn="l" rtl="0" eaLnBrk="0" fontAlgn="base" hangingPunct="0">
        <a:spcBef>
          <a:spcPct val="20000"/>
        </a:spcBef>
        <a:spcAft>
          <a:spcPct val="0"/>
        </a:spcAft>
        <a:buFont typeface="Arial" pitchFamily="34" charset="0"/>
        <a:buChar char="–"/>
        <a:defRPr sz="2222" kern="1200">
          <a:solidFill>
            <a:schemeClr val="tx1"/>
          </a:solidFill>
          <a:latin typeface="+mn-lt"/>
          <a:ea typeface="+mn-ea"/>
          <a:cs typeface="+mn-cs"/>
        </a:defRPr>
      </a:lvl2pPr>
      <a:lvl3pPr marL="907157" indent="-181432" algn="l" rtl="0" eaLnBrk="0" fontAlgn="base" hangingPunct="0">
        <a:spcBef>
          <a:spcPct val="20000"/>
        </a:spcBef>
        <a:spcAft>
          <a:spcPct val="0"/>
        </a:spcAft>
        <a:buFont typeface="Arial" pitchFamily="34" charset="0"/>
        <a:buChar char="•"/>
        <a:defRPr sz="1905" kern="1200">
          <a:solidFill>
            <a:schemeClr val="tx1"/>
          </a:solidFill>
          <a:latin typeface="+mn-lt"/>
          <a:ea typeface="+mn-ea"/>
          <a:cs typeface="+mn-cs"/>
        </a:defRPr>
      </a:lvl3pPr>
      <a:lvl4pPr marL="1270019" indent="-181432"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4pPr>
      <a:lvl5pPr marL="1632881" indent="-181432"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5pPr>
      <a:lvl6pPr marL="1995743"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6pPr>
      <a:lvl7pPr marL="2358605"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7pPr>
      <a:lvl8pPr marL="2721467"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8pPr>
      <a:lvl9pPr marL="3084329"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9pPr>
    </p:bodyStyle>
    <p:otherStyle>
      <a:defPPr>
        <a:defRPr lang="zh-CN"/>
      </a:defPPr>
      <a:lvl1pPr marL="0" algn="l" defTabSz="725725" rtl="0" eaLnBrk="1" latinLnBrk="0" hangingPunct="1">
        <a:defRPr sz="1428" kern="1200">
          <a:solidFill>
            <a:schemeClr val="tx1"/>
          </a:solidFill>
          <a:latin typeface="+mn-lt"/>
          <a:ea typeface="+mn-ea"/>
          <a:cs typeface="+mn-cs"/>
        </a:defRPr>
      </a:lvl1pPr>
      <a:lvl2pPr marL="362862" algn="l" defTabSz="725725" rtl="0" eaLnBrk="1" latinLnBrk="0" hangingPunct="1">
        <a:defRPr sz="1428" kern="1200">
          <a:solidFill>
            <a:schemeClr val="tx1"/>
          </a:solidFill>
          <a:latin typeface="+mn-lt"/>
          <a:ea typeface="+mn-ea"/>
          <a:cs typeface="+mn-cs"/>
        </a:defRPr>
      </a:lvl2pPr>
      <a:lvl3pPr marL="725725" algn="l" defTabSz="725725" rtl="0" eaLnBrk="1" latinLnBrk="0" hangingPunct="1">
        <a:defRPr sz="1428" kern="1200">
          <a:solidFill>
            <a:schemeClr val="tx1"/>
          </a:solidFill>
          <a:latin typeface="+mn-lt"/>
          <a:ea typeface="+mn-ea"/>
          <a:cs typeface="+mn-cs"/>
        </a:defRPr>
      </a:lvl3pPr>
      <a:lvl4pPr marL="1088587" algn="l" defTabSz="725725" rtl="0" eaLnBrk="1" latinLnBrk="0" hangingPunct="1">
        <a:defRPr sz="1428" kern="1200">
          <a:solidFill>
            <a:schemeClr val="tx1"/>
          </a:solidFill>
          <a:latin typeface="+mn-lt"/>
          <a:ea typeface="+mn-ea"/>
          <a:cs typeface="+mn-cs"/>
        </a:defRPr>
      </a:lvl4pPr>
      <a:lvl5pPr marL="1451449" algn="l" defTabSz="725725" rtl="0" eaLnBrk="1" latinLnBrk="0" hangingPunct="1">
        <a:defRPr sz="1428" kern="1200">
          <a:solidFill>
            <a:schemeClr val="tx1"/>
          </a:solidFill>
          <a:latin typeface="+mn-lt"/>
          <a:ea typeface="+mn-ea"/>
          <a:cs typeface="+mn-cs"/>
        </a:defRPr>
      </a:lvl5pPr>
      <a:lvl6pPr marL="1814312" algn="l" defTabSz="725725" rtl="0" eaLnBrk="1" latinLnBrk="0" hangingPunct="1">
        <a:defRPr sz="1428" kern="1200">
          <a:solidFill>
            <a:schemeClr val="tx1"/>
          </a:solidFill>
          <a:latin typeface="+mn-lt"/>
          <a:ea typeface="+mn-ea"/>
          <a:cs typeface="+mn-cs"/>
        </a:defRPr>
      </a:lvl6pPr>
      <a:lvl7pPr marL="2177175" algn="l" defTabSz="725725" rtl="0" eaLnBrk="1" latinLnBrk="0" hangingPunct="1">
        <a:defRPr sz="1428" kern="1200">
          <a:solidFill>
            <a:schemeClr val="tx1"/>
          </a:solidFill>
          <a:latin typeface="+mn-lt"/>
          <a:ea typeface="+mn-ea"/>
          <a:cs typeface="+mn-cs"/>
        </a:defRPr>
      </a:lvl7pPr>
      <a:lvl8pPr marL="2540037" algn="l" defTabSz="725725" rtl="0" eaLnBrk="1" latinLnBrk="0" hangingPunct="1">
        <a:defRPr sz="1428" kern="1200">
          <a:solidFill>
            <a:schemeClr val="tx1"/>
          </a:solidFill>
          <a:latin typeface="+mn-lt"/>
          <a:ea typeface="+mn-ea"/>
          <a:cs typeface="+mn-cs"/>
        </a:defRPr>
      </a:lvl8pPr>
      <a:lvl9pPr marL="2902899" algn="l" defTabSz="725725" rtl="0" eaLnBrk="1" latinLnBrk="0" hangingPunct="1">
        <a:defRPr sz="142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9179F-D0AC-4799-94A9-6BF18E0D85F0}" type="datetimeFigureOut">
              <a:rPr lang="en-US" smtClean="0">
                <a:solidFill>
                  <a:prstClr val="black">
                    <a:tint val="75000"/>
                  </a:prstClr>
                </a:solidFill>
              </a:rPr>
              <a:pPr/>
              <a:t>5/21/2018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29951-7870-4755-8B96-3C4E96FBB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19191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91217" y="599510"/>
            <a:ext cx="1501211" cy="217517"/>
          </a:xfrm>
          <a:prstGeom prst="rect">
            <a:avLst/>
          </a:prstGeom>
        </p:spPr>
      </p:pic>
      <p:sp>
        <p:nvSpPr>
          <p:cNvPr id="9" name="Rectangle 2"/>
          <p:cNvSpPr>
            <a:spLocks noChangeArrowheads="1"/>
          </p:cNvSpPr>
          <p:nvPr userDrawn="1"/>
        </p:nvSpPr>
        <p:spPr bwMode="auto">
          <a:xfrm>
            <a:off x="5826331" y="374561"/>
            <a:ext cx="2309941" cy="604849"/>
          </a:xfrm>
          <a:prstGeom prst="rect">
            <a:avLst/>
          </a:prstGeom>
          <a:noFill/>
          <a:ln w="9525">
            <a:noFill/>
            <a:miter lim="800000"/>
            <a:headEnd/>
            <a:tailEnd/>
          </a:ln>
          <a:effectLst/>
        </p:spPr>
        <p:txBody>
          <a:bodyPr lIns="73081" tIns="36541" rIns="73081" bIns="36541" anchor="ctr"/>
          <a:lstStyle/>
          <a:p>
            <a:pPr algn="r"/>
            <a:r>
              <a:rPr lang="en-US" sz="952" dirty="0">
                <a:solidFill>
                  <a:prstClr val="black"/>
                </a:solidFill>
                <a:latin typeface="Copperplate Gothic Bold" pitchFamily="34" charset="0"/>
                <a:ea typeface="宋体" pitchFamily="2" charset="-122"/>
              </a:rPr>
              <a:t>Research Computing</a:t>
            </a:r>
          </a:p>
          <a:p>
            <a:pPr algn="r"/>
            <a:r>
              <a:rPr lang="en-US" sz="873" i="1" dirty="0">
                <a:solidFill>
                  <a:prstClr val="black"/>
                </a:solidFill>
                <a:latin typeface="Palatino Linotype" pitchFamily="18" charset="0"/>
                <a:ea typeface="宋体" pitchFamily="2" charset="-122"/>
              </a:rPr>
              <a:t>Harvard Medical School</a:t>
            </a:r>
            <a:endParaRPr lang="en-US" sz="873" b="1" dirty="0">
              <a:solidFill>
                <a:prstClr val="black"/>
              </a:solidFill>
              <a:latin typeface="Tahoma" charset="0"/>
              <a:ea typeface="宋体" pitchFamily="2" charset="-122"/>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6273" y="460293"/>
            <a:ext cx="472541" cy="561274"/>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50754" y="472001"/>
            <a:ext cx="1741778" cy="472532"/>
          </a:xfrm>
          <a:prstGeom prst="rect">
            <a:avLst/>
          </a:prstGeom>
        </p:spPr>
      </p:pic>
    </p:spTree>
    <p:extLst>
      <p:ext uri="{BB962C8B-B14F-4D97-AF65-F5344CB8AC3E}">
        <p14:creationId xmlns:p14="http://schemas.microsoft.com/office/powerpoint/2010/main" val="1391372356"/>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ftr="0" dt="0"/>
  <p:txStyles>
    <p:titleStyle>
      <a:lvl1pPr algn="ctr" rtl="0" eaLnBrk="0" fontAlgn="base" hangingPunct="0">
        <a:spcBef>
          <a:spcPct val="0"/>
        </a:spcBef>
        <a:spcAft>
          <a:spcPct val="0"/>
        </a:spcAft>
        <a:defRPr sz="3492" kern="1200">
          <a:solidFill>
            <a:schemeClr val="tx1"/>
          </a:solidFill>
          <a:latin typeface="+mj-lt"/>
          <a:ea typeface="+mj-ea"/>
          <a:cs typeface="+mj-cs"/>
        </a:defRPr>
      </a:lvl1pPr>
      <a:lvl2pPr algn="ctr" rtl="0" eaLnBrk="0" fontAlgn="base" hangingPunct="0">
        <a:spcBef>
          <a:spcPct val="0"/>
        </a:spcBef>
        <a:spcAft>
          <a:spcPct val="0"/>
        </a:spcAft>
        <a:defRPr sz="3492">
          <a:solidFill>
            <a:schemeClr val="tx1"/>
          </a:solidFill>
          <a:latin typeface="Calibri" pitchFamily="34" charset="0"/>
          <a:ea typeface="宋体" pitchFamily="2" charset="-122"/>
        </a:defRPr>
      </a:lvl2pPr>
      <a:lvl3pPr algn="ctr" rtl="0" eaLnBrk="0" fontAlgn="base" hangingPunct="0">
        <a:spcBef>
          <a:spcPct val="0"/>
        </a:spcBef>
        <a:spcAft>
          <a:spcPct val="0"/>
        </a:spcAft>
        <a:defRPr sz="3492">
          <a:solidFill>
            <a:schemeClr val="tx1"/>
          </a:solidFill>
          <a:latin typeface="Calibri" pitchFamily="34" charset="0"/>
          <a:ea typeface="宋体" pitchFamily="2" charset="-122"/>
        </a:defRPr>
      </a:lvl3pPr>
      <a:lvl4pPr algn="ctr" rtl="0" eaLnBrk="0" fontAlgn="base" hangingPunct="0">
        <a:spcBef>
          <a:spcPct val="0"/>
        </a:spcBef>
        <a:spcAft>
          <a:spcPct val="0"/>
        </a:spcAft>
        <a:defRPr sz="3492">
          <a:solidFill>
            <a:schemeClr val="tx1"/>
          </a:solidFill>
          <a:latin typeface="Calibri" pitchFamily="34" charset="0"/>
          <a:ea typeface="宋体" pitchFamily="2" charset="-122"/>
        </a:defRPr>
      </a:lvl4pPr>
      <a:lvl5pPr algn="ctr" rtl="0" eaLnBrk="0" fontAlgn="base" hangingPunct="0">
        <a:spcBef>
          <a:spcPct val="0"/>
        </a:spcBef>
        <a:spcAft>
          <a:spcPct val="0"/>
        </a:spcAft>
        <a:defRPr sz="3492">
          <a:solidFill>
            <a:schemeClr val="tx1"/>
          </a:solidFill>
          <a:latin typeface="Calibri" pitchFamily="34" charset="0"/>
          <a:ea typeface="宋体" pitchFamily="2" charset="-122"/>
        </a:defRPr>
      </a:lvl5pPr>
      <a:lvl6pPr marL="362862" algn="ctr" rtl="0" fontAlgn="base">
        <a:spcBef>
          <a:spcPct val="0"/>
        </a:spcBef>
        <a:spcAft>
          <a:spcPct val="0"/>
        </a:spcAft>
        <a:defRPr sz="3492">
          <a:solidFill>
            <a:schemeClr val="tx1"/>
          </a:solidFill>
          <a:latin typeface="Calibri" pitchFamily="34" charset="0"/>
          <a:ea typeface="宋体" pitchFamily="2" charset="-122"/>
        </a:defRPr>
      </a:lvl6pPr>
      <a:lvl7pPr marL="725725" algn="ctr" rtl="0" fontAlgn="base">
        <a:spcBef>
          <a:spcPct val="0"/>
        </a:spcBef>
        <a:spcAft>
          <a:spcPct val="0"/>
        </a:spcAft>
        <a:defRPr sz="3492">
          <a:solidFill>
            <a:schemeClr val="tx1"/>
          </a:solidFill>
          <a:latin typeface="Calibri" pitchFamily="34" charset="0"/>
          <a:ea typeface="宋体" pitchFamily="2" charset="-122"/>
        </a:defRPr>
      </a:lvl7pPr>
      <a:lvl8pPr marL="1088587" algn="ctr" rtl="0" fontAlgn="base">
        <a:spcBef>
          <a:spcPct val="0"/>
        </a:spcBef>
        <a:spcAft>
          <a:spcPct val="0"/>
        </a:spcAft>
        <a:defRPr sz="3492">
          <a:solidFill>
            <a:schemeClr val="tx1"/>
          </a:solidFill>
          <a:latin typeface="Calibri" pitchFamily="34" charset="0"/>
          <a:ea typeface="宋体" pitchFamily="2" charset="-122"/>
        </a:defRPr>
      </a:lvl8pPr>
      <a:lvl9pPr marL="1451449" algn="ctr" rtl="0" fontAlgn="base">
        <a:spcBef>
          <a:spcPct val="0"/>
        </a:spcBef>
        <a:spcAft>
          <a:spcPct val="0"/>
        </a:spcAft>
        <a:defRPr sz="3492">
          <a:solidFill>
            <a:schemeClr val="tx1"/>
          </a:solidFill>
          <a:latin typeface="Calibri" pitchFamily="34" charset="0"/>
          <a:ea typeface="宋体" pitchFamily="2" charset="-122"/>
        </a:defRPr>
      </a:lvl9pPr>
    </p:titleStyle>
    <p:bodyStyle>
      <a:lvl1pPr marL="272147" indent="-272147" algn="l" rtl="0" eaLnBrk="0" fontAlgn="base" hangingPunct="0">
        <a:spcBef>
          <a:spcPct val="20000"/>
        </a:spcBef>
        <a:spcAft>
          <a:spcPct val="0"/>
        </a:spcAft>
        <a:buFont typeface="Arial" pitchFamily="34" charset="0"/>
        <a:buChar char="•"/>
        <a:defRPr sz="2541" kern="1200">
          <a:solidFill>
            <a:schemeClr val="tx1"/>
          </a:solidFill>
          <a:latin typeface="+mn-lt"/>
          <a:ea typeface="+mn-ea"/>
          <a:cs typeface="+mn-cs"/>
        </a:defRPr>
      </a:lvl1pPr>
      <a:lvl2pPr marL="589651" indent="-226789" algn="l" rtl="0" eaLnBrk="0" fontAlgn="base" hangingPunct="0">
        <a:spcBef>
          <a:spcPct val="20000"/>
        </a:spcBef>
        <a:spcAft>
          <a:spcPct val="0"/>
        </a:spcAft>
        <a:buFont typeface="Arial" pitchFamily="34" charset="0"/>
        <a:buChar char="–"/>
        <a:defRPr sz="2222" kern="1200">
          <a:solidFill>
            <a:schemeClr val="tx1"/>
          </a:solidFill>
          <a:latin typeface="+mn-lt"/>
          <a:ea typeface="+mn-ea"/>
          <a:cs typeface="+mn-cs"/>
        </a:defRPr>
      </a:lvl2pPr>
      <a:lvl3pPr marL="907157" indent="-181432" algn="l" rtl="0" eaLnBrk="0" fontAlgn="base" hangingPunct="0">
        <a:spcBef>
          <a:spcPct val="20000"/>
        </a:spcBef>
        <a:spcAft>
          <a:spcPct val="0"/>
        </a:spcAft>
        <a:buFont typeface="Arial" pitchFamily="34" charset="0"/>
        <a:buChar char="•"/>
        <a:defRPr sz="1905" kern="1200">
          <a:solidFill>
            <a:schemeClr val="tx1"/>
          </a:solidFill>
          <a:latin typeface="+mn-lt"/>
          <a:ea typeface="+mn-ea"/>
          <a:cs typeface="+mn-cs"/>
        </a:defRPr>
      </a:lvl3pPr>
      <a:lvl4pPr marL="1270019" indent="-181432"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4pPr>
      <a:lvl5pPr marL="1632881" indent="-181432"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5pPr>
      <a:lvl6pPr marL="1995743"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6pPr>
      <a:lvl7pPr marL="2358605"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7pPr>
      <a:lvl8pPr marL="2721467"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8pPr>
      <a:lvl9pPr marL="3084329"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9pPr>
    </p:bodyStyle>
    <p:otherStyle>
      <a:defPPr>
        <a:defRPr lang="zh-CN"/>
      </a:defPPr>
      <a:lvl1pPr marL="0" algn="l" defTabSz="725725" rtl="0" eaLnBrk="1" latinLnBrk="0" hangingPunct="1">
        <a:defRPr sz="1428" kern="1200">
          <a:solidFill>
            <a:schemeClr val="tx1"/>
          </a:solidFill>
          <a:latin typeface="+mn-lt"/>
          <a:ea typeface="+mn-ea"/>
          <a:cs typeface="+mn-cs"/>
        </a:defRPr>
      </a:lvl1pPr>
      <a:lvl2pPr marL="362862" algn="l" defTabSz="725725" rtl="0" eaLnBrk="1" latinLnBrk="0" hangingPunct="1">
        <a:defRPr sz="1428" kern="1200">
          <a:solidFill>
            <a:schemeClr val="tx1"/>
          </a:solidFill>
          <a:latin typeface="+mn-lt"/>
          <a:ea typeface="+mn-ea"/>
          <a:cs typeface="+mn-cs"/>
        </a:defRPr>
      </a:lvl2pPr>
      <a:lvl3pPr marL="725725" algn="l" defTabSz="725725" rtl="0" eaLnBrk="1" latinLnBrk="0" hangingPunct="1">
        <a:defRPr sz="1428" kern="1200">
          <a:solidFill>
            <a:schemeClr val="tx1"/>
          </a:solidFill>
          <a:latin typeface="+mn-lt"/>
          <a:ea typeface="+mn-ea"/>
          <a:cs typeface="+mn-cs"/>
        </a:defRPr>
      </a:lvl3pPr>
      <a:lvl4pPr marL="1088587" algn="l" defTabSz="725725" rtl="0" eaLnBrk="1" latinLnBrk="0" hangingPunct="1">
        <a:defRPr sz="1428" kern="1200">
          <a:solidFill>
            <a:schemeClr val="tx1"/>
          </a:solidFill>
          <a:latin typeface="+mn-lt"/>
          <a:ea typeface="+mn-ea"/>
          <a:cs typeface="+mn-cs"/>
        </a:defRPr>
      </a:lvl4pPr>
      <a:lvl5pPr marL="1451449" algn="l" defTabSz="725725" rtl="0" eaLnBrk="1" latinLnBrk="0" hangingPunct="1">
        <a:defRPr sz="1428" kern="1200">
          <a:solidFill>
            <a:schemeClr val="tx1"/>
          </a:solidFill>
          <a:latin typeface="+mn-lt"/>
          <a:ea typeface="+mn-ea"/>
          <a:cs typeface="+mn-cs"/>
        </a:defRPr>
      </a:lvl5pPr>
      <a:lvl6pPr marL="1814312" algn="l" defTabSz="725725" rtl="0" eaLnBrk="1" latinLnBrk="0" hangingPunct="1">
        <a:defRPr sz="1428" kern="1200">
          <a:solidFill>
            <a:schemeClr val="tx1"/>
          </a:solidFill>
          <a:latin typeface="+mn-lt"/>
          <a:ea typeface="+mn-ea"/>
          <a:cs typeface="+mn-cs"/>
        </a:defRPr>
      </a:lvl6pPr>
      <a:lvl7pPr marL="2177175" algn="l" defTabSz="725725" rtl="0" eaLnBrk="1" latinLnBrk="0" hangingPunct="1">
        <a:defRPr sz="1428" kern="1200">
          <a:solidFill>
            <a:schemeClr val="tx1"/>
          </a:solidFill>
          <a:latin typeface="+mn-lt"/>
          <a:ea typeface="+mn-ea"/>
          <a:cs typeface="+mn-cs"/>
        </a:defRPr>
      </a:lvl7pPr>
      <a:lvl8pPr marL="2540037" algn="l" defTabSz="725725" rtl="0" eaLnBrk="1" latinLnBrk="0" hangingPunct="1">
        <a:defRPr sz="1428" kern="1200">
          <a:solidFill>
            <a:schemeClr val="tx1"/>
          </a:solidFill>
          <a:latin typeface="+mn-lt"/>
          <a:ea typeface="+mn-ea"/>
          <a:cs typeface="+mn-cs"/>
        </a:defRPr>
      </a:lvl8pPr>
      <a:lvl9pPr marL="2902899" algn="l" defTabSz="725725" rtl="0" eaLnBrk="1" latinLnBrk="0" hangingPunct="1">
        <a:defRPr sz="1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iki.rc.hms.harvard.edu/display/O2/R+Biostatistics+Cours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e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08890"/>
            <a:ext cx="9144000" cy="4093428"/>
          </a:xfrm>
          <a:prstGeom prst="rect">
            <a:avLst/>
          </a:prstGeom>
          <a:noFill/>
        </p:spPr>
        <p:txBody>
          <a:bodyPr wrap="square" rtlCol="0">
            <a:spAutoFit/>
          </a:bodyPr>
          <a:lstStyle/>
          <a:p>
            <a:pPr algn="ctr"/>
            <a:endParaRPr lang="en-US" sz="4000" i="1" dirty="0">
              <a:latin typeface="Constantia" panose="02030602050306030303" pitchFamily="18" charset="0"/>
            </a:endParaRPr>
          </a:p>
          <a:p>
            <a:pPr algn="ctr"/>
            <a:r>
              <a:rPr lang="en-US" sz="3200" b="1" i="1" dirty="0">
                <a:latin typeface="Frutiger LT Pro 55 Roman" panose="020B0602020204020204" pitchFamily="34" charset="0"/>
              </a:rPr>
              <a:t>edgeR: empirical Bayes analysis </a:t>
            </a:r>
          </a:p>
          <a:p>
            <a:pPr algn="ctr"/>
            <a:r>
              <a:rPr lang="en-US" sz="3200" b="1" i="1" dirty="0">
                <a:latin typeface="Frutiger LT Pro 55 Roman" panose="020B0602020204020204" pitchFamily="34" charset="0"/>
              </a:rPr>
              <a:t>of digital gene expression data</a:t>
            </a:r>
            <a:endParaRPr lang="en-US" sz="3200" i="1" dirty="0">
              <a:latin typeface="Frutiger LT Pro 55 Roman" panose="020B0602020204020204" pitchFamily="34" charset="0"/>
            </a:endParaRPr>
          </a:p>
          <a:p>
            <a:pPr algn="ctr"/>
            <a:endParaRPr lang="en-US" sz="2400" i="1" dirty="0">
              <a:latin typeface="Constantia" panose="02030602050306030303" pitchFamily="18" charset="0"/>
            </a:endParaRPr>
          </a:p>
          <a:p>
            <a:pPr algn="ctr"/>
            <a:endParaRPr lang="en-US" sz="2400" i="1" dirty="0">
              <a:latin typeface="Constantia" panose="02030602050306030303" pitchFamily="18" charset="0"/>
            </a:endParaRPr>
          </a:p>
          <a:p>
            <a:pPr algn="ctr"/>
            <a:r>
              <a:rPr lang="en-US" i="1" dirty="0">
                <a:latin typeface="Frutiger LT Pro 55 Roman" panose="020B0602020204020204" pitchFamily="34" charset="0"/>
              </a:rPr>
              <a:t>Tom Chittenden, PhD, DPhil, </a:t>
            </a:r>
            <a:r>
              <a:rPr lang="en-US" i="1" dirty="0" err="1">
                <a:latin typeface="Frutiger LT Pro 55 Roman" panose="020B0602020204020204" pitchFamily="34" charset="0"/>
              </a:rPr>
              <a:t>PStat</a:t>
            </a:r>
            <a:endParaRPr lang="en-US" i="1" dirty="0">
              <a:latin typeface="Frutiger LT Pro 55 Roman" panose="020B0602020204020204" pitchFamily="34" charset="0"/>
            </a:endParaRPr>
          </a:p>
          <a:p>
            <a:pPr algn="ctr"/>
            <a:r>
              <a:rPr lang="en-US" i="1" dirty="0">
                <a:latin typeface="Frutiger LT Pro 55 Roman" panose="020B0602020204020204" pitchFamily="34" charset="0"/>
              </a:rPr>
              <a:t>Vice President of Statistical Sciences</a:t>
            </a:r>
          </a:p>
          <a:p>
            <a:pPr algn="ctr"/>
            <a:r>
              <a:rPr lang="en-US" i="1" dirty="0">
                <a:latin typeface="Frutiger LT Pro 55 Roman" panose="020B0602020204020204" pitchFamily="34" charset="0"/>
              </a:rPr>
              <a:t>Founding Director of the Advanced </a:t>
            </a:r>
          </a:p>
          <a:p>
            <a:pPr algn="ctr"/>
            <a:r>
              <a:rPr lang="en-US" i="1" dirty="0">
                <a:latin typeface="Frutiger LT Pro 55 Roman" panose="020B0602020204020204" pitchFamily="34" charset="0"/>
              </a:rPr>
              <a:t>Artificial Intelligence Research Laboratory </a:t>
            </a:r>
          </a:p>
          <a:p>
            <a:pPr algn="ctr"/>
            <a:r>
              <a:rPr lang="en-US" i="1" dirty="0">
                <a:latin typeface="Frutiger LT Pro 55 Roman" panose="020B0602020204020204" pitchFamily="34" charset="0"/>
              </a:rPr>
              <a:t>Lecturer on Pediatrics &amp; Biological Engineering</a:t>
            </a:r>
          </a:p>
          <a:p>
            <a:pPr algn="ctr"/>
            <a:r>
              <a:rPr lang="en-US" i="1" dirty="0">
                <a:latin typeface="Frutiger LT Pro 55 Roman" panose="020B0602020204020204" pitchFamily="34" charset="0"/>
              </a:rPr>
              <a:t> </a:t>
            </a:r>
            <a:endParaRPr lang="en-US" dirty="0">
              <a:latin typeface="Frutiger LT Pro 55 Roman" panose="020B0602020204020204" pitchFamily="34" charset="0"/>
            </a:endParaRPr>
          </a:p>
        </p:txBody>
      </p:sp>
    </p:spTree>
    <p:extLst>
      <p:ext uri="{BB962C8B-B14F-4D97-AF65-F5344CB8AC3E}">
        <p14:creationId xmlns:p14="http://schemas.microsoft.com/office/powerpoint/2010/main" val="1551036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4"/>
          <p:cNvSpPr txBox="1">
            <a:spLocks/>
          </p:cNvSpPr>
          <p:nvPr/>
        </p:nvSpPr>
        <p:spPr>
          <a:xfrm>
            <a:off x="590528" y="1190448"/>
            <a:ext cx="8191007" cy="526033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0"/>
              </a:spcBef>
              <a:buNone/>
            </a:pPr>
            <a:r>
              <a:rPr lang="en-US" sz="2600" b="1" i="1" dirty="0">
                <a:latin typeface="Frutiger LT Pro 55 Roman" panose="020B0602020204020204" pitchFamily="34" charset="0"/>
              </a:rPr>
              <a:t>The data is fit with a negative binomial (NB) model:</a:t>
            </a:r>
          </a:p>
          <a:p>
            <a:pPr marL="0" indent="0">
              <a:lnSpc>
                <a:spcPct val="110000"/>
              </a:lnSpc>
              <a:spcBef>
                <a:spcPts val="1200"/>
              </a:spcBef>
              <a:buNone/>
            </a:pPr>
            <a:r>
              <a:rPr lang="en-US" b="1" i="1" dirty="0">
                <a:latin typeface="Frutiger LT Pro 55 Roman" panose="020B0602020204020204" pitchFamily="34" charset="0"/>
              </a:rPr>
              <a:t>                       </a:t>
            </a:r>
            <a:r>
              <a:rPr lang="en-US" i="1" dirty="0" err="1">
                <a:latin typeface="Frutiger LT Pro 55 Roman" panose="020B0602020204020204" pitchFamily="34" charset="0"/>
              </a:rPr>
              <a:t>Y</a:t>
            </a:r>
            <a:r>
              <a:rPr lang="en-US" i="1" baseline="-25000" dirty="0" err="1">
                <a:latin typeface="Frutiger LT Pro 55 Roman" panose="020B0602020204020204" pitchFamily="34" charset="0"/>
              </a:rPr>
              <a:t>gi</a:t>
            </a:r>
            <a:r>
              <a:rPr lang="en-US" i="1" dirty="0">
                <a:latin typeface="Frutiger LT Pro 55 Roman" panose="020B0602020204020204" pitchFamily="34" charset="0"/>
              </a:rPr>
              <a:t> ∼ NB(</a:t>
            </a:r>
            <a:r>
              <a:rPr lang="en-US" i="1" dirty="0" err="1">
                <a:latin typeface="Frutiger LT Pro 55 Roman" panose="020B0602020204020204" pitchFamily="34" charset="0"/>
              </a:rPr>
              <a:t>M</a:t>
            </a:r>
            <a:r>
              <a:rPr lang="en-US" i="1" baseline="-25000" dirty="0" err="1">
                <a:latin typeface="Frutiger LT Pro 55 Roman" panose="020B0602020204020204" pitchFamily="34" charset="0"/>
              </a:rPr>
              <a:t>i</a:t>
            </a:r>
            <a:r>
              <a:rPr lang="en-US" i="1" dirty="0" err="1">
                <a:latin typeface="Frutiger LT Pro 55 Roman" panose="020B0602020204020204" pitchFamily="34" charset="0"/>
              </a:rPr>
              <a:t>P</a:t>
            </a:r>
            <a:r>
              <a:rPr lang="en-US" i="1" baseline="-25000" dirty="0" err="1">
                <a:latin typeface="Frutiger LT Pro 55 Roman" panose="020B0602020204020204" pitchFamily="34" charset="0"/>
              </a:rPr>
              <a:t>gj</a:t>
            </a:r>
            <a:r>
              <a:rPr lang="en-US" i="1" baseline="-25000" dirty="0">
                <a:latin typeface="Frutiger LT Pro 55 Roman" panose="020B0602020204020204" pitchFamily="34" charset="0"/>
              </a:rPr>
              <a:t> </a:t>
            </a:r>
            <a:r>
              <a:rPr lang="en-US" i="1" dirty="0">
                <a:latin typeface="Frutiger LT Pro 55 Roman" panose="020B0602020204020204" pitchFamily="34" charset="0"/>
              </a:rPr>
              <a:t>,</a:t>
            </a:r>
            <a:r>
              <a:rPr lang="el-GR" i="1" dirty="0">
                <a:latin typeface="Frutiger LT Pro 55 Roman" panose="020B0602020204020204" pitchFamily="34" charset="0"/>
              </a:rPr>
              <a:t>Φ</a:t>
            </a:r>
            <a:r>
              <a:rPr lang="en-US" i="1" baseline="-25000" dirty="0">
                <a:latin typeface="Frutiger LT Pro 55 Roman" panose="020B0602020204020204" pitchFamily="34" charset="0"/>
              </a:rPr>
              <a:t>g</a:t>
            </a:r>
            <a:r>
              <a:rPr lang="en-US" i="1" dirty="0">
                <a:latin typeface="Frutiger LT Pro 55 Roman" panose="020B0602020204020204" pitchFamily="34" charset="0"/>
              </a:rPr>
              <a:t>)</a:t>
            </a:r>
          </a:p>
          <a:p>
            <a:pPr marL="0" indent="0">
              <a:lnSpc>
                <a:spcPct val="110000"/>
              </a:lnSpc>
              <a:spcBef>
                <a:spcPts val="1200"/>
              </a:spcBef>
              <a:buNone/>
            </a:pPr>
            <a:r>
              <a:rPr lang="en-US" sz="2400" i="1" dirty="0">
                <a:latin typeface="Frutiger LT Pro 55 Roman" panose="020B0602020204020204" pitchFamily="34" charset="0"/>
              </a:rPr>
              <a:t>For gene (g) and sample (</a:t>
            </a:r>
            <a:r>
              <a:rPr lang="en-US" sz="2400" i="1" dirty="0" err="1">
                <a:latin typeface="Frutiger LT Pro 55 Roman" panose="020B0602020204020204" pitchFamily="34" charset="0"/>
              </a:rPr>
              <a:t>i</a:t>
            </a:r>
            <a:r>
              <a:rPr lang="en-US" sz="2400" i="1" dirty="0">
                <a:latin typeface="Frutiger LT Pro 55 Roman" panose="020B0602020204020204" pitchFamily="34" charset="0"/>
              </a:rPr>
              <a:t>)</a:t>
            </a:r>
          </a:p>
          <a:p>
            <a:pPr marL="0" indent="0">
              <a:lnSpc>
                <a:spcPct val="100000"/>
              </a:lnSpc>
              <a:spcBef>
                <a:spcPts val="600"/>
              </a:spcBef>
              <a:buNone/>
            </a:pPr>
            <a:endParaRPr lang="en-US" sz="2400" i="1" dirty="0">
              <a:latin typeface="Frutiger LT Pro 55 Roman" panose="020B0602020204020204" pitchFamily="34" charset="0"/>
            </a:endParaRPr>
          </a:p>
          <a:p>
            <a:pPr marL="0" indent="0">
              <a:lnSpc>
                <a:spcPct val="100000"/>
              </a:lnSpc>
              <a:spcBef>
                <a:spcPts val="600"/>
              </a:spcBef>
              <a:buNone/>
            </a:pPr>
            <a:r>
              <a:rPr lang="en-US" sz="2400" i="1" dirty="0">
                <a:latin typeface="Frutiger LT Pro 55 Roman" panose="020B0602020204020204" pitchFamily="34" charset="0"/>
              </a:rPr>
              <a:t>M</a:t>
            </a:r>
            <a:r>
              <a:rPr lang="en-US" sz="2400" i="1" baseline="-25000" dirty="0">
                <a:latin typeface="Frutiger LT Pro 55 Roman" panose="020B0602020204020204" pitchFamily="34" charset="0"/>
              </a:rPr>
              <a:t>i</a:t>
            </a:r>
            <a:r>
              <a:rPr lang="en-US" sz="2000" i="1" dirty="0">
                <a:latin typeface="Frutiger LT Pro 55 Roman" panose="020B0602020204020204" pitchFamily="34" charset="0"/>
              </a:rPr>
              <a:t> = Library size (total number of reads)</a:t>
            </a:r>
          </a:p>
          <a:p>
            <a:pPr marL="0" indent="0">
              <a:lnSpc>
                <a:spcPct val="100000"/>
              </a:lnSpc>
              <a:spcBef>
                <a:spcPts val="600"/>
              </a:spcBef>
              <a:buNone/>
            </a:pPr>
            <a:r>
              <a:rPr lang="el-GR" sz="2400" i="1" dirty="0">
                <a:latin typeface="Frutiger LT Pro 55 Roman" panose="020B0602020204020204" pitchFamily="34" charset="0"/>
              </a:rPr>
              <a:t>Φ</a:t>
            </a:r>
            <a:r>
              <a:rPr lang="en-US" sz="2400" i="1" baseline="-25000" dirty="0">
                <a:latin typeface="Frutiger LT Pro 55 Roman" panose="020B0602020204020204" pitchFamily="34" charset="0"/>
              </a:rPr>
              <a:t>g</a:t>
            </a:r>
            <a:r>
              <a:rPr lang="en-US" sz="2000" i="1" dirty="0">
                <a:latin typeface="Frutiger LT Pro 55 Roman" panose="020B0602020204020204" pitchFamily="34" charset="0"/>
              </a:rPr>
              <a:t> = Dispersion </a:t>
            </a:r>
          </a:p>
          <a:p>
            <a:pPr marL="0" indent="0">
              <a:lnSpc>
                <a:spcPct val="100000"/>
              </a:lnSpc>
              <a:spcBef>
                <a:spcPts val="600"/>
              </a:spcBef>
              <a:buNone/>
            </a:pPr>
            <a:r>
              <a:rPr lang="en-US" sz="2400" i="1" dirty="0">
                <a:latin typeface="Frutiger LT Pro 55 Roman" panose="020B0602020204020204" pitchFamily="34" charset="0"/>
              </a:rPr>
              <a:t>p</a:t>
            </a:r>
            <a:r>
              <a:rPr lang="en-US" sz="2400" i="1" baseline="-25000" dirty="0">
                <a:latin typeface="Frutiger LT Pro 55 Roman" panose="020B0602020204020204" pitchFamily="34" charset="0"/>
              </a:rPr>
              <a:t>gj</a:t>
            </a:r>
            <a:r>
              <a:rPr lang="en-US" sz="2000" i="1" dirty="0">
                <a:latin typeface="Frutiger LT Pro 55 Roman" panose="020B0602020204020204" pitchFamily="34" charset="0"/>
              </a:rPr>
              <a:t> = Relative abundance of gene (g) </a:t>
            </a:r>
          </a:p>
          <a:p>
            <a:pPr marL="0" indent="0">
              <a:lnSpc>
                <a:spcPct val="100000"/>
              </a:lnSpc>
              <a:spcBef>
                <a:spcPts val="600"/>
              </a:spcBef>
              <a:buNone/>
            </a:pPr>
            <a:r>
              <a:rPr lang="en-US" sz="2000" i="1" dirty="0">
                <a:latin typeface="Frutiger LT Pro 55 Roman" panose="020B0602020204020204" pitchFamily="34" charset="0"/>
              </a:rPr>
              <a:t>in experimental group (j) to which sample (</a:t>
            </a:r>
            <a:r>
              <a:rPr lang="en-US" sz="2000" i="1" dirty="0" err="1">
                <a:latin typeface="Frutiger LT Pro 55 Roman" panose="020B0602020204020204" pitchFamily="34" charset="0"/>
              </a:rPr>
              <a:t>i</a:t>
            </a:r>
            <a:r>
              <a:rPr lang="en-US" sz="2000" i="1" dirty="0">
                <a:latin typeface="Frutiger LT Pro 55 Roman" panose="020B0602020204020204" pitchFamily="34" charset="0"/>
              </a:rPr>
              <a:t>) belongs</a:t>
            </a:r>
          </a:p>
          <a:p>
            <a:pPr marL="0" indent="0">
              <a:lnSpc>
                <a:spcPct val="100000"/>
              </a:lnSpc>
              <a:spcBef>
                <a:spcPts val="600"/>
              </a:spcBef>
              <a:buNone/>
            </a:pPr>
            <a:r>
              <a:rPr lang="en-US" sz="2400" i="1" dirty="0">
                <a:latin typeface="Frutiger LT Pro 55 Roman" panose="020B0602020204020204" pitchFamily="34" charset="0"/>
              </a:rPr>
              <a:t>Mean</a:t>
            </a:r>
            <a:r>
              <a:rPr lang="en-US" i="1" dirty="0">
                <a:latin typeface="Frutiger LT Pro 55 Roman" panose="020B0602020204020204" pitchFamily="34" charset="0"/>
              </a:rPr>
              <a:t> = </a:t>
            </a:r>
            <a:r>
              <a:rPr lang="en-US" sz="2400" i="1" dirty="0">
                <a:latin typeface="Frutiger LT Pro 55 Roman" panose="020B0602020204020204" pitchFamily="34" charset="0"/>
              </a:rPr>
              <a:t>µ</a:t>
            </a:r>
            <a:r>
              <a:rPr lang="en-US" sz="2400" i="1" baseline="-25000" dirty="0" err="1">
                <a:latin typeface="Frutiger LT Pro 55 Roman" panose="020B0602020204020204" pitchFamily="34" charset="0"/>
              </a:rPr>
              <a:t>gi</a:t>
            </a:r>
            <a:r>
              <a:rPr lang="en-US" i="1" dirty="0">
                <a:latin typeface="Frutiger LT Pro 55 Roman" panose="020B0602020204020204" pitchFamily="34" charset="0"/>
              </a:rPr>
              <a:t> = </a:t>
            </a:r>
            <a:r>
              <a:rPr lang="en-US" sz="2400" i="1" dirty="0" err="1">
                <a:latin typeface="Frutiger LT Pro 55 Roman" panose="020B0602020204020204" pitchFamily="34" charset="0"/>
              </a:rPr>
              <a:t>M</a:t>
            </a:r>
            <a:r>
              <a:rPr lang="en-US" sz="2400" i="1" baseline="-25000" dirty="0" err="1">
                <a:latin typeface="Frutiger LT Pro 55 Roman" panose="020B0602020204020204" pitchFamily="34" charset="0"/>
              </a:rPr>
              <a:t>i</a:t>
            </a:r>
            <a:r>
              <a:rPr lang="en-US" sz="2400" i="1" dirty="0" err="1">
                <a:latin typeface="Frutiger LT Pro 55 Roman" panose="020B0602020204020204" pitchFamily="34" charset="0"/>
              </a:rPr>
              <a:t>P</a:t>
            </a:r>
            <a:r>
              <a:rPr lang="en-US" sz="2400" i="1" baseline="-25000" dirty="0" err="1">
                <a:latin typeface="Frutiger LT Pro 55 Roman" panose="020B0602020204020204" pitchFamily="34" charset="0"/>
              </a:rPr>
              <a:t>gj</a:t>
            </a:r>
            <a:r>
              <a:rPr lang="en-US" sz="2400" i="1" baseline="-25000" dirty="0">
                <a:latin typeface="Frutiger LT Pro 55 Roman" panose="020B0602020204020204" pitchFamily="34" charset="0"/>
              </a:rPr>
              <a:t> </a:t>
            </a:r>
          </a:p>
          <a:p>
            <a:pPr marL="0" indent="0">
              <a:lnSpc>
                <a:spcPct val="100000"/>
              </a:lnSpc>
              <a:spcBef>
                <a:spcPts val="600"/>
              </a:spcBef>
              <a:buNone/>
            </a:pPr>
            <a:r>
              <a:rPr lang="en-US" sz="2400" i="1" dirty="0">
                <a:latin typeface="Frutiger LT Pro 55 Roman" panose="020B0602020204020204" pitchFamily="34" charset="0"/>
              </a:rPr>
              <a:t>Variance = µ</a:t>
            </a:r>
            <a:r>
              <a:rPr lang="en-US" sz="2400" i="1" baseline="-25000" dirty="0" err="1">
                <a:latin typeface="Frutiger LT Pro 55 Roman" panose="020B0602020204020204" pitchFamily="34" charset="0"/>
              </a:rPr>
              <a:t>gi</a:t>
            </a:r>
            <a:r>
              <a:rPr lang="en-US" sz="2400" i="1" dirty="0">
                <a:latin typeface="Frutiger LT Pro 55 Roman" panose="020B0602020204020204" pitchFamily="34" charset="0"/>
              </a:rPr>
              <a:t> (1+µ</a:t>
            </a:r>
            <a:r>
              <a:rPr lang="en-US" sz="2400" i="1" baseline="-25000" dirty="0" err="1">
                <a:latin typeface="Frutiger LT Pro 55 Roman" panose="020B0602020204020204" pitchFamily="34" charset="0"/>
              </a:rPr>
              <a:t>gi</a:t>
            </a:r>
            <a:r>
              <a:rPr lang="el-GR" sz="2400" i="1" dirty="0">
                <a:latin typeface="Frutiger LT Pro 55 Roman" panose="020B0602020204020204" pitchFamily="34" charset="0"/>
              </a:rPr>
              <a:t>Φ</a:t>
            </a:r>
            <a:r>
              <a:rPr lang="en-US" sz="2400" i="1" baseline="-25000" dirty="0">
                <a:latin typeface="Frutiger LT Pro 55 Roman" panose="020B0602020204020204" pitchFamily="34" charset="0"/>
              </a:rPr>
              <a:t>g</a:t>
            </a:r>
            <a:r>
              <a:rPr lang="en-US" sz="2400" i="1" dirty="0">
                <a:latin typeface="Frutiger LT Pro 55 Roman" panose="020B0602020204020204" pitchFamily="34" charset="0"/>
              </a:rPr>
              <a:t>)</a:t>
            </a:r>
          </a:p>
          <a:p>
            <a:pPr marL="0" indent="0">
              <a:lnSpc>
                <a:spcPct val="100000"/>
              </a:lnSpc>
              <a:spcBef>
                <a:spcPts val="600"/>
              </a:spcBef>
              <a:buNone/>
            </a:pPr>
            <a:endParaRPr lang="en-US" sz="2400" i="1" baseline="-25000" dirty="0">
              <a:latin typeface="Frutiger LT Pro 55 Roman" panose="020B0602020204020204" pitchFamily="34" charset="0"/>
            </a:endParaRPr>
          </a:p>
          <a:p>
            <a:pPr marL="0" indent="0">
              <a:lnSpc>
                <a:spcPct val="100000"/>
              </a:lnSpc>
              <a:spcBef>
                <a:spcPts val="600"/>
              </a:spcBef>
              <a:buNone/>
            </a:pPr>
            <a:r>
              <a:rPr lang="en-US" sz="2000" i="1" dirty="0">
                <a:latin typeface="Frutiger LT Pro 55 Roman" panose="020B0602020204020204" pitchFamily="34" charset="0"/>
              </a:rPr>
              <a:t>Note: NB distribution reduces to Poisson distribution when </a:t>
            </a:r>
            <a:r>
              <a:rPr lang="el-GR" sz="2000" i="1" dirty="0">
                <a:latin typeface="Frutiger LT Pro 55 Roman" panose="020B0602020204020204" pitchFamily="34" charset="0"/>
              </a:rPr>
              <a:t>Φ</a:t>
            </a:r>
            <a:r>
              <a:rPr lang="en-US" sz="2000" i="1" baseline="-25000" dirty="0">
                <a:latin typeface="Frutiger LT Pro 55 Roman" panose="020B0602020204020204" pitchFamily="34" charset="0"/>
              </a:rPr>
              <a:t>g</a:t>
            </a:r>
            <a:r>
              <a:rPr lang="en-US" sz="2000" i="1" dirty="0">
                <a:latin typeface="Frutiger LT Pro 55 Roman" panose="020B0602020204020204" pitchFamily="34" charset="0"/>
              </a:rPr>
              <a:t> = 0</a:t>
            </a:r>
          </a:p>
          <a:p>
            <a:pPr marL="0" indent="0">
              <a:lnSpc>
                <a:spcPct val="100000"/>
              </a:lnSpc>
              <a:spcBef>
                <a:spcPts val="600"/>
              </a:spcBef>
              <a:buNone/>
            </a:pPr>
            <a:r>
              <a:rPr lang="en-US" sz="2000" i="1" dirty="0">
                <a:latin typeface="Frutiger LT Pro 55 Roman" panose="020B0602020204020204" pitchFamily="34" charset="0"/>
              </a:rPr>
              <a:t>            √</a:t>
            </a:r>
            <a:r>
              <a:rPr lang="el-GR" sz="2000" i="1" dirty="0">
                <a:latin typeface="Frutiger LT Pro 55 Roman" panose="020B0602020204020204" pitchFamily="34" charset="0"/>
              </a:rPr>
              <a:t>Φ</a:t>
            </a:r>
            <a:r>
              <a:rPr lang="en-US" sz="2000" i="1" baseline="-25000" dirty="0">
                <a:latin typeface="Frutiger LT Pro 55 Roman" panose="020B0602020204020204" pitchFamily="34" charset="0"/>
              </a:rPr>
              <a:t>g </a:t>
            </a:r>
            <a:r>
              <a:rPr lang="en-US" sz="2000" i="1" dirty="0">
                <a:latin typeface="Frutiger LT Pro 55 Roman" panose="020B0602020204020204" pitchFamily="34" charset="0"/>
              </a:rPr>
              <a:t>= Biological Coefficient of Variation between samples</a:t>
            </a:r>
            <a:endParaRPr lang="en-US" sz="2000" i="1" baseline="-25000" dirty="0">
              <a:latin typeface="Frutiger LT Pro 55 Roman" panose="020B0602020204020204" pitchFamily="34" charset="0"/>
            </a:endParaRPr>
          </a:p>
        </p:txBody>
      </p:sp>
      <p:sp>
        <p:nvSpPr>
          <p:cNvPr id="21" name="TextBox 20"/>
          <p:cNvSpPr txBox="1"/>
          <p:nvPr/>
        </p:nvSpPr>
        <p:spPr>
          <a:xfrm>
            <a:off x="0" y="6450783"/>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Tree>
    <p:extLst>
      <p:ext uri="{BB962C8B-B14F-4D97-AF65-F5344CB8AC3E}">
        <p14:creationId xmlns:p14="http://schemas.microsoft.com/office/powerpoint/2010/main" val="235480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6268168"/>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2010</a:t>
            </a:r>
          </a:p>
        </p:txBody>
      </p:sp>
      <p:graphicFrame>
        <p:nvGraphicFramePr>
          <p:cNvPr id="14" name="Object 13"/>
          <p:cNvGraphicFramePr>
            <a:graphicFrameLocks noChangeAspect="1"/>
          </p:cNvGraphicFramePr>
          <p:nvPr>
            <p:extLst>
              <p:ext uri="{D42A27DB-BD31-4B8C-83A1-F6EECF244321}">
                <p14:modId xmlns:p14="http://schemas.microsoft.com/office/powerpoint/2010/main" val="2928372688"/>
              </p:ext>
            </p:extLst>
          </p:nvPr>
        </p:nvGraphicFramePr>
        <p:xfrm>
          <a:off x="1880996" y="2082045"/>
          <a:ext cx="5382008" cy="4186123"/>
        </p:xfrm>
        <a:graphic>
          <a:graphicData uri="http://schemas.openxmlformats.org/presentationml/2006/ole">
            <mc:AlternateContent xmlns:mc="http://schemas.openxmlformats.org/markup-compatibility/2006">
              <mc:Choice xmlns:v="urn:schemas-microsoft-com:vml" Requires="v">
                <p:oleObj spid="_x0000_s1036" name="Acrobat Document" r:id="rId4" imgW="4937622" imgH="3840480" progId="AcroExch.Document.11">
                  <p:embed/>
                </p:oleObj>
              </mc:Choice>
              <mc:Fallback>
                <p:oleObj name="Acrobat Document" r:id="rId4" imgW="4937622" imgH="3840480" progId="AcroExch.Document.11">
                  <p:embed/>
                  <p:pic>
                    <p:nvPicPr>
                      <p:cNvPr id="14" name="Object 13"/>
                      <p:cNvPicPr/>
                      <p:nvPr/>
                    </p:nvPicPr>
                    <p:blipFill>
                      <a:blip r:embed="rId5"/>
                      <a:stretch>
                        <a:fillRect/>
                      </a:stretch>
                    </p:blipFill>
                    <p:spPr>
                      <a:xfrm>
                        <a:off x="1880996" y="2082045"/>
                        <a:ext cx="5382008" cy="4186123"/>
                      </a:xfrm>
                      <a:prstGeom prst="rect">
                        <a:avLst/>
                      </a:prstGeom>
                    </p:spPr>
                  </p:pic>
                </p:oleObj>
              </mc:Fallback>
            </mc:AlternateContent>
          </a:graphicData>
        </a:graphic>
      </p:graphicFrame>
      <p:sp>
        <p:nvSpPr>
          <p:cNvPr id="15" name="Content Placeholder 14"/>
          <p:cNvSpPr>
            <a:spLocks noGrp="1"/>
          </p:cNvSpPr>
          <p:nvPr>
            <p:ph idx="4294967295"/>
          </p:nvPr>
        </p:nvSpPr>
        <p:spPr>
          <a:xfrm>
            <a:off x="0" y="1235075"/>
            <a:ext cx="9144000" cy="917575"/>
          </a:xfrm>
          <a:prstGeom prst="rect">
            <a:avLst/>
          </a:prstGeom>
        </p:spPr>
        <p:txBody>
          <a:bodyPr>
            <a:normAutofit/>
          </a:bodyPr>
          <a:lstStyle/>
          <a:p>
            <a:pPr marL="0" indent="0" algn="ctr">
              <a:buNone/>
            </a:pPr>
            <a:r>
              <a:rPr lang="en-US" b="1" i="1" dirty="0">
                <a:latin typeface="Frutiger LT Pro 55 Roman" panose="020B0602020204020204" pitchFamily="34" charset="0"/>
              </a:rPr>
              <a:t>Mean-Variance Plot</a:t>
            </a:r>
          </a:p>
          <a:p>
            <a:pPr marL="0" indent="0" algn="ctr">
              <a:buNone/>
            </a:pPr>
            <a:r>
              <a:rPr lang="en-US" sz="2000" b="1" i="1" dirty="0">
                <a:latin typeface="Frutiger LT Pro 55 Roman" panose="020B0602020204020204" pitchFamily="34" charset="0"/>
              </a:rPr>
              <a:t>    &gt;</a:t>
            </a:r>
            <a:r>
              <a:rPr lang="en-US" sz="2000" b="1" i="1" dirty="0" err="1">
                <a:latin typeface="Frutiger LT Pro 55 Roman" panose="020B0602020204020204" pitchFamily="34" charset="0"/>
              </a:rPr>
              <a:t>plotMeanVar</a:t>
            </a:r>
            <a:r>
              <a:rPr lang="en-US" sz="2000" b="1" i="1" dirty="0">
                <a:latin typeface="Frutiger LT Pro 55 Roman" panose="020B0602020204020204" pitchFamily="34" charset="0"/>
              </a:rPr>
              <a:t>(y)</a:t>
            </a:r>
          </a:p>
          <a:p>
            <a:pPr marL="0" indent="0">
              <a:buNone/>
            </a:pPr>
            <a:endParaRPr lang="en-US" sz="3600" b="1" i="1" dirty="0">
              <a:latin typeface="Constantia" panose="02030602050306030303" pitchFamily="18" charset="0"/>
            </a:endParaRPr>
          </a:p>
        </p:txBody>
      </p:sp>
    </p:spTree>
    <p:extLst>
      <p:ext uri="{BB962C8B-B14F-4D97-AF65-F5344CB8AC3E}">
        <p14:creationId xmlns:p14="http://schemas.microsoft.com/office/powerpoint/2010/main" val="234018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0490" y="2990334"/>
            <a:ext cx="1721708" cy="369332"/>
          </a:xfrm>
          <a:prstGeom prst="rect">
            <a:avLst/>
          </a:prstGeom>
          <a:noFill/>
        </p:spPr>
        <p:txBody>
          <a:bodyPr wrap="square" rtlCol="0">
            <a:spAutoFit/>
          </a:bodyPr>
          <a:lstStyle/>
          <a:p>
            <a:r>
              <a:rPr lang="en-US" b="1" i="1" dirty="0">
                <a:latin typeface="Frutiger LT Pro 55 Roman" panose="020B0602020204020204" pitchFamily="34" charset="0"/>
              </a:rPr>
              <a:t>Why </a:t>
            </a:r>
            <a:r>
              <a:rPr lang="en-US" b="1" i="1" dirty="0" err="1">
                <a:latin typeface="Frutiger LT Pro 55 Roman" panose="020B0602020204020204" pitchFamily="34" charset="0"/>
              </a:rPr>
              <a:t>edgeR</a:t>
            </a:r>
            <a:r>
              <a:rPr lang="en-US" b="1" i="1" dirty="0">
                <a:latin typeface="Frutiger LT Pro 55 Roman" panose="020B0602020204020204" pitchFamily="34"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406885294"/>
              </p:ext>
            </p:extLst>
          </p:nvPr>
        </p:nvGraphicFramePr>
        <p:xfrm>
          <a:off x="3297461" y="1458195"/>
          <a:ext cx="5211793" cy="4851779"/>
        </p:xfrm>
        <a:graphic>
          <a:graphicData uri="http://schemas.openxmlformats.org/presentationml/2006/ole">
            <mc:AlternateContent xmlns:mc="http://schemas.openxmlformats.org/markup-compatibility/2006">
              <mc:Choice xmlns:v="urn:schemas-microsoft-com:vml" Requires="v">
                <p:oleObj spid="_x0000_s2060" name="Acrobat Document" r:id="rId3" imgW="5790881" imgH="5390866" progId="Acrobat.Document.2015">
                  <p:embed/>
                </p:oleObj>
              </mc:Choice>
              <mc:Fallback>
                <p:oleObj name="Acrobat Document" r:id="rId3" imgW="5790881" imgH="5390866" progId="Acrobat.Document.2015">
                  <p:embed/>
                  <p:pic>
                    <p:nvPicPr>
                      <p:cNvPr id="4" name="Object 3"/>
                      <p:cNvPicPr/>
                      <p:nvPr/>
                    </p:nvPicPr>
                    <p:blipFill>
                      <a:blip r:embed="rId4"/>
                      <a:stretch>
                        <a:fillRect/>
                      </a:stretch>
                    </p:blipFill>
                    <p:spPr>
                      <a:xfrm>
                        <a:off x="3297461" y="1458195"/>
                        <a:ext cx="5211793" cy="4851779"/>
                      </a:xfrm>
                      <a:prstGeom prst="rect">
                        <a:avLst/>
                      </a:prstGeom>
                    </p:spPr>
                  </p:pic>
                </p:oleObj>
              </mc:Fallback>
            </mc:AlternateContent>
          </a:graphicData>
        </a:graphic>
      </p:graphicFrame>
    </p:spTree>
    <p:extLst>
      <p:ext uri="{BB962C8B-B14F-4D97-AF65-F5344CB8AC3E}">
        <p14:creationId xmlns:p14="http://schemas.microsoft.com/office/powerpoint/2010/main" val="755764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6177551"/>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
        <p:nvSpPr>
          <p:cNvPr id="20" name="Content Placeholder 14"/>
          <p:cNvSpPr txBox="1">
            <a:spLocks/>
          </p:cNvSpPr>
          <p:nvPr/>
        </p:nvSpPr>
        <p:spPr>
          <a:xfrm>
            <a:off x="628650" y="1334322"/>
            <a:ext cx="7886700" cy="47426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i="1" dirty="0">
                <a:latin typeface="Frutiger LT Pro 55 Roman" panose="020B0602020204020204" pitchFamily="34" charset="0"/>
              </a:rPr>
              <a:t>Creating the </a:t>
            </a:r>
            <a:r>
              <a:rPr lang="en-US" sz="3200" b="1" i="1" dirty="0" err="1">
                <a:latin typeface="Frutiger LT Pro 55 Roman" panose="020B0602020204020204" pitchFamily="34" charset="0"/>
              </a:rPr>
              <a:t>DGEList</a:t>
            </a:r>
            <a:r>
              <a:rPr lang="en-US" sz="3200" b="1" i="1" dirty="0">
                <a:latin typeface="Frutiger LT Pro 55 Roman" panose="020B0602020204020204" pitchFamily="34" charset="0"/>
              </a:rPr>
              <a:t> data class</a:t>
            </a:r>
          </a:p>
          <a:p>
            <a:pPr marL="0" indent="0">
              <a:lnSpc>
                <a:spcPct val="100000"/>
              </a:lnSpc>
              <a:spcBef>
                <a:spcPts val="0"/>
              </a:spcBef>
              <a:buNone/>
            </a:pPr>
            <a:endParaRPr lang="en-US" sz="2400" b="1" i="1" dirty="0">
              <a:latin typeface="Frutiger LT Pro 55 Roman" panose="020B0602020204020204" pitchFamily="34" charset="0"/>
            </a:endParaRPr>
          </a:p>
          <a:p>
            <a:pPr>
              <a:lnSpc>
                <a:spcPct val="110000"/>
              </a:lnSpc>
              <a:buFont typeface="Wingdings" panose="05000000000000000000" pitchFamily="2" charset="2"/>
              <a:buChar char="Ø"/>
            </a:pPr>
            <a:r>
              <a:rPr lang="en-US" sz="2400" i="1" dirty="0">
                <a:latin typeface="Frutiger LT Pro 55 Roman" panose="020B0602020204020204" pitchFamily="34" charset="0"/>
              </a:rPr>
              <a:t>edgeR stores data in a </a:t>
            </a:r>
            <a:r>
              <a:rPr lang="en-US" sz="2400" b="1" i="1" dirty="0">
                <a:latin typeface="Frutiger LT Pro 55 Roman" panose="020B0602020204020204" pitchFamily="34" charset="0"/>
              </a:rPr>
              <a:t>simple list-based </a:t>
            </a:r>
            <a:r>
              <a:rPr lang="en-US" sz="2400" i="1" dirty="0">
                <a:latin typeface="Frutiger LT Pro 55 Roman" panose="020B0602020204020204" pitchFamily="34" charset="0"/>
              </a:rPr>
              <a:t>data object called a </a:t>
            </a:r>
            <a:r>
              <a:rPr lang="en-US" sz="2400" i="1" dirty="0" err="1">
                <a:latin typeface="Frutiger LT Pro 55 Roman" panose="020B0602020204020204" pitchFamily="34" charset="0"/>
              </a:rPr>
              <a:t>DGEList</a:t>
            </a:r>
            <a:endParaRPr lang="en-US" sz="2400" i="1" dirty="0">
              <a:latin typeface="Frutiger LT Pro 55 Roman" panose="020B0602020204020204" pitchFamily="34" charset="0"/>
            </a:endParaRPr>
          </a:p>
          <a:p>
            <a:pPr marL="0" indent="0">
              <a:lnSpc>
                <a:spcPct val="100000"/>
              </a:lnSpc>
              <a:spcBef>
                <a:spcPts val="0"/>
              </a:spcBef>
              <a:buNone/>
            </a:pPr>
            <a:endParaRPr lang="en-US" sz="2400" i="1" dirty="0">
              <a:latin typeface="Frutiger LT Pro 55 Roman" panose="020B0602020204020204" pitchFamily="34" charset="0"/>
            </a:endParaRPr>
          </a:p>
          <a:p>
            <a:pPr>
              <a:lnSpc>
                <a:spcPct val="110000"/>
              </a:lnSpc>
              <a:buFont typeface="Wingdings" panose="05000000000000000000" pitchFamily="2" charset="2"/>
              <a:buChar char="Ø"/>
            </a:pPr>
            <a:r>
              <a:rPr lang="en-US" sz="2400" i="1" dirty="0">
                <a:latin typeface="Frutiger LT Pro 55 Roman" panose="020B0602020204020204" pitchFamily="34" charset="0"/>
              </a:rPr>
              <a:t>If the table of counts exists as a </a:t>
            </a:r>
            <a:r>
              <a:rPr lang="en-US" sz="2400" i="1" dirty="0" err="1">
                <a:latin typeface="Frutiger LT Pro 55 Roman" panose="020B0602020204020204" pitchFamily="34" charset="0"/>
              </a:rPr>
              <a:t>data.frame</a:t>
            </a:r>
            <a:r>
              <a:rPr lang="en-US" sz="2400" i="1" dirty="0">
                <a:latin typeface="Frutiger LT Pro 55 Roman" panose="020B0602020204020204" pitchFamily="34" charset="0"/>
              </a:rPr>
              <a:t> then a </a:t>
            </a:r>
            <a:r>
              <a:rPr lang="en-US" sz="2400" i="1" dirty="0" err="1">
                <a:latin typeface="Frutiger LT Pro 55 Roman" panose="020B0602020204020204" pitchFamily="34" charset="0"/>
              </a:rPr>
              <a:t>DGEList</a:t>
            </a:r>
            <a:r>
              <a:rPr lang="en-US" sz="2400" i="1" dirty="0">
                <a:latin typeface="Frutiger LT Pro 55 Roman" panose="020B0602020204020204" pitchFamily="34" charset="0"/>
              </a:rPr>
              <a:t> object can be created by</a:t>
            </a:r>
          </a:p>
          <a:p>
            <a:pPr marL="0" indent="0">
              <a:lnSpc>
                <a:spcPct val="100000"/>
              </a:lnSpc>
              <a:spcBef>
                <a:spcPts val="0"/>
              </a:spcBef>
              <a:buNone/>
            </a:pPr>
            <a:endParaRPr lang="en-US" sz="2400" i="1" dirty="0">
              <a:latin typeface="Frutiger LT Pro 55 Roman" panose="020B0602020204020204" pitchFamily="34" charset="0"/>
            </a:endParaRPr>
          </a:p>
          <a:p>
            <a:pPr marL="457200" lvl="1" indent="0">
              <a:lnSpc>
                <a:spcPct val="110000"/>
              </a:lnSpc>
              <a:buNone/>
            </a:pPr>
            <a:r>
              <a:rPr lang="en-US" sz="2000" i="1" dirty="0">
                <a:latin typeface="Frutiger LT Pro 55 Roman" panose="020B0602020204020204" pitchFamily="34" charset="0"/>
              </a:rPr>
              <a:t>        &gt;group &lt;- c(rep("TNBC", 10), rep("Normal", 10))</a:t>
            </a:r>
          </a:p>
          <a:p>
            <a:pPr marL="457200" lvl="1" indent="0">
              <a:lnSpc>
                <a:spcPct val="110000"/>
              </a:lnSpc>
              <a:buNone/>
            </a:pPr>
            <a:r>
              <a:rPr lang="en-US" sz="2000" i="1" dirty="0">
                <a:latin typeface="Frutiger LT Pro 55 Roman" panose="020B0602020204020204" pitchFamily="34" charset="0"/>
              </a:rPr>
              <a:t>        &gt;y &lt;- </a:t>
            </a:r>
            <a:r>
              <a:rPr lang="en-US" sz="2000" i="1" dirty="0" err="1">
                <a:latin typeface="Frutiger LT Pro 55 Roman" panose="020B0602020204020204" pitchFamily="34" charset="0"/>
              </a:rPr>
              <a:t>DGEList</a:t>
            </a:r>
            <a:r>
              <a:rPr lang="en-US" sz="2000" i="1" dirty="0">
                <a:latin typeface="Frutiger LT Pro 55 Roman" panose="020B0602020204020204" pitchFamily="34" charset="0"/>
              </a:rPr>
              <a:t>(counts=x[,1:20], group=group)</a:t>
            </a:r>
          </a:p>
        </p:txBody>
      </p:sp>
    </p:spTree>
    <p:extLst>
      <p:ext uri="{BB962C8B-B14F-4D97-AF65-F5344CB8AC3E}">
        <p14:creationId xmlns:p14="http://schemas.microsoft.com/office/powerpoint/2010/main" val="19734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5761336"/>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
        <p:nvSpPr>
          <p:cNvPr id="20" name="Content Placeholder 14"/>
          <p:cNvSpPr txBox="1">
            <a:spLocks/>
          </p:cNvSpPr>
          <p:nvPr/>
        </p:nvSpPr>
        <p:spPr>
          <a:xfrm>
            <a:off x="427706" y="1532029"/>
            <a:ext cx="8535061" cy="4506306"/>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4500" b="1" i="1" dirty="0">
                <a:latin typeface="Frutiger LT Pro 55 Roman" panose="020B0602020204020204" pitchFamily="34" charset="0"/>
              </a:rPr>
              <a:t>Trimmed Mean of M-values (TMM) Normalization</a:t>
            </a:r>
          </a:p>
          <a:p>
            <a:pPr marL="0" indent="0">
              <a:lnSpc>
                <a:spcPct val="120000"/>
              </a:lnSpc>
              <a:spcBef>
                <a:spcPts val="0"/>
              </a:spcBef>
              <a:buFont typeface="Arial" panose="020B0604020202020204" pitchFamily="34" charset="0"/>
              <a:buNone/>
            </a:pPr>
            <a:endParaRPr lang="en-US" sz="3000" b="1" i="1" dirty="0">
              <a:latin typeface="Frutiger LT Pro 55 Roman" panose="020B0602020204020204" pitchFamily="34" charset="0"/>
            </a:endParaRPr>
          </a:p>
          <a:p>
            <a:pPr>
              <a:lnSpc>
                <a:spcPct val="110000"/>
              </a:lnSpc>
              <a:buFont typeface="Wingdings" panose="05000000000000000000" pitchFamily="2" charset="2"/>
              <a:buChar char="Ø"/>
            </a:pPr>
            <a:r>
              <a:rPr lang="en-US" sz="3800" i="1" dirty="0">
                <a:latin typeface="Frutiger LT Pro 55 Roman" panose="020B0602020204020204" pitchFamily="34" charset="0"/>
              </a:rPr>
              <a:t>The ‘</a:t>
            </a:r>
            <a:r>
              <a:rPr lang="en-US" sz="3800" b="1" i="1" dirty="0" err="1">
                <a:latin typeface="Frutiger LT Pro 55 Roman" panose="020B0602020204020204" pitchFamily="34" charset="0"/>
              </a:rPr>
              <a:t>calcNormFactors</a:t>
            </a:r>
            <a:r>
              <a:rPr lang="en-US" sz="3800" i="1" dirty="0">
                <a:latin typeface="Frutiger LT Pro 55 Roman" panose="020B0602020204020204" pitchFamily="34" charset="0"/>
              </a:rPr>
              <a:t>’ function normalizes for RNA composition by determining a set of scaling factors for the library sizes that minimize the </a:t>
            </a:r>
            <a:r>
              <a:rPr lang="en-US" sz="3800" b="1" i="1" dirty="0">
                <a:latin typeface="Frutiger LT Pro 55 Roman" panose="020B0602020204020204" pitchFamily="34" charset="0"/>
              </a:rPr>
              <a:t>log-fold changes </a:t>
            </a:r>
            <a:r>
              <a:rPr lang="en-US" sz="3800" i="1" dirty="0">
                <a:latin typeface="Frutiger LT Pro 55 Roman" panose="020B0602020204020204" pitchFamily="34" charset="0"/>
              </a:rPr>
              <a:t>between samples</a:t>
            </a:r>
          </a:p>
          <a:p>
            <a:pPr marL="0" indent="0">
              <a:lnSpc>
                <a:spcPct val="60000"/>
              </a:lnSpc>
              <a:spcBef>
                <a:spcPts val="600"/>
              </a:spcBef>
              <a:buNone/>
            </a:pPr>
            <a:endParaRPr lang="en-US" sz="3800" i="1" dirty="0">
              <a:latin typeface="Frutiger LT Pro 55 Roman" panose="020B0602020204020204" pitchFamily="34" charset="0"/>
            </a:endParaRPr>
          </a:p>
          <a:p>
            <a:pPr>
              <a:lnSpc>
                <a:spcPct val="110000"/>
              </a:lnSpc>
              <a:buFont typeface="Wingdings" panose="05000000000000000000" pitchFamily="2" charset="2"/>
              <a:buChar char="Ø"/>
            </a:pPr>
            <a:r>
              <a:rPr lang="en-US" sz="3800" i="1" dirty="0">
                <a:latin typeface="Frutiger LT Pro 55 Roman" panose="020B0602020204020204" pitchFamily="34" charset="0"/>
              </a:rPr>
              <a:t>TMM is used to compute these factors to scale original library size to the ‘</a:t>
            </a:r>
            <a:r>
              <a:rPr lang="en-US" sz="3800" b="1" i="1" dirty="0">
                <a:latin typeface="Frutiger LT Pro 55 Roman" panose="020B0602020204020204" pitchFamily="34" charset="0"/>
              </a:rPr>
              <a:t>effective library size</a:t>
            </a:r>
            <a:r>
              <a:rPr lang="en-US" sz="3800" i="1" dirty="0">
                <a:latin typeface="Frutiger LT Pro 55 Roman" panose="020B0602020204020204" pitchFamily="34" charset="0"/>
              </a:rPr>
              <a:t>,’ which for differences in transcriptome sizes are accounted for and thus used for all downstream analyses </a:t>
            </a:r>
          </a:p>
          <a:p>
            <a:pPr marL="0" indent="0">
              <a:lnSpc>
                <a:spcPct val="110000"/>
              </a:lnSpc>
              <a:buNone/>
            </a:pPr>
            <a:r>
              <a:rPr lang="en-US" sz="3800" i="1" dirty="0">
                <a:latin typeface="Frutiger LT Pro 55 Roman" panose="020B0602020204020204" pitchFamily="34" charset="0"/>
              </a:rPr>
              <a:t>                                       &gt;y &lt;- </a:t>
            </a:r>
            <a:r>
              <a:rPr lang="en-US" sz="3800" i="1" dirty="0" err="1">
                <a:latin typeface="Frutiger LT Pro 55 Roman" panose="020B0602020204020204" pitchFamily="34" charset="0"/>
              </a:rPr>
              <a:t>calcNormFactors</a:t>
            </a:r>
            <a:r>
              <a:rPr lang="en-US" sz="3800" i="1" dirty="0">
                <a:latin typeface="Frutiger LT Pro 55 Roman" panose="020B0602020204020204" pitchFamily="34" charset="0"/>
              </a:rPr>
              <a:t>(y)</a:t>
            </a:r>
          </a:p>
          <a:p>
            <a:pPr marL="0" indent="0">
              <a:lnSpc>
                <a:spcPct val="110000"/>
              </a:lnSpc>
              <a:buNone/>
            </a:pPr>
            <a:r>
              <a:rPr lang="en-US" sz="3800" i="1" dirty="0">
                <a:latin typeface="Frutiger LT Pro 55 Roman" panose="020B0602020204020204" pitchFamily="34" charset="0"/>
              </a:rPr>
              <a:t>                                       &gt;</a:t>
            </a:r>
            <a:r>
              <a:rPr lang="en-US" sz="3800" i="1" dirty="0" err="1">
                <a:latin typeface="Frutiger LT Pro 55 Roman" panose="020B0602020204020204" pitchFamily="34" charset="0"/>
              </a:rPr>
              <a:t>y$samples</a:t>
            </a:r>
            <a:endParaRPr lang="en-US" sz="3800" i="1" dirty="0">
              <a:latin typeface="Frutiger LT Pro 55 Roman" panose="020B0602020204020204" pitchFamily="34" charset="0"/>
            </a:endParaRPr>
          </a:p>
          <a:p>
            <a:pPr marL="0" indent="0">
              <a:lnSpc>
                <a:spcPct val="100000"/>
              </a:lnSpc>
              <a:spcBef>
                <a:spcPts val="0"/>
              </a:spcBef>
              <a:buNone/>
            </a:pPr>
            <a:endParaRPr lang="en-US" sz="2400" b="1" i="1" dirty="0">
              <a:latin typeface="Constantia" panose="02030602050306030303" pitchFamily="18" charset="0"/>
            </a:endParaRPr>
          </a:p>
          <a:p>
            <a:pPr marL="457200" lvl="1" indent="0">
              <a:lnSpc>
                <a:spcPct val="110000"/>
              </a:lnSpc>
              <a:buNone/>
            </a:pPr>
            <a:r>
              <a:rPr lang="en-US" sz="2000" b="1" i="1" dirty="0">
                <a:latin typeface="Constantia" panose="02030602050306030303" pitchFamily="18" charset="0"/>
              </a:rPr>
              <a:t>        </a:t>
            </a:r>
          </a:p>
        </p:txBody>
      </p:sp>
    </p:spTree>
    <p:extLst>
      <p:ext uri="{BB962C8B-B14F-4D97-AF65-F5344CB8AC3E}">
        <p14:creationId xmlns:p14="http://schemas.microsoft.com/office/powerpoint/2010/main" val="1313975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6128124"/>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
        <p:nvSpPr>
          <p:cNvPr id="8" name="TextBox 7"/>
          <p:cNvSpPr txBox="1"/>
          <p:nvPr/>
        </p:nvSpPr>
        <p:spPr>
          <a:xfrm>
            <a:off x="569475" y="1427235"/>
            <a:ext cx="8238965" cy="4462760"/>
          </a:xfrm>
          <a:prstGeom prst="rect">
            <a:avLst/>
          </a:prstGeom>
          <a:noFill/>
        </p:spPr>
        <p:txBody>
          <a:bodyPr wrap="square" rtlCol="0">
            <a:spAutoFit/>
          </a:bodyPr>
          <a:lstStyle/>
          <a:p>
            <a:r>
              <a:rPr lang="en-US" sz="2000" b="1" i="1" dirty="0">
                <a:latin typeface="Frutiger LT Pro 55 Roman" panose="020B0602020204020204" pitchFamily="34" charset="0"/>
              </a:rPr>
              <a:t>Data exploration -  Multi-dimensional Scaling (MDS) plot</a:t>
            </a:r>
          </a:p>
          <a:p>
            <a:endParaRPr lang="en-US" sz="2400" b="1" i="1" dirty="0">
              <a:latin typeface="Frutiger LT Pro 55 Roman" panose="020B0602020204020204" pitchFamily="34" charset="0"/>
            </a:endParaRPr>
          </a:p>
          <a:p>
            <a:pPr marL="342900" indent="-342900">
              <a:buFont typeface="Wingdings" panose="05000000000000000000" pitchFamily="2" charset="2"/>
              <a:buChar char="Ø"/>
            </a:pPr>
            <a:r>
              <a:rPr lang="en-US" sz="2000" i="1" dirty="0">
                <a:latin typeface="Frutiger LT Pro 55 Roman" panose="020B0602020204020204" pitchFamily="34" charset="0"/>
              </a:rPr>
              <a:t>The ‘</a:t>
            </a:r>
            <a:r>
              <a:rPr lang="en-US" sz="2000" b="1" i="1" dirty="0" err="1">
                <a:latin typeface="Frutiger LT Pro 55 Roman" panose="020B0602020204020204" pitchFamily="34" charset="0"/>
              </a:rPr>
              <a:t>plotMDS</a:t>
            </a:r>
            <a:r>
              <a:rPr lang="en-US" sz="2000" i="1" dirty="0">
                <a:latin typeface="Frutiger LT Pro 55 Roman" panose="020B0602020204020204" pitchFamily="34" charset="0"/>
              </a:rPr>
              <a:t>’ function produces a multi-dimensional scaling plot of the RNA samples based on leading log-fold-change distances </a:t>
            </a:r>
          </a:p>
          <a:p>
            <a:endParaRPr lang="en-US" sz="2000" i="1" dirty="0">
              <a:latin typeface="Frutiger LT Pro 55 Roman" panose="020B0602020204020204" pitchFamily="34" charset="0"/>
            </a:endParaRPr>
          </a:p>
          <a:p>
            <a:pPr marL="342900" indent="-342900">
              <a:buFont typeface="Wingdings" panose="05000000000000000000" pitchFamily="2" charset="2"/>
              <a:buChar char="Ø"/>
            </a:pPr>
            <a:r>
              <a:rPr lang="en-US" sz="2000" i="1" dirty="0">
                <a:latin typeface="Frutiger LT Pro 55 Roman" panose="020B0602020204020204" pitchFamily="34" charset="0"/>
              </a:rPr>
              <a:t>This plot can be viewed as a type of </a:t>
            </a:r>
            <a:r>
              <a:rPr lang="en-US" sz="2000" b="1" i="1" dirty="0">
                <a:latin typeface="Frutiger LT Pro 55 Roman" panose="020B0602020204020204" pitchFamily="34" charset="0"/>
              </a:rPr>
              <a:t>unsupervised Clustering</a:t>
            </a:r>
            <a:r>
              <a:rPr lang="en-US" sz="2000" i="1" dirty="0">
                <a:latin typeface="Frutiger LT Pro 55 Roman" panose="020B0602020204020204" pitchFamily="34" charset="0"/>
              </a:rPr>
              <a:t>, somewhat similar in principle to the HCL clustering of  the WGCNA in Class 1 </a:t>
            </a:r>
          </a:p>
          <a:p>
            <a:endParaRPr lang="en-US" sz="2000" i="1" dirty="0">
              <a:latin typeface="Frutiger LT Pro 55 Roman" panose="020B0602020204020204" pitchFamily="34" charset="0"/>
            </a:endParaRPr>
          </a:p>
          <a:p>
            <a:pPr marL="342900" indent="-342900">
              <a:buFont typeface="Wingdings" panose="05000000000000000000" pitchFamily="2" charset="2"/>
              <a:buChar char="Ø"/>
            </a:pPr>
            <a:r>
              <a:rPr lang="en-US" sz="2000" i="1" dirty="0">
                <a:latin typeface="Frutiger LT Pro 55 Roman" panose="020B0602020204020204" pitchFamily="34" charset="0"/>
              </a:rPr>
              <a:t>“Dimension 1 is the direction that best separates the samples, </a:t>
            </a:r>
            <a:r>
              <a:rPr lang="en-US" sz="2000" b="1" i="1" dirty="0">
                <a:latin typeface="Frutiger LT Pro 55 Roman" panose="020B0602020204020204" pitchFamily="34" charset="0"/>
              </a:rPr>
              <a:t>without</a:t>
            </a:r>
            <a:r>
              <a:rPr lang="en-US" sz="2000" i="1" dirty="0">
                <a:latin typeface="Frutiger LT Pro 55 Roman" panose="020B0602020204020204" pitchFamily="34" charset="0"/>
              </a:rPr>
              <a:t> regard to whether they are treatments or replicates. Dimension 2 is the next best direction, uncorrelated with the first, that separates the samples.” </a:t>
            </a:r>
          </a:p>
        </p:txBody>
      </p:sp>
    </p:spTree>
    <p:extLst>
      <p:ext uri="{BB962C8B-B14F-4D97-AF65-F5344CB8AC3E}">
        <p14:creationId xmlns:p14="http://schemas.microsoft.com/office/powerpoint/2010/main" val="3507869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6391735"/>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graphicFrame>
        <p:nvGraphicFramePr>
          <p:cNvPr id="3" name="Object 2"/>
          <p:cNvGraphicFramePr>
            <a:graphicFrameLocks noChangeAspect="1"/>
          </p:cNvGraphicFramePr>
          <p:nvPr>
            <p:extLst>
              <p:ext uri="{D42A27DB-BD31-4B8C-83A1-F6EECF244321}">
                <p14:modId xmlns:p14="http://schemas.microsoft.com/office/powerpoint/2010/main" val="4098991340"/>
              </p:ext>
            </p:extLst>
          </p:nvPr>
        </p:nvGraphicFramePr>
        <p:xfrm>
          <a:off x="1243748" y="1986441"/>
          <a:ext cx="6819439" cy="4339742"/>
        </p:xfrm>
        <a:graphic>
          <a:graphicData uri="http://schemas.openxmlformats.org/presentationml/2006/ole">
            <mc:AlternateContent xmlns:mc="http://schemas.openxmlformats.org/markup-compatibility/2006">
              <mc:Choice xmlns:v="urn:schemas-microsoft-com:vml" Requires="v">
                <p:oleObj spid="_x0000_s3084" name="Acrobat Document" r:id="rId3" imgW="6034902" imgH="3840480" progId="AcroExch.Document.11">
                  <p:embed/>
                </p:oleObj>
              </mc:Choice>
              <mc:Fallback>
                <p:oleObj name="Acrobat Document" r:id="rId3" imgW="6034902" imgH="3840480" progId="AcroExch.Document.11">
                  <p:embed/>
                  <p:pic>
                    <p:nvPicPr>
                      <p:cNvPr id="3" name="Object 2"/>
                      <p:cNvPicPr/>
                      <p:nvPr/>
                    </p:nvPicPr>
                    <p:blipFill>
                      <a:blip r:embed="rId4"/>
                      <a:stretch>
                        <a:fillRect/>
                      </a:stretch>
                    </p:blipFill>
                    <p:spPr>
                      <a:xfrm>
                        <a:off x="1243748" y="1986441"/>
                        <a:ext cx="6819439" cy="4339742"/>
                      </a:xfrm>
                      <a:prstGeom prst="rect">
                        <a:avLst/>
                      </a:prstGeom>
                    </p:spPr>
                  </p:pic>
                </p:oleObj>
              </mc:Fallback>
            </mc:AlternateContent>
          </a:graphicData>
        </a:graphic>
      </p:graphicFrame>
      <p:sp>
        <p:nvSpPr>
          <p:cNvPr id="8" name="TextBox 7"/>
          <p:cNvSpPr txBox="1"/>
          <p:nvPr/>
        </p:nvSpPr>
        <p:spPr>
          <a:xfrm>
            <a:off x="852982" y="1216887"/>
            <a:ext cx="7722607" cy="861774"/>
          </a:xfrm>
          <a:prstGeom prst="rect">
            <a:avLst/>
          </a:prstGeom>
          <a:noFill/>
        </p:spPr>
        <p:txBody>
          <a:bodyPr wrap="square" rtlCol="0">
            <a:spAutoFit/>
          </a:bodyPr>
          <a:lstStyle/>
          <a:p>
            <a:r>
              <a:rPr lang="en-US" sz="2000" b="1" i="1" dirty="0">
                <a:latin typeface="Frutiger LT Pro 55 Roman" panose="020B0602020204020204" pitchFamily="34" charset="0"/>
              </a:rPr>
              <a:t>Data exploration -  Multi-dimensional Scaling (MDS) plot </a:t>
            </a:r>
          </a:p>
          <a:p>
            <a:pPr>
              <a:lnSpc>
                <a:spcPct val="50000"/>
              </a:lnSpc>
            </a:pPr>
            <a:endParaRPr lang="en-US" sz="2000" b="1" i="1" dirty="0">
              <a:latin typeface="Frutiger LT Pro 55 Roman" panose="020B0602020204020204" pitchFamily="34" charset="0"/>
            </a:endParaRPr>
          </a:p>
          <a:p>
            <a:r>
              <a:rPr lang="en-US" sz="2000" i="1" dirty="0">
                <a:latin typeface="Frutiger LT Pro 55 Roman" panose="020B0602020204020204" pitchFamily="34" charset="0"/>
              </a:rPr>
              <a:t>	&gt;</a:t>
            </a:r>
            <a:r>
              <a:rPr lang="en-US" sz="2000" i="1" dirty="0" err="1">
                <a:latin typeface="Frutiger LT Pro 55 Roman" panose="020B0602020204020204" pitchFamily="34" charset="0"/>
              </a:rPr>
              <a:t>plotMDS</a:t>
            </a:r>
            <a:r>
              <a:rPr lang="en-US" sz="2000" i="1" dirty="0">
                <a:latin typeface="Frutiger LT Pro 55 Roman" panose="020B0602020204020204" pitchFamily="34" charset="0"/>
              </a:rPr>
              <a:t>(y) </a:t>
            </a:r>
          </a:p>
        </p:txBody>
      </p:sp>
    </p:spTree>
    <p:extLst>
      <p:ext uri="{BB962C8B-B14F-4D97-AF65-F5344CB8AC3E}">
        <p14:creationId xmlns:p14="http://schemas.microsoft.com/office/powerpoint/2010/main" val="4169471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p:cNvGraphicFramePr>
            <a:graphicFrameLocks noChangeAspect="1"/>
          </p:cNvGraphicFramePr>
          <p:nvPr>
            <p:extLst>
              <p:ext uri="{D42A27DB-BD31-4B8C-83A1-F6EECF244321}">
                <p14:modId xmlns:p14="http://schemas.microsoft.com/office/powerpoint/2010/main" val="2792105269"/>
              </p:ext>
            </p:extLst>
          </p:nvPr>
        </p:nvGraphicFramePr>
        <p:xfrm>
          <a:off x="1221436" y="1139017"/>
          <a:ext cx="6698271" cy="5005426"/>
        </p:xfrm>
        <a:graphic>
          <a:graphicData uri="http://schemas.openxmlformats.org/presentationml/2006/ole">
            <mc:AlternateContent xmlns:mc="http://schemas.openxmlformats.org/markup-compatibility/2006">
              <mc:Choice xmlns:v="urn:schemas-microsoft-com:vml" Requires="v">
                <p:oleObj spid="_x0000_s4108" name="Acrobat Document" r:id="rId3" imgW="4160417" imgH="3108960" progId="AcroExch.Document.11">
                  <p:embed/>
                </p:oleObj>
              </mc:Choice>
              <mc:Fallback>
                <p:oleObj name="Acrobat Document" r:id="rId3" imgW="4160417" imgH="3108960" progId="AcroExch.Document.11">
                  <p:embed/>
                  <p:pic>
                    <p:nvPicPr>
                      <p:cNvPr id="20" name="Object 19"/>
                      <p:cNvPicPr/>
                      <p:nvPr/>
                    </p:nvPicPr>
                    <p:blipFill>
                      <a:blip r:embed="rId4"/>
                      <a:stretch>
                        <a:fillRect/>
                      </a:stretch>
                    </p:blipFill>
                    <p:spPr>
                      <a:xfrm>
                        <a:off x="1221436" y="1139017"/>
                        <a:ext cx="6698271" cy="5005426"/>
                      </a:xfrm>
                      <a:prstGeom prst="rect">
                        <a:avLst/>
                      </a:prstGeom>
                    </p:spPr>
                  </p:pic>
                </p:oleObj>
              </mc:Fallback>
            </mc:AlternateContent>
          </a:graphicData>
        </a:graphic>
      </p:graphicFrame>
      <p:sp>
        <p:nvSpPr>
          <p:cNvPr id="21" name="TextBox 20"/>
          <p:cNvSpPr txBox="1"/>
          <p:nvPr/>
        </p:nvSpPr>
        <p:spPr>
          <a:xfrm>
            <a:off x="0" y="6362721"/>
            <a:ext cx="9144000" cy="276999"/>
          </a:xfrm>
          <a:prstGeom prst="rect">
            <a:avLst/>
          </a:prstGeom>
          <a:noFill/>
        </p:spPr>
        <p:txBody>
          <a:bodyPr wrap="square" rtlCol="0">
            <a:spAutoFit/>
          </a:bodyPr>
          <a:lstStyle/>
          <a:p>
            <a:pPr lvl="0" algn="ctr"/>
            <a:r>
              <a:rPr lang="en-US" sz="1200" i="1" dirty="0">
                <a:solidFill>
                  <a:prstClr val="black"/>
                </a:solidFill>
                <a:latin typeface="Frutiger LT Pro 55 Roman" panose="020B0602020204020204" pitchFamily="34" charset="0"/>
              </a:rPr>
              <a:t>WGCNA, Peter </a:t>
            </a:r>
            <a:r>
              <a:rPr lang="en-US" sz="1200" i="1" dirty="0" err="1">
                <a:solidFill>
                  <a:prstClr val="black"/>
                </a:solidFill>
                <a:latin typeface="Frutiger LT Pro 55 Roman" panose="020B0602020204020204" pitchFamily="34" charset="0"/>
              </a:rPr>
              <a:t>Langfelder</a:t>
            </a:r>
            <a:r>
              <a:rPr lang="en-US" sz="1200" i="1" dirty="0">
                <a:solidFill>
                  <a:prstClr val="black"/>
                </a:solidFill>
                <a:latin typeface="Frutiger LT Pro 55 Roman" panose="020B0602020204020204" pitchFamily="34" charset="0"/>
              </a:rPr>
              <a:t> and Steve Horvath, 2008</a:t>
            </a:r>
          </a:p>
        </p:txBody>
      </p:sp>
    </p:spTree>
    <p:extLst>
      <p:ext uri="{BB962C8B-B14F-4D97-AF65-F5344CB8AC3E}">
        <p14:creationId xmlns:p14="http://schemas.microsoft.com/office/powerpoint/2010/main" val="170159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4"/>
          <p:cNvSpPr>
            <a:spLocks noGrp="1"/>
          </p:cNvSpPr>
          <p:nvPr>
            <p:ph idx="4294967295"/>
          </p:nvPr>
        </p:nvSpPr>
        <p:spPr>
          <a:xfrm>
            <a:off x="596900" y="1479550"/>
            <a:ext cx="8316281" cy="4351338"/>
          </a:xfrm>
          <a:prstGeom prst="rect">
            <a:avLst/>
          </a:prstGeom>
        </p:spPr>
        <p:txBody>
          <a:bodyPr>
            <a:normAutofit/>
          </a:bodyPr>
          <a:lstStyle/>
          <a:p>
            <a:pPr marL="0" indent="0">
              <a:buNone/>
            </a:pPr>
            <a:r>
              <a:rPr lang="en-US" b="1" i="1" dirty="0">
                <a:latin typeface="Frutiger LT Pro 55 Roman" panose="020B0602020204020204" pitchFamily="34" charset="0"/>
              </a:rPr>
              <a:t>Estimating Dispersions</a:t>
            </a:r>
          </a:p>
          <a:p>
            <a:pPr marL="0" indent="0">
              <a:lnSpc>
                <a:spcPct val="25000"/>
              </a:lnSpc>
              <a:buNone/>
            </a:pPr>
            <a:r>
              <a:rPr lang="en-US" b="1" i="1" dirty="0">
                <a:latin typeface="Frutiger LT Pro 55 Roman" panose="020B0602020204020204" pitchFamily="34" charset="0"/>
              </a:rPr>
              <a:t> </a:t>
            </a:r>
          </a:p>
          <a:p>
            <a:pPr>
              <a:buFont typeface="Wingdings" panose="05000000000000000000" pitchFamily="2" charset="2"/>
              <a:buChar char="Ø"/>
            </a:pPr>
            <a:r>
              <a:rPr lang="en-US" sz="2400" i="1" dirty="0">
                <a:latin typeface="Frutiger LT Pro 55 Roman" panose="020B0602020204020204" pitchFamily="34" charset="0"/>
              </a:rPr>
              <a:t>edgeR uses the quantile-adjusted conditional </a:t>
            </a:r>
            <a:r>
              <a:rPr lang="en-US" sz="2400" b="1" i="1" dirty="0">
                <a:latin typeface="Frutiger LT Pro 55 Roman" panose="020B0602020204020204" pitchFamily="34" charset="0"/>
              </a:rPr>
              <a:t>maximum likelihood </a:t>
            </a:r>
            <a:r>
              <a:rPr lang="en-US" sz="2400" i="1" dirty="0">
                <a:latin typeface="Frutiger LT Pro 55 Roman" panose="020B0602020204020204" pitchFamily="34" charset="0"/>
              </a:rPr>
              <a:t>(qCML) method to estimate dispersions for experiments with single factor</a:t>
            </a:r>
          </a:p>
          <a:p>
            <a:pPr marL="0" indent="0">
              <a:buNone/>
            </a:pPr>
            <a:endParaRPr lang="en-US" i="1" dirty="0">
              <a:latin typeface="Frutiger LT Pro 55 Roman" panose="020B0602020204020204" pitchFamily="34" charset="0"/>
            </a:endParaRPr>
          </a:p>
          <a:p>
            <a:pPr>
              <a:buFont typeface="Wingdings" panose="05000000000000000000" pitchFamily="2" charset="2"/>
              <a:buChar char="Ø"/>
            </a:pPr>
            <a:r>
              <a:rPr lang="en-US" sz="2400" i="1" dirty="0">
                <a:latin typeface="Frutiger LT Pro 55 Roman" panose="020B0602020204020204" pitchFamily="34" charset="0"/>
              </a:rPr>
              <a:t>qCML calculates likelihood by conditioning on the total counts for each tag, and uses </a:t>
            </a:r>
            <a:r>
              <a:rPr lang="en-US" sz="2400" b="1" i="1" dirty="0">
                <a:latin typeface="Frutiger LT Pro 55 Roman" panose="020B0602020204020204" pitchFamily="34" charset="0"/>
              </a:rPr>
              <a:t>pseudo counts </a:t>
            </a:r>
            <a:r>
              <a:rPr lang="en-US" sz="2400" i="1" dirty="0">
                <a:latin typeface="Frutiger LT Pro 55 Roman" panose="020B0602020204020204" pitchFamily="34" charset="0"/>
              </a:rPr>
              <a:t>after adjusting for library sizes (effective library sizes)</a:t>
            </a:r>
          </a:p>
        </p:txBody>
      </p:sp>
      <p:sp>
        <p:nvSpPr>
          <p:cNvPr id="18" name="TextBox 17"/>
          <p:cNvSpPr txBox="1"/>
          <p:nvPr/>
        </p:nvSpPr>
        <p:spPr>
          <a:xfrm>
            <a:off x="-1429" y="5831562"/>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Tree>
    <p:extLst>
      <p:ext uri="{BB962C8B-B14F-4D97-AF65-F5344CB8AC3E}">
        <p14:creationId xmlns:p14="http://schemas.microsoft.com/office/powerpoint/2010/main" val="3387817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5955130"/>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
        <p:nvSpPr>
          <p:cNvPr id="20" name="Content Placeholder 14"/>
          <p:cNvSpPr txBox="1">
            <a:spLocks/>
          </p:cNvSpPr>
          <p:nvPr/>
        </p:nvSpPr>
        <p:spPr>
          <a:xfrm>
            <a:off x="956525" y="1490577"/>
            <a:ext cx="818747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latin typeface="Frutiger LT Pro 55 Roman" panose="020B0602020204020204" pitchFamily="34" charset="0"/>
              </a:rPr>
              <a:t>Estimating Dispersions</a:t>
            </a:r>
          </a:p>
          <a:p>
            <a:pPr marL="0" indent="0">
              <a:lnSpc>
                <a:spcPct val="25000"/>
              </a:lnSpc>
              <a:buFont typeface="Arial" panose="020B0604020202020204" pitchFamily="34" charset="0"/>
              <a:buNone/>
            </a:pPr>
            <a:r>
              <a:rPr lang="en-US" b="1" i="1" dirty="0">
                <a:latin typeface="Frutiger LT Pro 55 Roman" panose="020B0602020204020204" pitchFamily="34" charset="0"/>
              </a:rPr>
              <a:t> </a:t>
            </a:r>
          </a:p>
          <a:p>
            <a:pPr>
              <a:buFont typeface="Wingdings" panose="05000000000000000000" pitchFamily="2" charset="2"/>
              <a:buChar char="Ø"/>
            </a:pPr>
            <a:r>
              <a:rPr lang="en-US" sz="2400" i="1" dirty="0">
                <a:latin typeface="Frutiger LT Pro 55 Roman" panose="020B0602020204020204" pitchFamily="34" charset="0"/>
              </a:rPr>
              <a:t>qCML common dispersion is calculated using the ‘</a:t>
            </a:r>
            <a:r>
              <a:rPr lang="en-US" sz="2400" b="1" i="1" dirty="0" err="1">
                <a:latin typeface="Frutiger LT Pro 55 Roman" panose="020B0602020204020204" pitchFamily="34" charset="0"/>
              </a:rPr>
              <a:t>estimateCommonDisp</a:t>
            </a:r>
            <a:r>
              <a:rPr lang="en-US" sz="2400" i="1" dirty="0">
                <a:latin typeface="Frutiger LT Pro 55 Roman" panose="020B0602020204020204" pitchFamily="34" charset="0"/>
              </a:rPr>
              <a:t>’ function</a:t>
            </a:r>
          </a:p>
          <a:p>
            <a:pPr marL="0" indent="0">
              <a:buNone/>
            </a:pPr>
            <a:r>
              <a:rPr lang="en-US" sz="2400" i="1" dirty="0">
                <a:latin typeface="Frutiger LT Pro 55 Roman" panose="020B0602020204020204" pitchFamily="34" charset="0"/>
              </a:rPr>
              <a:t>           </a:t>
            </a:r>
            <a:r>
              <a:rPr lang="en-US" sz="2000" i="1" dirty="0">
                <a:latin typeface="Frutiger LT Pro 55 Roman" panose="020B0602020204020204" pitchFamily="34" charset="0"/>
              </a:rPr>
              <a:t>&gt;y &lt;- </a:t>
            </a:r>
            <a:r>
              <a:rPr lang="en-US" sz="2000" i="1" dirty="0" err="1">
                <a:latin typeface="Frutiger LT Pro 55 Roman" panose="020B0602020204020204" pitchFamily="34" charset="0"/>
              </a:rPr>
              <a:t>estimateCommonDisp</a:t>
            </a:r>
            <a:r>
              <a:rPr lang="en-US" sz="2000" i="1" dirty="0">
                <a:latin typeface="Frutiger LT Pro 55 Roman" panose="020B0602020204020204" pitchFamily="34" charset="0"/>
              </a:rPr>
              <a:t>(y, verbose=TRUE)</a:t>
            </a:r>
          </a:p>
          <a:p>
            <a:pPr marL="0" indent="0">
              <a:buNone/>
            </a:pPr>
            <a:endParaRPr lang="en-US" sz="2000" i="1" dirty="0">
              <a:latin typeface="Frutiger LT Pro 55 Roman" panose="020B0602020204020204" pitchFamily="34" charset="0"/>
            </a:endParaRPr>
          </a:p>
          <a:p>
            <a:pPr>
              <a:buFont typeface="Wingdings" panose="05000000000000000000" pitchFamily="2" charset="2"/>
              <a:buChar char="Ø"/>
            </a:pPr>
            <a:r>
              <a:rPr lang="en-US" sz="2400" i="1" dirty="0">
                <a:latin typeface="Frutiger LT Pro 55 Roman" panose="020B0602020204020204" pitchFamily="34" charset="0"/>
              </a:rPr>
              <a:t>qCML </a:t>
            </a:r>
            <a:r>
              <a:rPr lang="en-US" sz="2400" i="1" dirty="0" err="1">
                <a:latin typeface="Frutiger LT Pro 55 Roman" panose="020B0602020204020204" pitchFamily="34" charset="0"/>
              </a:rPr>
              <a:t>tagwise</a:t>
            </a:r>
            <a:r>
              <a:rPr lang="en-US" sz="2400" i="1" dirty="0">
                <a:latin typeface="Frutiger LT Pro 55 Roman" panose="020B0602020204020204" pitchFamily="34" charset="0"/>
              </a:rPr>
              <a:t> dispersions are calculated using the ‘</a:t>
            </a:r>
            <a:r>
              <a:rPr lang="en-US" sz="2400" b="1" i="1" dirty="0" err="1">
                <a:latin typeface="Frutiger LT Pro 55 Roman" panose="020B0602020204020204" pitchFamily="34" charset="0"/>
              </a:rPr>
              <a:t>estimateTagwiseDisp</a:t>
            </a:r>
            <a:r>
              <a:rPr lang="en-US" sz="2400" i="1" dirty="0">
                <a:latin typeface="Frutiger LT Pro 55 Roman" panose="020B0602020204020204" pitchFamily="34" charset="0"/>
              </a:rPr>
              <a:t>’ function</a:t>
            </a:r>
          </a:p>
          <a:p>
            <a:pPr marL="0" lvl="0" indent="0">
              <a:spcBef>
                <a:spcPts val="0"/>
              </a:spcBef>
              <a:buNone/>
            </a:pPr>
            <a:r>
              <a:rPr lang="en-US" sz="2000" i="1" dirty="0">
                <a:solidFill>
                  <a:prstClr val="black"/>
                </a:solidFill>
                <a:latin typeface="Frutiger LT Pro 55 Roman" panose="020B0602020204020204" pitchFamily="34" charset="0"/>
              </a:rPr>
              <a:t>             </a:t>
            </a:r>
          </a:p>
          <a:p>
            <a:pPr marL="0" lvl="0" indent="0">
              <a:spcBef>
                <a:spcPts val="0"/>
              </a:spcBef>
              <a:buNone/>
            </a:pPr>
            <a:r>
              <a:rPr lang="en-US" sz="2000" i="1" dirty="0">
                <a:solidFill>
                  <a:prstClr val="black"/>
                </a:solidFill>
                <a:latin typeface="Frutiger LT Pro 55 Roman" panose="020B0602020204020204" pitchFamily="34" charset="0"/>
              </a:rPr>
              <a:t>             &gt;y &lt;- </a:t>
            </a:r>
            <a:r>
              <a:rPr lang="en-US" sz="2000" i="1" dirty="0" err="1">
                <a:solidFill>
                  <a:prstClr val="black"/>
                </a:solidFill>
                <a:latin typeface="Frutiger LT Pro 55 Roman" panose="020B0602020204020204" pitchFamily="34" charset="0"/>
              </a:rPr>
              <a:t>estimateTagwiseDisp</a:t>
            </a:r>
            <a:r>
              <a:rPr lang="en-US" sz="2000" i="1" dirty="0">
                <a:solidFill>
                  <a:prstClr val="black"/>
                </a:solidFill>
                <a:latin typeface="Frutiger LT Pro 55 Roman" panose="020B0602020204020204" pitchFamily="34" charset="0"/>
              </a:rPr>
              <a:t>(y)</a:t>
            </a:r>
            <a:endParaRPr lang="en-US" sz="2400" i="1" dirty="0">
              <a:latin typeface="Frutiger LT Pro 55 Roman" panose="020B0602020204020204" pitchFamily="34" charset="0"/>
            </a:endParaRPr>
          </a:p>
        </p:txBody>
      </p:sp>
    </p:spTree>
    <p:extLst>
      <p:ext uri="{BB962C8B-B14F-4D97-AF65-F5344CB8AC3E}">
        <p14:creationId xmlns:p14="http://schemas.microsoft.com/office/powerpoint/2010/main" val="176812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02838" y="1904477"/>
            <a:ext cx="8492587" cy="34923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b="1" i="1" dirty="0">
                <a:latin typeface="Frutiger LT Pro 55 Roman" panose="020B0602020204020204" pitchFamily="34" charset="0"/>
              </a:rPr>
              <a:t>HMS Research Computing Course Page</a:t>
            </a:r>
          </a:p>
          <a:p>
            <a:pPr marL="0" indent="0">
              <a:buNone/>
            </a:pPr>
            <a:r>
              <a:rPr lang="en-US" sz="2000" b="1" i="1" dirty="0">
                <a:latin typeface="Frutiger LT Pro 55 Roman" panose="020B0602020204020204" pitchFamily="34" charset="0"/>
              </a:rPr>
              <a:t>     </a:t>
            </a:r>
            <a:r>
              <a:rPr lang="en-US" sz="2000" dirty="0">
                <a:hlinkClick r:id="rId2"/>
              </a:rPr>
              <a:t>https://wiki.rc.hms.harvard.edu/display/O2/R+Biostatistics+Course</a:t>
            </a:r>
            <a:endParaRPr lang="en-US" sz="2000" b="1" i="1" dirty="0">
              <a:latin typeface="Frutiger LT Pro 55 Roman" panose="020B0602020204020204" pitchFamily="34" charset="0"/>
            </a:endParaRPr>
          </a:p>
          <a:p>
            <a:pPr marL="0" indent="0">
              <a:buFont typeface="Arial" panose="020B0604020202020204" pitchFamily="34" charset="0"/>
              <a:buNone/>
            </a:pPr>
            <a:endParaRPr lang="en-US" sz="2000" b="1" i="1" dirty="0">
              <a:latin typeface="Frutiger LT Pro 55 Roman" panose="020B0602020204020204" pitchFamily="34" charset="0"/>
            </a:endParaRPr>
          </a:p>
          <a:p>
            <a:pPr>
              <a:buFont typeface="Wingdings" panose="05000000000000000000" pitchFamily="2" charset="2"/>
              <a:buChar char="Ø"/>
            </a:pPr>
            <a:r>
              <a:rPr lang="en-US" sz="2000" b="1" i="1" dirty="0">
                <a:latin typeface="Frutiger LT Pro 55 Roman" panose="020B0602020204020204" pitchFamily="34" charset="0"/>
              </a:rPr>
              <a:t>Course information and materials will be posted two days prior to the start of each class. </a:t>
            </a:r>
          </a:p>
          <a:p>
            <a:pPr marL="0" indent="0">
              <a:buFont typeface="Arial" panose="020B0604020202020204" pitchFamily="34" charset="0"/>
              <a:buNone/>
            </a:pPr>
            <a:endParaRPr lang="en-US" sz="2000" b="1" i="1" dirty="0">
              <a:latin typeface="Frutiger LT Pro 55 Roman" panose="020B0602020204020204" pitchFamily="34" charset="0"/>
            </a:endParaRPr>
          </a:p>
          <a:p>
            <a:pPr>
              <a:buFont typeface="Wingdings" panose="05000000000000000000" pitchFamily="2" charset="2"/>
              <a:buChar char="Ø"/>
            </a:pPr>
            <a:r>
              <a:rPr lang="en-US" sz="2000" b="1" i="1" dirty="0">
                <a:latin typeface="Frutiger LT Pro 55 Roman" panose="020B0602020204020204" pitchFamily="34" charset="0"/>
              </a:rPr>
              <a:t>Kristina Holton of HMS Research Computing will serve as a teaching assistant for the course.</a:t>
            </a:r>
          </a:p>
        </p:txBody>
      </p:sp>
    </p:spTree>
    <p:extLst>
      <p:ext uri="{BB962C8B-B14F-4D97-AF65-F5344CB8AC3E}">
        <p14:creationId xmlns:p14="http://schemas.microsoft.com/office/powerpoint/2010/main" val="2019300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6391735"/>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
        <p:nvSpPr>
          <p:cNvPr id="17" name="Content Placeholder 14"/>
          <p:cNvSpPr txBox="1">
            <a:spLocks/>
          </p:cNvSpPr>
          <p:nvPr/>
        </p:nvSpPr>
        <p:spPr>
          <a:xfrm>
            <a:off x="863729" y="1286887"/>
            <a:ext cx="8280271" cy="1066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latin typeface="Frutiger LT Pro 55 Roman" panose="020B0602020204020204" pitchFamily="34" charset="0"/>
              </a:rPr>
              <a:t>Plotting Estimated Dispersions</a:t>
            </a:r>
          </a:p>
          <a:p>
            <a:pPr marL="0" indent="0">
              <a:lnSpc>
                <a:spcPct val="25000"/>
              </a:lnSpc>
              <a:buFont typeface="Arial" panose="020B0604020202020204" pitchFamily="34" charset="0"/>
              <a:buNone/>
            </a:pPr>
            <a:r>
              <a:rPr lang="en-US" b="1" i="1" dirty="0">
                <a:latin typeface="Frutiger LT Pro 55 Roman" panose="020B0602020204020204" pitchFamily="34" charset="0"/>
              </a:rPr>
              <a:t>             </a:t>
            </a:r>
          </a:p>
          <a:p>
            <a:pPr marL="0" indent="0">
              <a:lnSpc>
                <a:spcPct val="25000"/>
              </a:lnSpc>
              <a:buNone/>
            </a:pPr>
            <a:r>
              <a:rPr lang="en-US" sz="2000" b="1" i="1" dirty="0">
                <a:latin typeface="Frutiger LT Pro 55 Roman" panose="020B0602020204020204" pitchFamily="34" charset="0"/>
              </a:rPr>
              <a:t>       </a:t>
            </a:r>
            <a:r>
              <a:rPr lang="en-US" sz="2000" i="1" dirty="0">
                <a:latin typeface="Frutiger LT Pro 55 Roman" panose="020B0602020204020204" pitchFamily="34" charset="0"/>
              </a:rPr>
              <a:t>&gt;</a:t>
            </a:r>
            <a:r>
              <a:rPr lang="en-US" sz="2000" i="1" dirty="0" err="1">
                <a:latin typeface="Frutiger LT Pro 55 Roman" panose="020B0602020204020204" pitchFamily="34" charset="0"/>
              </a:rPr>
              <a:t>plotBCV</a:t>
            </a:r>
            <a:r>
              <a:rPr lang="en-US" sz="2000" i="1" dirty="0">
                <a:latin typeface="Frutiger LT Pro 55 Roman" panose="020B0602020204020204" pitchFamily="34" charset="0"/>
              </a:rPr>
              <a:t>(y, main = "Plot of Estimated Dispersions")</a:t>
            </a:r>
          </a:p>
          <a:p>
            <a:pPr marL="0" indent="0">
              <a:lnSpc>
                <a:spcPct val="25000"/>
              </a:lnSpc>
              <a:buNone/>
            </a:pPr>
            <a:endParaRPr lang="en-US" sz="2000" b="1" i="1" dirty="0">
              <a:latin typeface="Constantia" panose="02030602050306030303"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030468452"/>
              </p:ext>
            </p:extLst>
          </p:nvPr>
        </p:nvGraphicFramePr>
        <p:xfrm>
          <a:off x="1437695" y="2267665"/>
          <a:ext cx="6276298" cy="3994099"/>
        </p:xfrm>
        <a:graphic>
          <a:graphicData uri="http://schemas.openxmlformats.org/presentationml/2006/ole">
            <mc:AlternateContent xmlns:mc="http://schemas.openxmlformats.org/markup-compatibility/2006">
              <mc:Choice xmlns:v="urn:schemas-microsoft-com:vml" Requires="v">
                <p:oleObj spid="_x0000_s5132" name="Acrobat Document" r:id="rId3" imgW="6034902" imgH="3840480" progId="AcroExch.Document.11">
                  <p:embed/>
                </p:oleObj>
              </mc:Choice>
              <mc:Fallback>
                <p:oleObj name="Acrobat Document" r:id="rId3" imgW="6034902" imgH="3840480" progId="AcroExch.Document.11">
                  <p:embed/>
                  <p:pic>
                    <p:nvPicPr>
                      <p:cNvPr id="12" name="Object 11"/>
                      <p:cNvPicPr/>
                      <p:nvPr/>
                    </p:nvPicPr>
                    <p:blipFill>
                      <a:blip r:embed="rId4"/>
                      <a:stretch>
                        <a:fillRect/>
                      </a:stretch>
                    </p:blipFill>
                    <p:spPr>
                      <a:xfrm>
                        <a:off x="1437695" y="2267665"/>
                        <a:ext cx="6276298" cy="3994099"/>
                      </a:xfrm>
                      <a:prstGeom prst="rect">
                        <a:avLst/>
                      </a:prstGeom>
                    </p:spPr>
                  </p:pic>
                </p:oleObj>
              </mc:Fallback>
            </mc:AlternateContent>
          </a:graphicData>
        </a:graphic>
      </p:graphicFrame>
    </p:spTree>
    <p:extLst>
      <p:ext uri="{BB962C8B-B14F-4D97-AF65-F5344CB8AC3E}">
        <p14:creationId xmlns:p14="http://schemas.microsoft.com/office/powerpoint/2010/main" val="1502480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429" y="6004556"/>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
        <p:nvSpPr>
          <p:cNvPr id="18" name="Content Placeholder 14"/>
          <p:cNvSpPr txBox="1">
            <a:spLocks/>
          </p:cNvSpPr>
          <p:nvPr/>
        </p:nvSpPr>
        <p:spPr>
          <a:xfrm>
            <a:off x="284815" y="1424674"/>
            <a:ext cx="885918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latin typeface="Frutiger LT Pro 55 Roman" panose="020B0602020204020204" pitchFamily="34" charset="0"/>
              </a:rPr>
              <a:t>Testing for DE Genes </a:t>
            </a:r>
          </a:p>
          <a:p>
            <a:pPr marL="0" indent="0">
              <a:lnSpc>
                <a:spcPct val="25000"/>
              </a:lnSpc>
              <a:buFont typeface="Arial" panose="020B0604020202020204" pitchFamily="34" charset="0"/>
              <a:buNone/>
            </a:pPr>
            <a:r>
              <a:rPr lang="en-US" b="1" i="1" dirty="0">
                <a:latin typeface="Frutiger LT Pro 55 Roman" panose="020B0602020204020204" pitchFamily="34" charset="0"/>
              </a:rPr>
              <a:t> </a:t>
            </a:r>
          </a:p>
          <a:p>
            <a:pPr>
              <a:buFont typeface="Wingdings" panose="05000000000000000000" pitchFamily="2" charset="2"/>
              <a:buChar char="Ø"/>
            </a:pPr>
            <a:r>
              <a:rPr lang="en-US" sz="2400" i="1" dirty="0">
                <a:latin typeface="Frutiger LT Pro 55 Roman" panose="020B0602020204020204" pitchFamily="34" charset="0"/>
              </a:rPr>
              <a:t>Once the negative binomial model is fitted and dispersion estimates are derived, the </a:t>
            </a:r>
            <a:r>
              <a:rPr lang="en-US" sz="2400" b="1" i="1" dirty="0">
                <a:latin typeface="Frutiger LT Pro 55 Roman" panose="020B0602020204020204" pitchFamily="34" charset="0"/>
              </a:rPr>
              <a:t>NB exact test </a:t>
            </a:r>
            <a:r>
              <a:rPr lang="en-US" sz="2400" i="1" dirty="0">
                <a:latin typeface="Frutiger LT Pro 55 Roman" panose="020B0602020204020204" pitchFamily="34" charset="0"/>
              </a:rPr>
              <a:t>is used to determine differential expression for </a:t>
            </a:r>
            <a:r>
              <a:rPr lang="en-US" sz="2400" b="1" i="1" dirty="0">
                <a:latin typeface="Frutiger LT Pro 55 Roman" panose="020B0602020204020204" pitchFamily="34" charset="0"/>
              </a:rPr>
              <a:t>*single factor </a:t>
            </a:r>
            <a:r>
              <a:rPr lang="en-US" sz="2400" i="1" dirty="0">
                <a:latin typeface="Frutiger LT Pro 55 Roman" panose="020B0602020204020204" pitchFamily="34" charset="0"/>
              </a:rPr>
              <a:t>experimental designs</a:t>
            </a:r>
          </a:p>
          <a:p>
            <a:pPr marL="0" indent="0">
              <a:lnSpc>
                <a:spcPct val="35000"/>
              </a:lnSpc>
              <a:buNone/>
            </a:pPr>
            <a:endParaRPr lang="en-US" sz="2400" i="1" dirty="0">
              <a:latin typeface="Frutiger LT Pro 55 Roman" panose="020B0602020204020204" pitchFamily="34" charset="0"/>
            </a:endParaRPr>
          </a:p>
          <a:p>
            <a:pPr>
              <a:buFont typeface="Wingdings" panose="05000000000000000000" pitchFamily="2" charset="2"/>
              <a:buChar char="Ø"/>
            </a:pPr>
            <a:r>
              <a:rPr lang="en-US" sz="2400" i="1" dirty="0">
                <a:latin typeface="Frutiger LT Pro 55 Roman" panose="020B0602020204020204" pitchFamily="34" charset="0"/>
              </a:rPr>
              <a:t>Knowing the </a:t>
            </a:r>
            <a:r>
              <a:rPr lang="en-US" sz="2400" b="1" i="1" dirty="0">
                <a:latin typeface="Frutiger LT Pro 55 Roman" panose="020B0602020204020204" pitchFamily="34" charset="0"/>
              </a:rPr>
              <a:t>conditional distribution </a:t>
            </a:r>
            <a:r>
              <a:rPr lang="en-US" sz="2400" i="1" dirty="0">
                <a:latin typeface="Frutiger LT Pro 55 Roman" panose="020B0602020204020204" pitchFamily="34" charset="0"/>
              </a:rPr>
              <a:t>for the sum of counts in a group, exact p-values are derived by summing over all sums of counts that have a probability </a:t>
            </a:r>
            <a:r>
              <a:rPr lang="en-US" sz="2400" b="1" i="1" dirty="0">
                <a:latin typeface="Frutiger LT Pro 55 Roman" panose="020B0602020204020204" pitchFamily="34" charset="0"/>
              </a:rPr>
              <a:t>less</a:t>
            </a:r>
            <a:r>
              <a:rPr lang="en-US" sz="2400" i="1" dirty="0">
                <a:latin typeface="Frutiger LT Pro 55 Roman" panose="020B0602020204020204" pitchFamily="34" charset="0"/>
              </a:rPr>
              <a:t> than the probability under the null hypothesis of the </a:t>
            </a:r>
            <a:r>
              <a:rPr lang="en-US" sz="2400" b="1" i="1" dirty="0">
                <a:latin typeface="Frutiger LT Pro 55 Roman" panose="020B0602020204020204" pitchFamily="34" charset="0"/>
              </a:rPr>
              <a:t>observed</a:t>
            </a:r>
            <a:r>
              <a:rPr lang="en-US" sz="2400" i="1" dirty="0">
                <a:latin typeface="Frutiger LT Pro 55 Roman" panose="020B0602020204020204" pitchFamily="34" charset="0"/>
              </a:rPr>
              <a:t> sum of counts  </a:t>
            </a:r>
          </a:p>
        </p:txBody>
      </p:sp>
    </p:spTree>
    <p:extLst>
      <p:ext uri="{BB962C8B-B14F-4D97-AF65-F5344CB8AC3E}">
        <p14:creationId xmlns:p14="http://schemas.microsoft.com/office/powerpoint/2010/main" val="3252919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6086344"/>
            <a:ext cx="9144000" cy="276999"/>
          </a:xfrm>
          <a:prstGeom prst="rect">
            <a:avLst/>
          </a:prstGeom>
          <a:noFill/>
        </p:spPr>
        <p:txBody>
          <a:bodyPr wrap="square" rtlCol="0">
            <a:spAutoFit/>
          </a:bodyPr>
          <a:lstStyle/>
          <a:p>
            <a:pPr algn="ctr"/>
            <a:r>
              <a:rPr lang="en-US" sz="1200" i="1" dirty="0">
                <a:solidFill>
                  <a:prstClr val="black"/>
                </a:solidFill>
                <a:latin typeface="Frutiger LT Pro 55 Roman" panose="020B0602020204020204" pitchFamily="34" charset="0"/>
              </a:rPr>
              <a:t>Mark Robinson and Gordon K. Smyth, Biostatistics, 2008</a:t>
            </a:r>
          </a:p>
        </p:txBody>
      </p:sp>
      <p:sp>
        <p:nvSpPr>
          <p:cNvPr id="17" name="Content Placeholder 14"/>
          <p:cNvSpPr txBox="1">
            <a:spLocks/>
          </p:cNvSpPr>
          <p:nvPr/>
        </p:nvSpPr>
        <p:spPr>
          <a:xfrm>
            <a:off x="284815" y="1719103"/>
            <a:ext cx="8859185" cy="38173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latin typeface="Frutiger LT Pro 55 Roman" panose="020B0602020204020204" pitchFamily="34" charset="0"/>
              </a:rPr>
              <a:t>Testing for DE Genes </a:t>
            </a:r>
          </a:p>
          <a:p>
            <a:pPr marL="0" indent="0">
              <a:lnSpc>
                <a:spcPct val="25000"/>
              </a:lnSpc>
              <a:buFont typeface="Arial" panose="020B0604020202020204" pitchFamily="34" charset="0"/>
              <a:buNone/>
            </a:pPr>
            <a:r>
              <a:rPr lang="en-US" b="1" i="1" dirty="0">
                <a:latin typeface="Frutiger LT Pro 55 Roman" panose="020B0602020204020204" pitchFamily="34" charset="0"/>
              </a:rPr>
              <a:t> </a:t>
            </a:r>
          </a:p>
          <a:p>
            <a:pPr>
              <a:buFont typeface="Wingdings" panose="05000000000000000000" pitchFamily="2" charset="2"/>
              <a:buChar char="Ø"/>
            </a:pPr>
            <a:r>
              <a:rPr lang="en-US" sz="2400" i="1" dirty="0">
                <a:latin typeface="Frutiger LT Pro 55 Roman" panose="020B0602020204020204" pitchFamily="34" charset="0"/>
              </a:rPr>
              <a:t>Conditioning on the </a:t>
            </a:r>
            <a:r>
              <a:rPr lang="en-US" sz="2400" b="1" i="1" dirty="0">
                <a:latin typeface="Frutiger LT Pro 55 Roman" panose="020B0602020204020204" pitchFamily="34" charset="0"/>
              </a:rPr>
              <a:t>total pseudo-sum</a:t>
            </a:r>
            <a:r>
              <a:rPr lang="en-US" sz="2400" i="1" dirty="0">
                <a:latin typeface="Frutiger LT Pro 55 Roman" panose="020B0602020204020204" pitchFamily="34" charset="0"/>
              </a:rPr>
              <a:t>, the probability of observing class totals equal to or more extreme than </a:t>
            </a:r>
            <a:r>
              <a:rPr lang="en-US" sz="2400" b="1" i="1" dirty="0">
                <a:latin typeface="Frutiger LT Pro 55 Roman" panose="020B0602020204020204" pitchFamily="34" charset="0"/>
              </a:rPr>
              <a:t>observed</a:t>
            </a:r>
            <a:r>
              <a:rPr lang="en-US" sz="2400" i="1" dirty="0">
                <a:latin typeface="Frutiger LT Pro 55 Roman" panose="020B0602020204020204" pitchFamily="34" charset="0"/>
              </a:rPr>
              <a:t> can be calculated, giving an exact method of assessing differential expression</a:t>
            </a:r>
          </a:p>
          <a:p>
            <a:pPr marL="0" indent="0">
              <a:lnSpc>
                <a:spcPct val="25000"/>
              </a:lnSpc>
              <a:buNone/>
            </a:pPr>
            <a:endParaRPr lang="en-US" sz="2400" i="1" dirty="0">
              <a:latin typeface="Frutiger LT Pro 55 Roman" panose="020B0602020204020204" pitchFamily="34" charset="0"/>
            </a:endParaRPr>
          </a:p>
          <a:p>
            <a:pPr>
              <a:buFont typeface="Wingdings" panose="05000000000000000000" pitchFamily="2" charset="2"/>
              <a:buChar char="Ø"/>
            </a:pPr>
            <a:r>
              <a:rPr lang="en-US" sz="2400" i="1" dirty="0">
                <a:latin typeface="Frutiger LT Pro 55 Roman" panose="020B0602020204020204" pitchFamily="34" charset="0"/>
              </a:rPr>
              <a:t>The </a:t>
            </a:r>
            <a:r>
              <a:rPr lang="en-US" sz="2400" b="1" i="1" dirty="0">
                <a:latin typeface="Frutiger LT Pro 55 Roman" panose="020B0602020204020204" pitchFamily="34" charset="0"/>
              </a:rPr>
              <a:t>2-tailed p-value </a:t>
            </a:r>
            <a:r>
              <a:rPr lang="en-US" sz="2400" i="1" dirty="0">
                <a:latin typeface="Frutiger LT Pro 55 Roman" panose="020B0602020204020204" pitchFamily="34" charset="0"/>
              </a:rPr>
              <a:t>equals the sum of the probabilities of class totals that are no more likely than those observed</a:t>
            </a:r>
          </a:p>
        </p:txBody>
      </p:sp>
    </p:spTree>
    <p:extLst>
      <p:ext uri="{BB962C8B-B14F-4D97-AF65-F5344CB8AC3E}">
        <p14:creationId xmlns:p14="http://schemas.microsoft.com/office/powerpoint/2010/main" val="770895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6095173"/>
            <a:ext cx="9144000" cy="276999"/>
          </a:xfrm>
          <a:prstGeom prst="rect">
            <a:avLst/>
          </a:prstGeom>
          <a:noFill/>
        </p:spPr>
        <p:txBody>
          <a:bodyPr wrap="square" rtlCol="0">
            <a:spAutoFit/>
          </a:bodyPr>
          <a:lstStyle/>
          <a:p>
            <a:pPr algn="ctr"/>
            <a:r>
              <a:rPr lang="en-US" sz="1200" b="1" i="1" dirty="0" err="1">
                <a:solidFill>
                  <a:prstClr val="black"/>
                </a:solidFill>
                <a:latin typeface="Palatino Linotype" panose="02040502050505030304" pitchFamily="18" charset="0"/>
              </a:rPr>
              <a:t>Yunshun</a:t>
            </a:r>
            <a:r>
              <a:rPr lang="en-US" sz="1200" b="1" i="1" dirty="0">
                <a:solidFill>
                  <a:prstClr val="black"/>
                </a:solidFill>
                <a:latin typeface="Palatino Linotype" panose="02040502050505030304" pitchFamily="18" charset="0"/>
              </a:rPr>
              <a:t> Chen, Davis McCarthy, Mark Robinson, Gordon K. Smyth, edgeR User’s Guide, 2014</a:t>
            </a:r>
          </a:p>
        </p:txBody>
      </p:sp>
      <p:sp>
        <p:nvSpPr>
          <p:cNvPr id="17" name="Content Placeholder 14"/>
          <p:cNvSpPr txBox="1">
            <a:spLocks/>
          </p:cNvSpPr>
          <p:nvPr/>
        </p:nvSpPr>
        <p:spPr>
          <a:xfrm>
            <a:off x="364829" y="1705718"/>
            <a:ext cx="8557229" cy="381738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latin typeface="Frutiger LT Pro 55 Roman" panose="020B0602020204020204" pitchFamily="34" charset="0"/>
              </a:rPr>
              <a:t>Testing for DE Genes </a:t>
            </a:r>
          </a:p>
          <a:p>
            <a:pPr marL="0" indent="0">
              <a:lnSpc>
                <a:spcPct val="25000"/>
              </a:lnSpc>
              <a:buFont typeface="Arial" panose="020B0604020202020204" pitchFamily="34" charset="0"/>
              <a:buNone/>
            </a:pPr>
            <a:r>
              <a:rPr lang="en-US" b="1" i="1" dirty="0">
                <a:latin typeface="Frutiger LT Pro 55 Roman" panose="020B0602020204020204" pitchFamily="34" charset="0"/>
              </a:rPr>
              <a:t> </a:t>
            </a:r>
          </a:p>
          <a:p>
            <a:pPr>
              <a:buFont typeface="Wingdings" panose="05000000000000000000" pitchFamily="2" charset="2"/>
              <a:buChar char="Ø"/>
            </a:pPr>
            <a:r>
              <a:rPr lang="en-US" sz="2400" i="1" dirty="0">
                <a:latin typeface="Frutiger LT Pro 55 Roman" panose="020B0602020204020204" pitchFamily="34" charset="0"/>
              </a:rPr>
              <a:t>The exact test for the negative binomial distribution has strong parallels with </a:t>
            </a:r>
            <a:r>
              <a:rPr lang="en-US" sz="2400" b="1" i="1" dirty="0">
                <a:latin typeface="Frutiger LT Pro 55 Roman" panose="020B0602020204020204" pitchFamily="34" charset="0"/>
              </a:rPr>
              <a:t>Fisher's exact test </a:t>
            </a:r>
            <a:r>
              <a:rPr lang="en-US" sz="2400" i="1" dirty="0">
                <a:latin typeface="Frutiger LT Pro 55 Roman" panose="020B0602020204020204" pitchFamily="34" charset="0"/>
              </a:rPr>
              <a:t>for the </a:t>
            </a:r>
            <a:r>
              <a:rPr lang="en-US" sz="2400" b="1" i="1" dirty="0">
                <a:latin typeface="Frutiger LT Pro 55 Roman" panose="020B0602020204020204" pitchFamily="34" charset="0"/>
              </a:rPr>
              <a:t>hypergeometric distribution </a:t>
            </a:r>
          </a:p>
          <a:p>
            <a:pPr marL="0" indent="0">
              <a:lnSpc>
                <a:spcPct val="25000"/>
              </a:lnSpc>
              <a:buNone/>
            </a:pPr>
            <a:endParaRPr lang="en-US" sz="2400" i="1" dirty="0">
              <a:latin typeface="Frutiger LT Pro 55 Roman" panose="020B0602020204020204" pitchFamily="34" charset="0"/>
            </a:endParaRPr>
          </a:p>
          <a:p>
            <a:pPr>
              <a:buFont typeface="Wingdings" panose="05000000000000000000" pitchFamily="2" charset="2"/>
              <a:buChar char="Ø"/>
            </a:pPr>
            <a:r>
              <a:rPr lang="en-US" sz="2400" i="1" dirty="0">
                <a:latin typeface="Frutiger LT Pro 55 Roman" panose="020B0602020204020204" pitchFamily="34" charset="0"/>
              </a:rPr>
              <a:t>Hypothesis testing is performed with the ‘</a:t>
            </a:r>
            <a:r>
              <a:rPr lang="en-US" sz="2400" i="1" dirty="0" err="1">
                <a:latin typeface="Frutiger LT Pro 55 Roman" panose="020B0602020204020204" pitchFamily="34" charset="0"/>
              </a:rPr>
              <a:t>exactTest</a:t>
            </a:r>
            <a:r>
              <a:rPr lang="en-US" sz="2400" i="1" dirty="0">
                <a:latin typeface="Frutiger LT Pro 55 Roman" panose="020B0602020204020204" pitchFamily="34" charset="0"/>
              </a:rPr>
              <a:t>’ function, and it allows for both common dispersion and </a:t>
            </a:r>
            <a:r>
              <a:rPr lang="en-US" sz="2400" i="1" dirty="0" err="1">
                <a:latin typeface="Frutiger LT Pro 55 Roman" panose="020B0602020204020204" pitchFamily="34" charset="0"/>
              </a:rPr>
              <a:t>tagwise</a:t>
            </a:r>
            <a:r>
              <a:rPr lang="en-US" sz="2400" i="1" dirty="0">
                <a:latin typeface="Frutiger LT Pro 55 Roman" panose="020B0602020204020204" pitchFamily="34" charset="0"/>
              </a:rPr>
              <a:t> dispersion approaches</a:t>
            </a:r>
          </a:p>
          <a:p>
            <a:pPr marL="0" indent="0">
              <a:lnSpc>
                <a:spcPct val="35000"/>
              </a:lnSpc>
              <a:buNone/>
            </a:pPr>
            <a:r>
              <a:rPr lang="en-US" sz="2400" i="1" dirty="0">
                <a:latin typeface="Frutiger LT Pro 55 Roman" panose="020B0602020204020204" pitchFamily="34" charset="0"/>
              </a:rPr>
              <a:t>                       </a:t>
            </a:r>
          </a:p>
          <a:p>
            <a:pPr marL="0" indent="0">
              <a:buNone/>
            </a:pPr>
            <a:r>
              <a:rPr lang="en-US" sz="2400" i="1" dirty="0">
                <a:latin typeface="Frutiger LT Pro 55 Roman" panose="020B0602020204020204" pitchFamily="34" charset="0"/>
              </a:rPr>
              <a:t>                         &gt;et &lt;- </a:t>
            </a:r>
            <a:r>
              <a:rPr lang="en-US" sz="2400" i="1" dirty="0" err="1">
                <a:latin typeface="Frutiger LT Pro 55 Roman" panose="020B0602020204020204" pitchFamily="34" charset="0"/>
              </a:rPr>
              <a:t>exactTest</a:t>
            </a:r>
            <a:r>
              <a:rPr lang="en-US" sz="2400" i="1" dirty="0">
                <a:latin typeface="Frutiger LT Pro 55 Roman" panose="020B0602020204020204" pitchFamily="34" charset="0"/>
              </a:rPr>
              <a:t>(y)</a:t>
            </a:r>
          </a:p>
        </p:txBody>
      </p:sp>
    </p:spTree>
    <p:extLst>
      <p:ext uri="{BB962C8B-B14F-4D97-AF65-F5344CB8AC3E}">
        <p14:creationId xmlns:p14="http://schemas.microsoft.com/office/powerpoint/2010/main" val="312172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4"/>
          <p:cNvSpPr txBox="1">
            <a:spLocks/>
          </p:cNvSpPr>
          <p:nvPr/>
        </p:nvSpPr>
        <p:spPr>
          <a:xfrm>
            <a:off x="600118" y="1198408"/>
            <a:ext cx="7967233" cy="14252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latin typeface="Frutiger LT Pro 55 Roman" panose="020B0602020204020204" pitchFamily="34" charset="0"/>
              </a:rPr>
              <a:t>Plot the log-fold-changes with a smear plot, highlighting the DE genes </a:t>
            </a:r>
          </a:p>
          <a:p>
            <a:pPr marL="0" indent="0">
              <a:buNone/>
            </a:pPr>
            <a:r>
              <a:rPr lang="en-US" sz="2400" b="1" i="1" dirty="0">
                <a:latin typeface="Frutiger LT Pro 55 Roman" panose="020B0602020204020204" pitchFamily="34" charset="0"/>
              </a:rPr>
              <a:t>            </a:t>
            </a:r>
            <a:r>
              <a:rPr lang="en-US" sz="1800" i="1" dirty="0">
                <a:latin typeface="Frutiger LT Pro 55 Roman" panose="020B0602020204020204" pitchFamily="34" charset="0"/>
              </a:rPr>
              <a:t>&gt;</a:t>
            </a:r>
            <a:r>
              <a:rPr lang="en-US" sz="1800" i="1" dirty="0" err="1">
                <a:latin typeface="Frutiger LT Pro 55 Roman" panose="020B0602020204020204" pitchFamily="34" charset="0"/>
              </a:rPr>
              <a:t>plotSmear</a:t>
            </a:r>
            <a:r>
              <a:rPr lang="en-US" sz="1800" i="1" dirty="0">
                <a:latin typeface="Frutiger LT Pro 55 Roman" panose="020B0602020204020204" pitchFamily="34" charset="0"/>
              </a:rPr>
              <a:t>(et, </a:t>
            </a:r>
            <a:r>
              <a:rPr lang="en-US" sz="1800" i="1" dirty="0" err="1">
                <a:latin typeface="Frutiger LT Pro 55 Roman" panose="020B0602020204020204" pitchFamily="34" charset="0"/>
              </a:rPr>
              <a:t>de.tags</a:t>
            </a:r>
            <a:r>
              <a:rPr lang="en-US" sz="1800" i="1" dirty="0">
                <a:latin typeface="Frutiger LT Pro 55 Roman" panose="020B0602020204020204" pitchFamily="34" charset="0"/>
              </a:rPr>
              <a:t>=</a:t>
            </a:r>
            <a:r>
              <a:rPr lang="en-US" sz="1800" i="1" dirty="0" err="1">
                <a:latin typeface="Frutiger LT Pro 55 Roman" panose="020B0602020204020204" pitchFamily="34" charset="0"/>
              </a:rPr>
              <a:t>detags</a:t>
            </a:r>
            <a:r>
              <a:rPr lang="en-US" sz="1800" i="1" dirty="0">
                <a:latin typeface="Frutiger LT Pro 55 Roman" panose="020B0602020204020204" pitchFamily="34" charset="0"/>
              </a:rPr>
              <a:t>, main = "Smear Plot")</a:t>
            </a:r>
          </a:p>
        </p:txBody>
      </p:sp>
      <p:graphicFrame>
        <p:nvGraphicFramePr>
          <p:cNvPr id="17" name="Object 16"/>
          <p:cNvGraphicFramePr>
            <a:graphicFrameLocks noChangeAspect="1"/>
          </p:cNvGraphicFramePr>
          <p:nvPr>
            <p:extLst>
              <p:ext uri="{D42A27DB-BD31-4B8C-83A1-F6EECF244321}">
                <p14:modId xmlns:p14="http://schemas.microsoft.com/office/powerpoint/2010/main" val="3408264151"/>
              </p:ext>
            </p:extLst>
          </p:nvPr>
        </p:nvGraphicFramePr>
        <p:xfrm>
          <a:off x="2494360" y="2418043"/>
          <a:ext cx="3840163" cy="3840163"/>
        </p:xfrm>
        <a:graphic>
          <a:graphicData uri="http://schemas.openxmlformats.org/presentationml/2006/ole">
            <mc:AlternateContent xmlns:mc="http://schemas.openxmlformats.org/markup-compatibility/2006">
              <mc:Choice xmlns:v="urn:schemas-microsoft-com:vml" Requires="v">
                <p:oleObj spid="_x0000_s6156" name="Acrobat Document" r:id="rId4" imgW="3840342" imgH="3840480" progId="AcroExch.Document.11">
                  <p:embed/>
                </p:oleObj>
              </mc:Choice>
              <mc:Fallback>
                <p:oleObj name="Acrobat Document" r:id="rId4" imgW="3840342" imgH="3840480" progId="AcroExch.Document.11">
                  <p:embed/>
                  <p:pic>
                    <p:nvPicPr>
                      <p:cNvPr id="17" name="Object 16"/>
                      <p:cNvPicPr/>
                      <p:nvPr/>
                    </p:nvPicPr>
                    <p:blipFill>
                      <a:blip r:embed="rId5"/>
                      <a:stretch>
                        <a:fillRect/>
                      </a:stretch>
                    </p:blipFill>
                    <p:spPr>
                      <a:xfrm>
                        <a:off x="2494360" y="2418043"/>
                        <a:ext cx="3840163" cy="3840163"/>
                      </a:xfrm>
                      <a:prstGeom prst="rect">
                        <a:avLst/>
                      </a:prstGeom>
                    </p:spPr>
                  </p:pic>
                </p:oleObj>
              </mc:Fallback>
            </mc:AlternateContent>
          </a:graphicData>
        </a:graphic>
      </p:graphicFrame>
      <p:sp>
        <p:nvSpPr>
          <p:cNvPr id="18" name="TextBox 17"/>
          <p:cNvSpPr txBox="1"/>
          <p:nvPr/>
        </p:nvSpPr>
        <p:spPr>
          <a:xfrm rot="16200000">
            <a:off x="2184561" y="4059244"/>
            <a:ext cx="302018" cy="369332"/>
          </a:xfrm>
          <a:prstGeom prst="rect">
            <a:avLst/>
          </a:prstGeom>
          <a:noFill/>
        </p:spPr>
        <p:txBody>
          <a:bodyPr wrap="square" rtlCol="0">
            <a:spAutoFit/>
          </a:bodyPr>
          <a:lstStyle/>
          <a:p>
            <a:pPr algn="ctr"/>
            <a:r>
              <a:rPr lang="en-US" b="1" i="1" dirty="0">
                <a:latin typeface="Constantia" panose="02030602050306030303" pitchFamily="18" charset="0"/>
              </a:rPr>
              <a:t>M</a:t>
            </a:r>
          </a:p>
        </p:txBody>
      </p:sp>
      <p:sp>
        <p:nvSpPr>
          <p:cNvPr id="19" name="TextBox 18"/>
          <p:cNvSpPr txBox="1"/>
          <p:nvPr/>
        </p:nvSpPr>
        <p:spPr>
          <a:xfrm>
            <a:off x="4345074" y="6073540"/>
            <a:ext cx="302018" cy="369332"/>
          </a:xfrm>
          <a:prstGeom prst="rect">
            <a:avLst/>
          </a:prstGeom>
          <a:noFill/>
        </p:spPr>
        <p:txBody>
          <a:bodyPr wrap="square" rtlCol="0">
            <a:spAutoFit/>
          </a:bodyPr>
          <a:lstStyle/>
          <a:p>
            <a:pPr algn="ctr"/>
            <a:r>
              <a:rPr lang="en-US" b="1" i="1" dirty="0">
                <a:latin typeface="Constantia" panose="02030602050306030303" pitchFamily="18" charset="0"/>
              </a:rPr>
              <a:t>A</a:t>
            </a:r>
          </a:p>
        </p:txBody>
      </p:sp>
      <p:sp>
        <p:nvSpPr>
          <p:cNvPr id="20" name="TextBox 19"/>
          <p:cNvSpPr txBox="1"/>
          <p:nvPr/>
        </p:nvSpPr>
        <p:spPr>
          <a:xfrm>
            <a:off x="0" y="6442872"/>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Tree>
    <p:extLst>
      <p:ext uri="{BB962C8B-B14F-4D97-AF65-F5344CB8AC3E}">
        <p14:creationId xmlns:p14="http://schemas.microsoft.com/office/powerpoint/2010/main" val="1118323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1799763"/>
            <a:ext cx="9142572" cy="523220"/>
          </a:xfrm>
          <a:prstGeom prst="rect">
            <a:avLst/>
          </a:prstGeom>
          <a:noFill/>
        </p:spPr>
        <p:txBody>
          <a:bodyPr wrap="square" rtlCol="0">
            <a:spAutoFit/>
          </a:bodyPr>
          <a:lstStyle/>
          <a:p>
            <a:pPr algn="ctr"/>
            <a:r>
              <a:rPr lang="en-US" sz="2800" b="1" i="1" dirty="0">
                <a:latin typeface="Frutiger LT Pro 55 Roman" panose="020B0602020204020204" pitchFamily="34" charset="0"/>
              </a:rPr>
              <a:t>Multiple Testing Correction</a:t>
            </a:r>
          </a:p>
        </p:txBody>
      </p:sp>
      <p:graphicFrame>
        <p:nvGraphicFramePr>
          <p:cNvPr id="18" name="Table 17"/>
          <p:cNvGraphicFramePr>
            <a:graphicFrameLocks noGrp="1"/>
          </p:cNvGraphicFramePr>
          <p:nvPr>
            <p:extLst>
              <p:ext uri="{D42A27DB-BD31-4B8C-83A1-F6EECF244321}">
                <p14:modId xmlns:p14="http://schemas.microsoft.com/office/powerpoint/2010/main" val="3661376158"/>
              </p:ext>
            </p:extLst>
          </p:nvPr>
        </p:nvGraphicFramePr>
        <p:xfrm>
          <a:off x="768911" y="2626462"/>
          <a:ext cx="7463994" cy="1940560"/>
        </p:xfrm>
        <a:graphic>
          <a:graphicData uri="http://schemas.openxmlformats.org/drawingml/2006/table">
            <a:tbl>
              <a:tblPr firstRow="1" bandRow="1">
                <a:tableStyleId>{21E4AEA4-8DFA-4A89-87EB-49C32662AFE0}</a:tableStyleId>
              </a:tblPr>
              <a:tblGrid>
                <a:gridCol w="1839378">
                  <a:extLst>
                    <a:ext uri="{9D8B030D-6E8A-4147-A177-3AD203B41FA5}">
                      <a16:colId xmlns:a16="http://schemas.microsoft.com/office/drawing/2014/main" val="20000"/>
                    </a:ext>
                  </a:extLst>
                </a:gridCol>
                <a:gridCol w="1566472">
                  <a:extLst>
                    <a:ext uri="{9D8B030D-6E8A-4147-A177-3AD203B41FA5}">
                      <a16:colId xmlns:a16="http://schemas.microsoft.com/office/drawing/2014/main" val="20001"/>
                    </a:ext>
                  </a:extLst>
                </a:gridCol>
                <a:gridCol w="4058144">
                  <a:extLst>
                    <a:ext uri="{9D8B030D-6E8A-4147-A177-3AD203B41FA5}">
                      <a16:colId xmlns:a16="http://schemas.microsoft.com/office/drawing/2014/main" val="20002"/>
                    </a:ext>
                  </a:extLst>
                </a:gridCol>
              </a:tblGrid>
              <a:tr h="370840">
                <a:tc>
                  <a:txBody>
                    <a:bodyPr/>
                    <a:lstStyle/>
                    <a:p>
                      <a:r>
                        <a:rPr lang="en-US" sz="1200" u="none" strike="noStrike" kern="1200" baseline="0" dirty="0"/>
                        <a:t>Number of genes</a:t>
                      </a:r>
                    </a:p>
                    <a:p>
                      <a:r>
                        <a:rPr lang="en-US" sz="1200" u="none" strike="noStrike" kern="1200" baseline="0" dirty="0"/>
                        <a:t>tested (N)</a:t>
                      </a:r>
                      <a:endParaRPr lang="en-US" sz="1200" dirty="0"/>
                    </a:p>
                  </a:txBody>
                  <a:tcPr/>
                </a:tc>
                <a:tc>
                  <a:txBody>
                    <a:bodyPr/>
                    <a:lstStyle/>
                    <a:p>
                      <a:r>
                        <a:rPr lang="en-US" sz="1200" u="none" strike="noStrike" kern="1200" baseline="0" dirty="0"/>
                        <a:t>False positives</a:t>
                      </a:r>
                    </a:p>
                    <a:p>
                      <a:r>
                        <a:rPr lang="en-US" sz="1200" u="none" strike="noStrike" kern="1200" baseline="0" dirty="0"/>
                        <a:t>incidence</a:t>
                      </a:r>
                      <a:endParaRPr lang="en-US" sz="1200" dirty="0"/>
                    </a:p>
                  </a:txBody>
                  <a:tcPr/>
                </a:tc>
                <a:tc>
                  <a:txBody>
                    <a:bodyPr/>
                    <a:lstStyle/>
                    <a:p>
                      <a:r>
                        <a:rPr lang="en-US" sz="1200" u="none" strike="noStrike" kern="1200" baseline="0" dirty="0"/>
                        <a:t>Probability of calling 1 or more false positives by chance (100(1-0.95</a:t>
                      </a:r>
                      <a:r>
                        <a:rPr lang="en-US" sz="1200" u="none" strike="noStrike" kern="1200" baseline="30000" dirty="0"/>
                        <a:t>N</a:t>
                      </a:r>
                      <a:r>
                        <a:rPr lang="en-US" sz="1200" u="none" strike="noStrike" kern="1200" baseline="0" dirty="0"/>
                        <a:t>))</a:t>
                      </a:r>
                      <a:endParaRPr lang="en-US" sz="1200" dirty="0"/>
                    </a:p>
                  </a:txBody>
                  <a:tcPr/>
                </a:tc>
                <a:extLst>
                  <a:ext uri="{0D108BD9-81ED-4DB2-BD59-A6C34878D82A}">
                    <a16:rowId xmlns:a16="http://schemas.microsoft.com/office/drawing/2014/main" val="10000"/>
                  </a:ext>
                </a:extLst>
              </a:tr>
              <a:tr h="370840">
                <a:tc>
                  <a:txBody>
                    <a:bodyPr/>
                    <a:lstStyle/>
                    <a:p>
                      <a:r>
                        <a:rPr lang="en-US" sz="1200" dirty="0"/>
                        <a:t>1</a:t>
                      </a:r>
                    </a:p>
                  </a:txBody>
                  <a:tcPr/>
                </a:tc>
                <a:tc>
                  <a:txBody>
                    <a:bodyPr/>
                    <a:lstStyle/>
                    <a:p>
                      <a:r>
                        <a:rPr lang="en-US" sz="1200" dirty="0"/>
                        <a:t>1/20</a:t>
                      </a:r>
                    </a:p>
                  </a:txBody>
                  <a:tcPr/>
                </a:tc>
                <a:tc>
                  <a:txBody>
                    <a:bodyPr/>
                    <a:lstStyle/>
                    <a:p>
                      <a:r>
                        <a:rPr lang="en-US" sz="1200" dirty="0"/>
                        <a:t>5%</a:t>
                      </a:r>
                    </a:p>
                  </a:txBody>
                  <a:tcPr/>
                </a:tc>
                <a:extLst>
                  <a:ext uri="{0D108BD9-81ED-4DB2-BD59-A6C34878D82A}">
                    <a16:rowId xmlns:a16="http://schemas.microsoft.com/office/drawing/2014/main" val="10001"/>
                  </a:ext>
                </a:extLst>
              </a:tr>
              <a:tr h="370840">
                <a:tc>
                  <a:txBody>
                    <a:bodyPr/>
                    <a:lstStyle/>
                    <a:p>
                      <a:r>
                        <a:rPr lang="en-US" sz="1200" dirty="0"/>
                        <a:t>2</a:t>
                      </a:r>
                    </a:p>
                  </a:txBody>
                  <a:tcPr/>
                </a:tc>
                <a:tc>
                  <a:txBody>
                    <a:bodyPr/>
                    <a:lstStyle/>
                    <a:p>
                      <a:r>
                        <a:rPr lang="en-US" sz="1200" dirty="0"/>
                        <a:t>1/10</a:t>
                      </a:r>
                    </a:p>
                  </a:txBody>
                  <a:tcPr/>
                </a:tc>
                <a:tc>
                  <a:txBody>
                    <a:bodyPr/>
                    <a:lstStyle/>
                    <a:p>
                      <a:r>
                        <a:rPr lang="en-US" sz="1200" dirty="0"/>
                        <a:t>10%</a:t>
                      </a:r>
                    </a:p>
                  </a:txBody>
                  <a:tcPr/>
                </a:tc>
                <a:extLst>
                  <a:ext uri="{0D108BD9-81ED-4DB2-BD59-A6C34878D82A}">
                    <a16:rowId xmlns:a16="http://schemas.microsoft.com/office/drawing/2014/main" val="10002"/>
                  </a:ext>
                </a:extLst>
              </a:tr>
              <a:tr h="370840">
                <a:tc>
                  <a:txBody>
                    <a:bodyPr/>
                    <a:lstStyle/>
                    <a:p>
                      <a:r>
                        <a:rPr lang="en-US" sz="1200" dirty="0"/>
                        <a:t>20</a:t>
                      </a:r>
                    </a:p>
                  </a:txBody>
                  <a:tcPr/>
                </a:tc>
                <a:tc>
                  <a:txBody>
                    <a:bodyPr/>
                    <a:lstStyle/>
                    <a:p>
                      <a:r>
                        <a:rPr lang="en-US" sz="1200" dirty="0"/>
                        <a:t>1</a:t>
                      </a:r>
                    </a:p>
                  </a:txBody>
                  <a:tcPr/>
                </a:tc>
                <a:tc>
                  <a:txBody>
                    <a:bodyPr/>
                    <a:lstStyle/>
                    <a:p>
                      <a:r>
                        <a:rPr lang="en-US" sz="1200" dirty="0"/>
                        <a:t>64%</a:t>
                      </a:r>
                    </a:p>
                  </a:txBody>
                  <a:tcPr/>
                </a:tc>
                <a:extLst>
                  <a:ext uri="{0D108BD9-81ED-4DB2-BD59-A6C34878D82A}">
                    <a16:rowId xmlns:a16="http://schemas.microsoft.com/office/drawing/2014/main" val="10003"/>
                  </a:ext>
                </a:extLst>
              </a:tr>
              <a:tr h="370840">
                <a:tc>
                  <a:txBody>
                    <a:bodyPr/>
                    <a:lstStyle/>
                    <a:p>
                      <a:r>
                        <a:rPr lang="en-US" sz="1200" dirty="0"/>
                        <a:t>100</a:t>
                      </a:r>
                    </a:p>
                  </a:txBody>
                  <a:tcPr/>
                </a:tc>
                <a:tc>
                  <a:txBody>
                    <a:bodyPr/>
                    <a:lstStyle/>
                    <a:p>
                      <a:r>
                        <a:rPr lang="en-US" sz="1200" dirty="0"/>
                        <a:t>5</a:t>
                      </a:r>
                    </a:p>
                  </a:txBody>
                  <a:tcPr/>
                </a:tc>
                <a:tc>
                  <a:txBody>
                    <a:bodyPr/>
                    <a:lstStyle/>
                    <a:p>
                      <a:r>
                        <a:rPr lang="en-US" sz="1200" dirty="0"/>
                        <a:t>99.4%</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85617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4069424031"/>
              </p:ext>
            </p:extLst>
          </p:nvPr>
        </p:nvGraphicFramePr>
        <p:xfrm>
          <a:off x="1175716" y="2281264"/>
          <a:ext cx="5154118" cy="2163255"/>
        </p:xfrm>
        <a:graphic>
          <a:graphicData uri="http://schemas.openxmlformats.org/drawingml/2006/table">
            <a:tbl>
              <a:tblPr firstRow="1" bandRow="1">
                <a:tableStyleId>{21E4AEA4-8DFA-4A89-87EB-49C32662AFE0}</a:tableStyleId>
              </a:tblPr>
              <a:tblGrid>
                <a:gridCol w="5154118">
                  <a:extLst>
                    <a:ext uri="{9D8B030D-6E8A-4147-A177-3AD203B41FA5}">
                      <a16:colId xmlns:a16="http://schemas.microsoft.com/office/drawing/2014/main" val="20000"/>
                    </a:ext>
                  </a:extLst>
                </a:gridCol>
              </a:tblGrid>
              <a:tr h="0">
                <a:tc>
                  <a:txBody>
                    <a:bodyPr/>
                    <a:lstStyle/>
                    <a:p>
                      <a:r>
                        <a:rPr lang="en-US" dirty="0"/>
                        <a:t>Common Methods Ranked by Stringency</a:t>
                      </a:r>
                      <a:endParaRPr lang="en-US" dirty="0">
                        <a:latin typeface="Constantia" panose="02030602050306030303" pitchFamily="18" charset="0"/>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Bonferroni</a:t>
                      </a:r>
                      <a:endParaRPr lang="en-US" dirty="0">
                        <a:latin typeface="Constantia" panose="02030602050306030303" pitchFamily="18" charset="0"/>
                      </a:endParaRPr>
                    </a:p>
                  </a:txBody>
                  <a:tcPr/>
                </a:tc>
                <a:extLst>
                  <a:ext uri="{0D108BD9-81ED-4DB2-BD59-A6C34878D82A}">
                    <a16:rowId xmlns:a16="http://schemas.microsoft.com/office/drawing/2014/main" val="10001"/>
                  </a:ext>
                </a:extLst>
              </a:tr>
              <a:tr h="370840">
                <a:tc>
                  <a:txBody>
                    <a:bodyPr/>
                    <a:lstStyle/>
                    <a:p>
                      <a:r>
                        <a:rPr lang="en-US" sz="1800" u="none" strike="noStrike" kern="1200" baseline="0" dirty="0"/>
                        <a:t>Bonferroni Step-Down</a:t>
                      </a:r>
                      <a:endParaRPr lang="en-US" dirty="0">
                        <a:latin typeface="Constantia" panose="02030602050306030303" pitchFamily="18" charset="0"/>
                      </a:endParaRPr>
                    </a:p>
                  </a:txBody>
                  <a:tcPr/>
                </a:tc>
                <a:extLst>
                  <a:ext uri="{0D108BD9-81ED-4DB2-BD59-A6C34878D82A}">
                    <a16:rowId xmlns:a16="http://schemas.microsoft.com/office/drawing/2014/main" val="10002"/>
                  </a:ext>
                </a:extLst>
              </a:tr>
              <a:tr h="370840">
                <a:tc>
                  <a:txBody>
                    <a:bodyPr/>
                    <a:lstStyle/>
                    <a:p>
                      <a:r>
                        <a:rPr lang="en-US" sz="1800" u="none" strike="noStrike" kern="1200" baseline="0" dirty="0"/>
                        <a:t>Westfall and Young Permutation</a:t>
                      </a:r>
                      <a:endParaRPr lang="en-US" dirty="0">
                        <a:latin typeface="Constantia" panose="02030602050306030303" pitchFamily="18" charset="0"/>
                      </a:endParaRPr>
                    </a:p>
                  </a:txBody>
                  <a:tcPr/>
                </a:tc>
                <a:extLst>
                  <a:ext uri="{0D108BD9-81ED-4DB2-BD59-A6C34878D82A}">
                    <a16:rowId xmlns:a16="http://schemas.microsoft.com/office/drawing/2014/main" val="10003"/>
                  </a:ext>
                </a:extLst>
              </a:tr>
              <a:tr h="370840">
                <a:tc>
                  <a:txBody>
                    <a:bodyPr/>
                    <a:lstStyle/>
                    <a:p>
                      <a:r>
                        <a:rPr lang="en-US" sz="1800" u="none" strike="noStrike" kern="1200" baseline="0" dirty="0"/>
                        <a:t>Benjamini and Hochberg False Discovery Rate</a:t>
                      </a:r>
                      <a:endParaRPr lang="en-US" dirty="0">
                        <a:latin typeface="Constantia" panose="02030602050306030303" pitchFamily="18" charset="0"/>
                      </a:endParaRPr>
                    </a:p>
                  </a:txBody>
                  <a:tcPr/>
                </a:tc>
                <a:extLst>
                  <a:ext uri="{0D108BD9-81ED-4DB2-BD59-A6C34878D82A}">
                    <a16:rowId xmlns:a16="http://schemas.microsoft.com/office/drawing/2014/main" val="10004"/>
                  </a:ext>
                </a:extLst>
              </a:tr>
              <a:tr h="370840">
                <a:tc>
                  <a:txBody>
                    <a:bodyPr/>
                    <a:lstStyle/>
                    <a:p>
                      <a:r>
                        <a:rPr lang="en-US" dirty="0"/>
                        <a:t>None</a:t>
                      </a:r>
                      <a:endParaRPr lang="en-US" dirty="0">
                        <a:latin typeface="Constantia" panose="02030602050306030303" pitchFamily="18" charset="0"/>
                      </a:endParaRPr>
                    </a:p>
                  </a:txBody>
                  <a:tcPr/>
                </a:tc>
                <a:extLst>
                  <a:ext uri="{0D108BD9-81ED-4DB2-BD59-A6C34878D82A}">
                    <a16:rowId xmlns:a16="http://schemas.microsoft.com/office/drawing/2014/main" val="10005"/>
                  </a:ext>
                </a:extLst>
              </a:tr>
            </a:tbl>
          </a:graphicData>
        </a:graphic>
      </p:graphicFrame>
      <p:sp>
        <p:nvSpPr>
          <p:cNvPr id="17" name="Up-Down Arrow 16"/>
          <p:cNvSpPr/>
          <p:nvPr/>
        </p:nvSpPr>
        <p:spPr>
          <a:xfrm>
            <a:off x="6538070" y="2638946"/>
            <a:ext cx="104931" cy="185128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762924" y="2653936"/>
            <a:ext cx="2585804" cy="338554"/>
          </a:xfrm>
          <a:prstGeom prst="rect">
            <a:avLst/>
          </a:prstGeom>
          <a:noFill/>
        </p:spPr>
        <p:txBody>
          <a:bodyPr wrap="square" rtlCol="0">
            <a:spAutoFit/>
          </a:bodyPr>
          <a:lstStyle/>
          <a:p>
            <a:r>
              <a:rPr lang="en-US" sz="1600" dirty="0">
                <a:latin typeface="Frutiger LT Pro 55 Roman" panose="020B0602020204020204" pitchFamily="34" charset="0"/>
              </a:rPr>
              <a:t>More False Negatives</a:t>
            </a:r>
          </a:p>
        </p:txBody>
      </p:sp>
      <p:sp>
        <p:nvSpPr>
          <p:cNvPr id="19" name="TextBox 18"/>
          <p:cNvSpPr txBox="1"/>
          <p:nvPr/>
        </p:nvSpPr>
        <p:spPr>
          <a:xfrm>
            <a:off x="6762924" y="4067809"/>
            <a:ext cx="2585804" cy="338554"/>
          </a:xfrm>
          <a:prstGeom prst="rect">
            <a:avLst/>
          </a:prstGeom>
          <a:noFill/>
        </p:spPr>
        <p:txBody>
          <a:bodyPr wrap="square" rtlCol="0">
            <a:spAutoFit/>
          </a:bodyPr>
          <a:lstStyle/>
          <a:p>
            <a:r>
              <a:rPr lang="en-US" sz="1600" dirty="0">
                <a:latin typeface="Frutiger LT Pro 55 Roman" panose="020B0602020204020204" pitchFamily="34" charset="0"/>
              </a:rPr>
              <a:t>More False Positives</a:t>
            </a:r>
          </a:p>
        </p:txBody>
      </p:sp>
    </p:spTree>
    <p:extLst>
      <p:ext uri="{BB962C8B-B14F-4D97-AF65-F5344CB8AC3E}">
        <p14:creationId xmlns:p14="http://schemas.microsoft.com/office/powerpoint/2010/main" val="2032552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581" y="1520335"/>
            <a:ext cx="8422250" cy="4108817"/>
          </a:xfrm>
          <a:prstGeom prst="rect">
            <a:avLst/>
          </a:prstGeom>
          <a:noFill/>
        </p:spPr>
        <p:txBody>
          <a:bodyPr wrap="square" rtlCol="0">
            <a:spAutoFit/>
          </a:bodyPr>
          <a:lstStyle/>
          <a:p>
            <a:pPr>
              <a:spcBef>
                <a:spcPts val="600"/>
              </a:spcBef>
            </a:pPr>
            <a:r>
              <a:rPr lang="en-US" sz="2800" b="1" i="1" dirty="0">
                <a:latin typeface="Frutiger LT Pro 55 Roman"/>
              </a:rPr>
              <a:t>Bonferroni correction</a:t>
            </a:r>
          </a:p>
          <a:p>
            <a:pPr>
              <a:spcBef>
                <a:spcPts val="600"/>
              </a:spcBef>
            </a:pPr>
            <a:r>
              <a:rPr lang="en-US" sz="2000" dirty="0">
                <a:latin typeface="Frutiger LT Pro 55 Roman"/>
              </a:rPr>
              <a:t>The </a:t>
            </a:r>
            <a:r>
              <a:rPr lang="en-US" sz="2000" i="1" dirty="0">
                <a:latin typeface="Frutiger LT Pro 55 Roman"/>
              </a:rPr>
              <a:t>p-value</a:t>
            </a:r>
            <a:r>
              <a:rPr lang="en-US" sz="2000" dirty="0">
                <a:latin typeface="Frutiger LT Pro 55 Roman"/>
              </a:rPr>
              <a:t> of each gene is multiplied by the number of genes in the gene list. If the corrected p-value is still below the error rate, the gene will be significant:</a:t>
            </a:r>
          </a:p>
          <a:p>
            <a:endParaRPr lang="en-US" sz="2400" dirty="0">
              <a:latin typeface="Frutiger LT Pro 55 Roman"/>
            </a:endParaRPr>
          </a:p>
          <a:p>
            <a:r>
              <a:rPr lang="en-US" sz="2000" b="1" i="1" dirty="0">
                <a:latin typeface="Frutiger LT Pro 55 Roman"/>
              </a:rPr>
              <a:t>Corrected P-value= p-value * n (number of genes in test) &lt;0.05</a:t>
            </a:r>
          </a:p>
          <a:p>
            <a:endParaRPr lang="en-US" sz="2400" dirty="0">
              <a:latin typeface="Frutiger LT Pro 55 Roman"/>
            </a:endParaRPr>
          </a:p>
          <a:p>
            <a:r>
              <a:rPr lang="en-US" sz="2000" dirty="0">
                <a:latin typeface="Frutiger LT Pro 55 Roman"/>
              </a:rPr>
              <a:t>As a consequence, if testing 1000 genes at a time, the highest accepted individual </a:t>
            </a:r>
            <a:r>
              <a:rPr lang="en-US" sz="2000" i="1" dirty="0">
                <a:latin typeface="Frutiger LT Pro 55 Roman"/>
              </a:rPr>
              <a:t>p-value</a:t>
            </a:r>
            <a:r>
              <a:rPr lang="en-US" sz="2000" dirty="0">
                <a:latin typeface="Frutiger LT Pro 55 Roman"/>
              </a:rPr>
              <a:t> is 0.00005, making the correction very stringent. With a Family-wise error rate of 0.05 (i.e., the probability of at least one error in the family), the expected number of false positives will be 0.05.</a:t>
            </a:r>
          </a:p>
        </p:txBody>
      </p:sp>
    </p:spTree>
    <p:extLst>
      <p:ext uri="{BB962C8B-B14F-4D97-AF65-F5344CB8AC3E}">
        <p14:creationId xmlns:p14="http://schemas.microsoft.com/office/powerpoint/2010/main" val="811712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219" y="1293470"/>
            <a:ext cx="8405228" cy="4308872"/>
          </a:xfrm>
          <a:prstGeom prst="rect">
            <a:avLst/>
          </a:prstGeom>
          <a:noFill/>
        </p:spPr>
        <p:txBody>
          <a:bodyPr wrap="square" rtlCol="0">
            <a:spAutoFit/>
          </a:bodyPr>
          <a:lstStyle/>
          <a:p>
            <a:r>
              <a:rPr lang="en-US" sz="2800" b="1" i="1" dirty="0">
                <a:latin typeface="Frutiger LT Pro 55 Roman"/>
              </a:rPr>
              <a:t>Bonferroni Step-down (Holm) correction</a:t>
            </a:r>
          </a:p>
          <a:p>
            <a:pPr>
              <a:spcBef>
                <a:spcPts val="1200"/>
              </a:spcBef>
            </a:pPr>
            <a:r>
              <a:rPr lang="en-US" dirty="0">
                <a:latin typeface="Frutiger LT Pro 55 Roman"/>
              </a:rPr>
              <a:t>1) The </a:t>
            </a:r>
            <a:r>
              <a:rPr lang="en-US" i="1" dirty="0">
                <a:latin typeface="Frutiger LT Pro 55 Roman"/>
              </a:rPr>
              <a:t>p-value</a:t>
            </a:r>
            <a:r>
              <a:rPr lang="en-US" dirty="0">
                <a:latin typeface="Frutiger LT Pro 55 Roman"/>
              </a:rPr>
              <a:t> of each gene is ranked from the </a:t>
            </a:r>
            <a:r>
              <a:rPr lang="en-US" b="1" i="1" dirty="0">
                <a:latin typeface="Frutiger LT Pro 55 Roman"/>
              </a:rPr>
              <a:t>smallest</a:t>
            </a:r>
            <a:r>
              <a:rPr lang="en-US" dirty="0">
                <a:latin typeface="Frutiger LT Pro 55 Roman"/>
              </a:rPr>
              <a:t> to the </a:t>
            </a:r>
            <a:r>
              <a:rPr lang="en-US" b="1" i="1" dirty="0">
                <a:latin typeface="Frutiger LT Pro 55 Roman"/>
              </a:rPr>
              <a:t>largest</a:t>
            </a:r>
            <a:r>
              <a:rPr lang="en-US" dirty="0">
                <a:latin typeface="Frutiger LT Pro 55 Roman"/>
              </a:rPr>
              <a:t>.</a:t>
            </a:r>
          </a:p>
          <a:p>
            <a:pPr>
              <a:spcBef>
                <a:spcPts val="1200"/>
              </a:spcBef>
            </a:pPr>
            <a:r>
              <a:rPr lang="en-US" dirty="0">
                <a:latin typeface="Frutiger LT Pro 55 Roman"/>
              </a:rPr>
              <a:t>2) The first </a:t>
            </a:r>
            <a:r>
              <a:rPr lang="en-US" i="1" dirty="0">
                <a:latin typeface="Frutiger LT Pro 55 Roman"/>
              </a:rPr>
              <a:t>p-value</a:t>
            </a:r>
            <a:r>
              <a:rPr lang="en-US" dirty="0">
                <a:latin typeface="Frutiger LT Pro 55 Roman"/>
              </a:rPr>
              <a:t> is multiplied by the number of genes present in the gene list. </a:t>
            </a:r>
          </a:p>
          <a:p>
            <a:pPr>
              <a:spcBef>
                <a:spcPts val="1200"/>
              </a:spcBef>
            </a:pPr>
            <a:r>
              <a:rPr lang="en-US" b="1" i="1" dirty="0">
                <a:latin typeface="Frutiger LT Pro 55 Roman"/>
              </a:rPr>
              <a:t>	Corrected P-value= p-value * n &lt; 0.05</a:t>
            </a:r>
          </a:p>
          <a:p>
            <a:pPr>
              <a:spcBef>
                <a:spcPts val="1200"/>
              </a:spcBef>
            </a:pPr>
            <a:r>
              <a:rPr lang="en-US" dirty="0">
                <a:latin typeface="Frutiger LT Pro 55 Roman"/>
              </a:rPr>
              <a:t>3) The second </a:t>
            </a:r>
            <a:r>
              <a:rPr lang="en-US" i="1" dirty="0">
                <a:latin typeface="Frutiger LT Pro 55 Roman"/>
              </a:rPr>
              <a:t>p-value</a:t>
            </a:r>
            <a:r>
              <a:rPr lang="en-US" dirty="0">
                <a:latin typeface="Frutiger LT Pro 55 Roman"/>
              </a:rPr>
              <a:t> is multiplied by the number of genes less 1:</a:t>
            </a:r>
          </a:p>
          <a:p>
            <a:pPr>
              <a:spcBef>
                <a:spcPts val="1200"/>
              </a:spcBef>
            </a:pPr>
            <a:r>
              <a:rPr lang="en-US" b="1" i="1" dirty="0">
                <a:latin typeface="Frutiger LT Pro 55 Roman"/>
              </a:rPr>
              <a:t>	Corrected P-value= p-value * n-1 &lt; 0.05</a:t>
            </a:r>
          </a:p>
          <a:p>
            <a:pPr>
              <a:spcBef>
                <a:spcPts val="1200"/>
              </a:spcBef>
            </a:pPr>
            <a:r>
              <a:rPr lang="en-US" dirty="0">
                <a:latin typeface="Frutiger LT Pro 55 Roman"/>
              </a:rPr>
              <a:t>4) The third </a:t>
            </a:r>
            <a:r>
              <a:rPr lang="en-US" i="1" dirty="0">
                <a:latin typeface="Frutiger LT Pro 55 Roman"/>
              </a:rPr>
              <a:t>p-value</a:t>
            </a:r>
            <a:r>
              <a:rPr lang="en-US" dirty="0">
                <a:latin typeface="Frutiger LT Pro 55 Roman"/>
              </a:rPr>
              <a:t> is multiplied by the number of genes less 2:</a:t>
            </a:r>
          </a:p>
          <a:p>
            <a:pPr>
              <a:spcBef>
                <a:spcPts val="1200"/>
              </a:spcBef>
            </a:pPr>
            <a:r>
              <a:rPr lang="en-US" b="1" i="1" dirty="0">
                <a:latin typeface="Frutiger LT Pro 55 Roman"/>
              </a:rPr>
              <a:t>	Corrected P-value= p-value * n-2 &lt; 0.05</a:t>
            </a:r>
          </a:p>
          <a:p>
            <a:pPr>
              <a:spcBef>
                <a:spcPts val="1200"/>
              </a:spcBef>
            </a:pPr>
            <a:r>
              <a:rPr lang="en-US" dirty="0">
                <a:latin typeface="Frutiger LT Pro 55 Roman"/>
              </a:rPr>
              <a:t>It follows that sequence until no gene is found to be significant.</a:t>
            </a:r>
          </a:p>
        </p:txBody>
      </p:sp>
    </p:spTree>
    <p:extLst>
      <p:ext uri="{BB962C8B-B14F-4D97-AF65-F5344CB8AC3E}">
        <p14:creationId xmlns:p14="http://schemas.microsoft.com/office/powerpoint/2010/main" val="882913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70379160"/>
              </p:ext>
            </p:extLst>
          </p:nvPr>
        </p:nvGraphicFramePr>
        <p:xfrm>
          <a:off x="897138" y="3028563"/>
          <a:ext cx="7427344" cy="2026920"/>
        </p:xfrm>
        <a:graphic>
          <a:graphicData uri="http://schemas.openxmlformats.org/drawingml/2006/table">
            <a:tbl>
              <a:tblPr firstRow="1" bandRow="1">
                <a:tableStyleId>{21E4AEA4-8DFA-4A89-87EB-49C32662AFE0}</a:tableStyleId>
              </a:tblPr>
              <a:tblGrid>
                <a:gridCol w="1128987">
                  <a:extLst>
                    <a:ext uri="{9D8B030D-6E8A-4147-A177-3AD203B41FA5}">
                      <a16:colId xmlns:a16="http://schemas.microsoft.com/office/drawing/2014/main" val="20000"/>
                    </a:ext>
                  </a:extLst>
                </a:gridCol>
                <a:gridCol w="1061932">
                  <a:extLst>
                    <a:ext uri="{9D8B030D-6E8A-4147-A177-3AD203B41FA5}">
                      <a16:colId xmlns:a16="http://schemas.microsoft.com/office/drawing/2014/main" val="20001"/>
                    </a:ext>
                  </a:extLst>
                </a:gridCol>
                <a:gridCol w="823913">
                  <a:extLst>
                    <a:ext uri="{9D8B030D-6E8A-4147-A177-3AD203B41FA5}">
                      <a16:colId xmlns:a16="http://schemas.microsoft.com/office/drawing/2014/main" val="20002"/>
                    </a:ext>
                  </a:extLst>
                </a:gridCol>
                <a:gridCol w="2342181">
                  <a:extLst>
                    <a:ext uri="{9D8B030D-6E8A-4147-A177-3AD203B41FA5}">
                      <a16:colId xmlns:a16="http://schemas.microsoft.com/office/drawing/2014/main" val="20003"/>
                    </a:ext>
                  </a:extLst>
                </a:gridCol>
                <a:gridCol w="2070331">
                  <a:extLst>
                    <a:ext uri="{9D8B030D-6E8A-4147-A177-3AD203B41FA5}">
                      <a16:colId xmlns:a16="http://schemas.microsoft.com/office/drawing/2014/main" val="20004"/>
                    </a:ext>
                  </a:extLst>
                </a:gridCol>
              </a:tblGrid>
              <a:tr h="370840">
                <a:tc>
                  <a:txBody>
                    <a:bodyPr/>
                    <a:lstStyle/>
                    <a:p>
                      <a:pPr algn="l"/>
                      <a:r>
                        <a:rPr lang="en-US" sz="1800" u="none" strike="noStrike" baseline="0" dirty="0"/>
                        <a:t>Gene</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p-value (S to L)</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Rank</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Correction</a:t>
                      </a:r>
                      <a:endParaRPr lang="en-US" sz="1800" dirty="0">
                        <a:latin typeface="Constantia" panose="02030602050306030303" pitchFamily="18" charset="0"/>
                      </a:endParaRPr>
                    </a:p>
                  </a:txBody>
                  <a:tcPr anchor="b"/>
                </a:tc>
                <a:tc>
                  <a:txBody>
                    <a:bodyPr/>
                    <a:lstStyle/>
                    <a:p>
                      <a:pPr algn="l"/>
                      <a:r>
                        <a:rPr lang="en-US" sz="1800" u="none" strike="noStrike" baseline="0" dirty="0"/>
                        <a:t>Is gene significant after correction?</a:t>
                      </a:r>
                      <a:endParaRPr lang="en-US" sz="1800" dirty="0">
                        <a:latin typeface="Constantia" panose="02030602050306030303" pitchFamily="18" charset="0"/>
                      </a:endParaRPr>
                    </a:p>
                  </a:txBody>
                  <a:tcPr anchor="b"/>
                </a:tc>
                <a:extLst>
                  <a:ext uri="{0D108BD9-81ED-4DB2-BD59-A6C34878D82A}">
                    <a16:rowId xmlns:a16="http://schemas.microsoft.com/office/drawing/2014/main" val="10000"/>
                  </a:ext>
                </a:extLst>
              </a:tr>
              <a:tr h="370840">
                <a:tc>
                  <a:txBody>
                    <a:bodyPr/>
                    <a:lstStyle/>
                    <a:p>
                      <a:r>
                        <a:rPr lang="en-US" sz="1400" dirty="0"/>
                        <a:t>A</a:t>
                      </a:r>
                    </a:p>
                  </a:txBody>
                  <a:tcPr/>
                </a:tc>
                <a:tc>
                  <a:txBody>
                    <a:bodyPr/>
                    <a:lstStyle/>
                    <a:p>
                      <a:r>
                        <a:rPr lang="en-US" sz="1400" u="none" strike="noStrike" kern="1200" baseline="0" dirty="0"/>
                        <a:t>0.00002</a:t>
                      </a:r>
                      <a:endParaRPr lang="en-US" sz="1400" dirty="0"/>
                    </a:p>
                  </a:txBody>
                  <a:tcPr/>
                </a:tc>
                <a:tc>
                  <a:txBody>
                    <a:bodyPr/>
                    <a:lstStyle/>
                    <a:p>
                      <a:r>
                        <a:rPr lang="en-US" sz="1400" dirty="0"/>
                        <a:t>1</a:t>
                      </a:r>
                    </a:p>
                  </a:txBody>
                  <a:tcPr/>
                </a:tc>
                <a:tc>
                  <a:txBody>
                    <a:bodyPr/>
                    <a:lstStyle/>
                    <a:p>
                      <a:r>
                        <a:rPr lang="en-US" sz="1400" u="none" strike="noStrike" kern="1200" baseline="0" dirty="0"/>
                        <a:t>0.00002*1000 = 0.02</a:t>
                      </a:r>
                      <a:endParaRPr lang="en-US" sz="1400" dirty="0"/>
                    </a:p>
                  </a:txBody>
                  <a:tcPr/>
                </a:tc>
                <a:tc>
                  <a:txBody>
                    <a:bodyPr/>
                    <a:lstStyle/>
                    <a:p>
                      <a:r>
                        <a:rPr lang="en-US" sz="1400" u="none" strike="noStrike" kern="1200" baseline="0" dirty="0"/>
                        <a:t>0.02 &lt; 0.05 =&gt; Yes</a:t>
                      </a:r>
                      <a:endParaRPr lang="en-US" sz="1400" dirty="0"/>
                    </a:p>
                  </a:txBody>
                  <a:tcPr/>
                </a:tc>
                <a:extLst>
                  <a:ext uri="{0D108BD9-81ED-4DB2-BD59-A6C34878D82A}">
                    <a16:rowId xmlns:a16="http://schemas.microsoft.com/office/drawing/2014/main" val="10001"/>
                  </a:ext>
                </a:extLst>
              </a:tr>
              <a:tr h="370840">
                <a:tc>
                  <a:txBody>
                    <a:bodyPr/>
                    <a:lstStyle/>
                    <a:p>
                      <a:r>
                        <a:rPr lang="en-US" sz="1400" dirty="0"/>
                        <a:t>B</a:t>
                      </a:r>
                    </a:p>
                  </a:txBody>
                  <a:tcPr/>
                </a:tc>
                <a:tc>
                  <a:txBody>
                    <a:bodyPr/>
                    <a:lstStyle/>
                    <a:p>
                      <a:r>
                        <a:rPr lang="en-US" sz="1400" u="none" strike="noStrike" kern="1200" baseline="0" dirty="0"/>
                        <a:t>0.00004</a:t>
                      </a:r>
                      <a:endParaRPr lang="en-US" sz="1400" dirty="0"/>
                    </a:p>
                  </a:txBody>
                  <a:tcPr/>
                </a:tc>
                <a:tc>
                  <a:txBody>
                    <a:bodyPr/>
                    <a:lstStyle/>
                    <a:p>
                      <a:r>
                        <a:rPr lang="en-US" sz="1400" dirty="0"/>
                        <a:t>2</a:t>
                      </a:r>
                    </a:p>
                  </a:txBody>
                  <a:tcPr/>
                </a:tc>
                <a:tc>
                  <a:txBody>
                    <a:bodyPr/>
                    <a:lstStyle/>
                    <a:p>
                      <a:r>
                        <a:rPr lang="en-US" sz="1400" u="none" strike="noStrike" kern="1200" baseline="0" dirty="0"/>
                        <a:t>0.00004*999 = 0.039</a:t>
                      </a:r>
                      <a:endParaRPr lang="en-US" sz="1400" dirty="0"/>
                    </a:p>
                  </a:txBody>
                  <a:tcPr/>
                </a:tc>
                <a:tc>
                  <a:txBody>
                    <a:bodyPr/>
                    <a:lstStyle/>
                    <a:p>
                      <a:r>
                        <a:rPr lang="en-US" sz="1400" u="none" strike="noStrike" kern="1200" baseline="0" dirty="0"/>
                        <a:t>0.039 &lt; 0.05 =&gt; Yes</a:t>
                      </a:r>
                      <a:endParaRPr lang="en-US" sz="1400" dirty="0"/>
                    </a:p>
                  </a:txBody>
                  <a:tcPr/>
                </a:tc>
                <a:extLst>
                  <a:ext uri="{0D108BD9-81ED-4DB2-BD59-A6C34878D82A}">
                    <a16:rowId xmlns:a16="http://schemas.microsoft.com/office/drawing/2014/main" val="10002"/>
                  </a:ext>
                </a:extLst>
              </a:tr>
              <a:tr h="370840">
                <a:tc>
                  <a:txBody>
                    <a:bodyPr/>
                    <a:lstStyle/>
                    <a:p>
                      <a:r>
                        <a:rPr lang="en-US" sz="1400" dirty="0"/>
                        <a:t>C</a:t>
                      </a:r>
                    </a:p>
                  </a:txBody>
                  <a:tcPr/>
                </a:tc>
                <a:tc>
                  <a:txBody>
                    <a:bodyPr/>
                    <a:lstStyle/>
                    <a:p>
                      <a:r>
                        <a:rPr lang="en-US" sz="1400" u="none" strike="noStrike" kern="1200" baseline="0" dirty="0"/>
                        <a:t>0.00009</a:t>
                      </a:r>
                      <a:endParaRPr lang="en-US" sz="1400" dirty="0"/>
                    </a:p>
                  </a:txBody>
                  <a:tcPr/>
                </a:tc>
                <a:tc>
                  <a:txBody>
                    <a:bodyPr/>
                    <a:lstStyle/>
                    <a:p>
                      <a:r>
                        <a:rPr lang="en-US" sz="1400" dirty="0"/>
                        <a:t>3</a:t>
                      </a:r>
                    </a:p>
                  </a:txBody>
                  <a:tcPr/>
                </a:tc>
                <a:tc>
                  <a:txBody>
                    <a:bodyPr/>
                    <a:lstStyle/>
                    <a:p>
                      <a:r>
                        <a:rPr lang="en-US" sz="1400" u="none" strike="noStrike" kern="1200" baseline="0" dirty="0"/>
                        <a:t>0.00009*998 = 0.0898</a:t>
                      </a:r>
                      <a:endParaRPr lang="en-US" sz="1400" dirty="0"/>
                    </a:p>
                  </a:txBody>
                  <a:tcPr/>
                </a:tc>
                <a:tc>
                  <a:txBody>
                    <a:bodyPr/>
                    <a:lstStyle/>
                    <a:p>
                      <a:r>
                        <a:rPr lang="en-US" sz="1400" u="none" strike="noStrike" kern="1200" baseline="0" dirty="0"/>
                        <a:t>0.0898 &gt; 0.05 =&gt; No</a:t>
                      </a:r>
                      <a:endParaRPr lang="en-US" sz="1400" dirty="0"/>
                    </a:p>
                  </a:txBody>
                  <a:tcPr/>
                </a:tc>
                <a:extLst>
                  <a:ext uri="{0D108BD9-81ED-4DB2-BD59-A6C34878D82A}">
                    <a16:rowId xmlns:a16="http://schemas.microsoft.com/office/drawing/2014/main" val="10003"/>
                  </a:ext>
                </a:extLst>
              </a:tr>
            </a:tbl>
          </a:graphicData>
        </a:graphic>
      </p:graphicFrame>
      <p:sp>
        <p:nvSpPr>
          <p:cNvPr id="3" name="Rectangle 2"/>
          <p:cNvSpPr/>
          <p:nvPr/>
        </p:nvSpPr>
        <p:spPr>
          <a:xfrm>
            <a:off x="819508" y="1796267"/>
            <a:ext cx="7504974" cy="492443"/>
          </a:xfrm>
          <a:prstGeom prst="rect">
            <a:avLst/>
          </a:prstGeom>
        </p:spPr>
        <p:txBody>
          <a:bodyPr wrap="square">
            <a:spAutoFit/>
          </a:bodyPr>
          <a:lstStyle/>
          <a:p>
            <a:r>
              <a:rPr lang="en-US" sz="2600" b="1" i="1" dirty="0">
                <a:latin typeface="Frutiger LT Pro 55 Roman"/>
              </a:rPr>
              <a:t>Bonferroni Step-down (Holm) correction</a:t>
            </a:r>
          </a:p>
        </p:txBody>
      </p:sp>
      <p:sp>
        <p:nvSpPr>
          <p:cNvPr id="4" name="TextBox 3"/>
          <p:cNvSpPr txBox="1"/>
          <p:nvPr/>
        </p:nvSpPr>
        <p:spPr>
          <a:xfrm>
            <a:off x="879894" y="2248710"/>
            <a:ext cx="4232765" cy="707886"/>
          </a:xfrm>
          <a:prstGeom prst="rect">
            <a:avLst/>
          </a:prstGeom>
          <a:noFill/>
        </p:spPr>
        <p:txBody>
          <a:bodyPr wrap="square" rtlCol="0">
            <a:spAutoFit/>
          </a:bodyPr>
          <a:lstStyle/>
          <a:p>
            <a:r>
              <a:rPr lang="en-US" sz="2000" dirty="0">
                <a:latin typeface="Frutiger LT Pro 55 Roman"/>
              </a:rPr>
              <a:t>Example:</a:t>
            </a:r>
          </a:p>
          <a:p>
            <a:r>
              <a:rPr lang="en-US" sz="2000" dirty="0">
                <a:latin typeface="Frutiger LT Pro 55 Roman"/>
              </a:rPr>
              <a:t>Let n=1000, error rate=0.05</a:t>
            </a:r>
          </a:p>
        </p:txBody>
      </p:sp>
    </p:spTree>
    <p:extLst>
      <p:ext uri="{BB962C8B-B14F-4D97-AF65-F5344CB8AC3E}">
        <p14:creationId xmlns:p14="http://schemas.microsoft.com/office/powerpoint/2010/main" val="349510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78019" y="3997963"/>
            <a:ext cx="3550152" cy="965977"/>
            <a:chOff x="1113301" y="4536344"/>
            <a:chExt cx="4733608" cy="1287989"/>
          </a:xfrm>
        </p:grpSpPr>
        <p:grpSp>
          <p:nvGrpSpPr>
            <p:cNvPr id="9" name="Group 8"/>
            <p:cNvGrpSpPr/>
            <p:nvPr/>
          </p:nvGrpSpPr>
          <p:grpSpPr>
            <a:xfrm>
              <a:off x="1113301" y="5311170"/>
              <a:ext cx="1188720" cy="513163"/>
              <a:chOff x="1113301" y="5311170"/>
              <a:chExt cx="1188720" cy="513163"/>
            </a:xfrm>
          </p:grpSpPr>
          <p:sp>
            <p:nvSpPr>
              <p:cNvPr id="11" name="Rectangle 10"/>
              <p:cNvSpPr/>
              <p:nvPr/>
            </p:nvSpPr>
            <p:spPr>
              <a:xfrm>
                <a:off x="1165651" y="5311170"/>
                <a:ext cx="1069848" cy="429771"/>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12" name="TextBox 11"/>
              <p:cNvSpPr txBox="1"/>
              <p:nvPr/>
            </p:nvSpPr>
            <p:spPr>
              <a:xfrm>
                <a:off x="1113301" y="5393439"/>
                <a:ext cx="1188720" cy="430894"/>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Class Prediction</a:t>
                </a:r>
              </a:p>
              <a:p>
                <a:pPr algn="ctr" defTabSz="725725">
                  <a:defRPr/>
                </a:pPr>
                <a:endParaRPr lang="en-US" sz="750" b="1" kern="0" dirty="0">
                  <a:solidFill>
                    <a:srgbClr val="17375E"/>
                  </a:solidFill>
                  <a:latin typeface="Calibri" pitchFamily="34" charset="0"/>
                  <a:ea typeface="宋体" pitchFamily="2" charset="-122"/>
                </a:endParaRPr>
              </a:p>
            </p:txBody>
          </p:sp>
        </p:grpSp>
        <p:cxnSp>
          <p:nvCxnSpPr>
            <p:cNvPr id="10" name="Elbow Connector 9"/>
            <p:cNvCxnSpPr>
              <a:endCxn id="11" idx="0"/>
            </p:cNvCxnSpPr>
            <p:nvPr/>
          </p:nvCxnSpPr>
          <p:spPr>
            <a:xfrm rot="10800000" flipV="1">
              <a:off x="1700576" y="4536344"/>
              <a:ext cx="4146333" cy="774825"/>
            </a:xfrm>
            <a:prstGeom prst="bentConnector2">
              <a:avLst/>
            </a:prstGeom>
            <a:noFill/>
            <a:ln w="25400" cap="flat" cmpd="sng" algn="ctr">
              <a:solidFill>
                <a:sysClr val="windowText" lastClr="000000"/>
              </a:solidFill>
              <a:prstDash val="dash"/>
              <a:miter lim="800000"/>
              <a:tailEnd type="triangle"/>
            </a:ln>
            <a:effectLst/>
          </p:spPr>
        </p:cxnSp>
      </p:grpSp>
      <p:grpSp>
        <p:nvGrpSpPr>
          <p:cNvPr id="13" name="Group 18"/>
          <p:cNvGrpSpPr/>
          <p:nvPr/>
        </p:nvGrpSpPr>
        <p:grpSpPr>
          <a:xfrm>
            <a:off x="5360533" y="1517213"/>
            <a:ext cx="914386" cy="344159"/>
            <a:chOff x="3329048" y="685800"/>
            <a:chExt cx="1608667" cy="535363"/>
          </a:xfrm>
        </p:grpSpPr>
        <p:sp>
          <p:nvSpPr>
            <p:cNvPr id="14" name="Rectangle 13"/>
            <p:cNvSpPr/>
            <p:nvPr/>
          </p:nvSpPr>
          <p:spPr>
            <a:xfrm>
              <a:off x="3429000" y="685800"/>
              <a:ext cx="1447800" cy="533400"/>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15" name="TextBox 14"/>
            <p:cNvSpPr txBox="1"/>
            <p:nvPr/>
          </p:nvSpPr>
          <p:spPr>
            <a:xfrm>
              <a:off x="3329048" y="718458"/>
              <a:ext cx="1608667" cy="502705"/>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Tumor samples </a:t>
              </a:r>
            </a:p>
            <a:p>
              <a:pPr algn="ctr" defTabSz="725725">
                <a:defRPr/>
              </a:pPr>
              <a:r>
                <a:rPr lang="en-US" sz="750" b="1" kern="0" dirty="0">
                  <a:solidFill>
                    <a:srgbClr val="17375E"/>
                  </a:solidFill>
                  <a:latin typeface="Calibri" pitchFamily="34" charset="0"/>
                  <a:ea typeface="宋体" pitchFamily="2" charset="-122"/>
                </a:rPr>
                <a:t>and controls</a:t>
              </a:r>
            </a:p>
          </p:txBody>
        </p:sp>
      </p:grpSp>
      <p:grpSp>
        <p:nvGrpSpPr>
          <p:cNvPr id="16" name="Group 21"/>
          <p:cNvGrpSpPr>
            <a:grpSpLocks/>
          </p:cNvGrpSpPr>
          <p:nvPr/>
        </p:nvGrpSpPr>
        <p:grpSpPr>
          <a:xfrm>
            <a:off x="4684980" y="2366287"/>
            <a:ext cx="754368" cy="323165"/>
            <a:chOff x="3339704" y="1512772"/>
            <a:chExt cx="1630794" cy="624111"/>
          </a:xfrm>
        </p:grpSpPr>
        <p:sp>
          <p:nvSpPr>
            <p:cNvPr id="17" name="Oval 16"/>
            <p:cNvSpPr/>
            <p:nvPr/>
          </p:nvSpPr>
          <p:spPr>
            <a:xfrm>
              <a:off x="3429000" y="1524000"/>
              <a:ext cx="1447800" cy="609600"/>
            </a:xfrm>
            <a:prstGeom prst="ellipse">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18" name="TextBox 17"/>
            <p:cNvSpPr txBox="1"/>
            <p:nvPr/>
          </p:nvSpPr>
          <p:spPr>
            <a:xfrm>
              <a:off x="3339704" y="1512772"/>
              <a:ext cx="1630794" cy="624111"/>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Gene </a:t>
              </a:r>
            </a:p>
            <a:p>
              <a:pPr algn="ctr" defTabSz="725725">
                <a:defRPr/>
              </a:pPr>
              <a:r>
                <a:rPr lang="en-US" sz="750" b="1" kern="0" dirty="0">
                  <a:solidFill>
                    <a:srgbClr val="17375E"/>
                  </a:solidFill>
                  <a:latin typeface="Calibri" pitchFamily="34" charset="0"/>
                  <a:ea typeface="宋体" pitchFamily="2" charset="-122"/>
                </a:rPr>
                <a:t>expression</a:t>
              </a:r>
            </a:p>
          </p:txBody>
        </p:sp>
      </p:grpSp>
      <p:grpSp>
        <p:nvGrpSpPr>
          <p:cNvPr id="19" name="Group 27"/>
          <p:cNvGrpSpPr/>
          <p:nvPr/>
        </p:nvGrpSpPr>
        <p:grpSpPr>
          <a:xfrm>
            <a:off x="6233107" y="2353017"/>
            <a:ext cx="754368" cy="342895"/>
            <a:chOff x="3429000" y="1524000"/>
            <a:chExt cx="1447800" cy="609600"/>
          </a:xfrm>
        </p:grpSpPr>
        <p:sp>
          <p:nvSpPr>
            <p:cNvPr id="20" name="Oval 19"/>
            <p:cNvSpPr/>
            <p:nvPr/>
          </p:nvSpPr>
          <p:spPr>
            <a:xfrm>
              <a:off x="3429000" y="1524000"/>
              <a:ext cx="1447800" cy="609600"/>
            </a:xfrm>
            <a:prstGeom prst="ellipse">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21" name="TextBox 20"/>
            <p:cNvSpPr txBox="1"/>
            <p:nvPr/>
          </p:nvSpPr>
          <p:spPr>
            <a:xfrm>
              <a:off x="3505199" y="1676400"/>
              <a:ext cx="1295400" cy="369337"/>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SNV</a:t>
              </a:r>
            </a:p>
          </p:txBody>
        </p:sp>
      </p:grpSp>
      <p:grpSp>
        <p:nvGrpSpPr>
          <p:cNvPr id="22" name="Group 30"/>
          <p:cNvGrpSpPr>
            <a:grpSpLocks/>
          </p:cNvGrpSpPr>
          <p:nvPr/>
        </p:nvGrpSpPr>
        <p:grpSpPr>
          <a:xfrm>
            <a:off x="5442204" y="2353017"/>
            <a:ext cx="754371" cy="342895"/>
            <a:chOff x="3428999" y="1524000"/>
            <a:chExt cx="1447801" cy="609600"/>
          </a:xfrm>
        </p:grpSpPr>
        <p:sp>
          <p:nvSpPr>
            <p:cNvPr id="23" name="Oval 22"/>
            <p:cNvSpPr/>
            <p:nvPr/>
          </p:nvSpPr>
          <p:spPr>
            <a:xfrm>
              <a:off x="3429000" y="1524000"/>
              <a:ext cx="1447800" cy="609600"/>
            </a:xfrm>
            <a:prstGeom prst="ellipse">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24" name="TextBox 23"/>
            <p:cNvSpPr txBox="1"/>
            <p:nvPr/>
          </p:nvSpPr>
          <p:spPr>
            <a:xfrm>
              <a:off x="3428999" y="1665515"/>
              <a:ext cx="1425864" cy="369337"/>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SV</a:t>
              </a:r>
            </a:p>
          </p:txBody>
        </p:sp>
      </p:grpSp>
      <p:cxnSp>
        <p:nvCxnSpPr>
          <p:cNvPr id="25" name="Shape 34"/>
          <p:cNvCxnSpPr/>
          <p:nvPr/>
        </p:nvCxnSpPr>
        <p:spPr>
          <a:xfrm rot="5400000">
            <a:off x="5362200" y="1551501"/>
            <a:ext cx="150873" cy="768084"/>
          </a:xfrm>
          <a:prstGeom prst="bentConnector2">
            <a:avLst/>
          </a:prstGeom>
          <a:noFill/>
          <a:ln w="25400" cap="flat" cmpd="sng" algn="ctr">
            <a:solidFill>
              <a:srgbClr val="17375E"/>
            </a:solidFill>
            <a:prstDash val="solid"/>
            <a:miter lim="800000"/>
          </a:ln>
          <a:effectLst/>
        </p:spPr>
      </p:cxnSp>
      <p:cxnSp>
        <p:nvCxnSpPr>
          <p:cNvPr id="26" name="Straight Connector 25"/>
          <p:cNvCxnSpPr/>
          <p:nvPr/>
        </p:nvCxnSpPr>
        <p:spPr>
          <a:xfrm>
            <a:off x="5827965" y="2010122"/>
            <a:ext cx="781800" cy="0"/>
          </a:xfrm>
          <a:prstGeom prst="line">
            <a:avLst/>
          </a:prstGeom>
          <a:noFill/>
          <a:ln w="25400" cap="flat" cmpd="sng" algn="ctr">
            <a:solidFill>
              <a:srgbClr val="17375E"/>
            </a:solidFill>
            <a:prstDash val="solid"/>
            <a:miter lim="800000"/>
          </a:ln>
          <a:effectLst/>
        </p:spPr>
      </p:cxnSp>
      <p:cxnSp>
        <p:nvCxnSpPr>
          <p:cNvPr id="27" name="Straight Connector 26"/>
          <p:cNvCxnSpPr/>
          <p:nvPr/>
        </p:nvCxnSpPr>
        <p:spPr>
          <a:xfrm rot="120000">
            <a:off x="5056955" y="2009900"/>
            <a:ext cx="10715" cy="356610"/>
          </a:xfrm>
          <a:prstGeom prst="line">
            <a:avLst/>
          </a:prstGeom>
          <a:noFill/>
          <a:ln w="25400" cap="flat" cmpd="sng" algn="ctr">
            <a:solidFill>
              <a:srgbClr val="17375E"/>
            </a:solidFill>
            <a:prstDash val="solid"/>
            <a:miter lim="800000"/>
            <a:tailEnd type="triangle"/>
          </a:ln>
          <a:effectLst/>
        </p:spPr>
      </p:cxnSp>
      <p:cxnSp>
        <p:nvCxnSpPr>
          <p:cNvPr id="28" name="Straight Connector 27"/>
          <p:cNvCxnSpPr/>
          <p:nvPr/>
        </p:nvCxnSpPr>
        <p:spPr>
          <a:xfrm rot="120000">
            <a:off x="5820491" y="2016972"/>
            <a:ext cx="10715" cy="336037"/>
          </a:xfrm>
          <a:prstGeom prst="line">
            <a:avLst/>
          </a:prstGeom>
          <a:noFill/>
          <a:ln w="25400" cap="flat" cmpd="sng" algn="ctr">
            <a:solidFill>
              <a:srgbClr val="17375E"/>
            </a:solidFill>
            <a:prstDash val="solid"/>
            <a:miter lim="800000"/>
            <a:tailEnd type="triangle"/>
          </a:ln>
          <a:effectLst/>
        </p:spPr>
      </p:cxnSp>
      <p:cxnSp>
        <p:nvCxnSpPr>
          <p:cNvPr id="29" name="Straight Connector 28"/>
          <p:cNvCxnSpPr/>
          <p:nvPr/>
        </p:nvCxnSpPr>
        <p:spPr>
          <a:xfrm rot="120000">
            <a:off x="6599147" y="2016972"/>
            <a:ext cx="10715" cy="336037"/>
          </a:xfrm>
          <a:prstGeom prst="line">
            <a:avLst/>
          </a:prstGeom>
          <a:noFill/>
          <a:ln w="25400" cap="flat" cmpd="sng" algn="ctr">
            <a:solidFill>
              <a:srgbClr val="17375E"/>
            </a:solidFill>
            <a:prstDash val="solid"/>
            <a:miter lim="800000"/>
            <a:tailEnd type="triangle"/>
          </a:ln>
          <a:effectLst/>
        </p:spPr>
      </p:cxnSp>
      <p:cxnSp>
        <p:nvCxnSpPr>
          <p:cNvPr id="30" name="Straight Connector 29"/>
          <p:cNvCxnSpPr/>
          <p:nvPr/>
        </p:nvCxnSpPr>
        <p:spPr>
          <a:xfrm rot="120000">
            <a:off x="6589557" y="2695606"/>
            <a:ext cx="10715" cy="363468"/>
          </a:xfrm>
          <a:prstGeom prst="line">
            <a:avLst/>
          </a:prstGeom>
          <a:noFill/>
          <a:ln w="25400" cap="flat" cmpd="sng" algn="ctr">
            <a:solidFill>
              <a:srgbClr val="17375E"/>
            </a:solidFill>
            <a:prstDash val="solid"/>
            <a:miter lim="800000"/>
            <a:tailEnd type="triangle"/>
          </a:ln>
          <a:effectLst/>
        </p:spPr>
      </p:cxnSp>
      <p:grpSp>
        <p:nvGrpSpPr>
          <p:cNvPr id="31" name="Group 21"/>
          <p:cNvGrpSpPr>
            <a:grpSpLocks/>
          </p:cNvGrpSpPr>
          <p:nvPr/>
        </p:nvGrpSpPr>
        <p:grpSpPr>
          <a:xfrm>
            <a:off x="5385057" y="3757970"/>
            <a:ext cx="891526" cy="479986"/>
            <a:chOff x="3339704" y="1524000"/>
            <a:chExt cx="1630794" cy="609600"/>
          </a:xfrm>
          <a:gradFill flip="none" rotWithShape="1">
            <a:gsLst>
              <a:gs pos="100000">
                <a:srgbClr val="5E9EFF"/>
              </a:gs>
              <a:gs pos="39999">
                <a:srgbClr val="85C2FF"/>
              </a:gs>
              <a:gs pos="70000">
                <a:srgbClr val="C4D6EB"/>
              </a:gs>
              <a:gs pos="100000">
                <a:srgbClr val="FFEBFA"/>
              </a:gs>
            </a:gsLst>
            <a:lin ang="13500000" scaled="1"/>
            <a:tileRect/>
          </a:gradFill>
        </p:grpSpPr>
        <p:sp>
          <p:nvSpPr>
            <p:cNvPr id="32" name="Oval 31"/>
            <p:cNvSpPr/>
            <p:nvPr/>
          </p:nvSpPr>
          <p:spPr>
            <a:xfrm>
              <a:off x="3429000" y="1524000"/>
              <a:ext cx="1447800" cy="609600"/>
            </a:xfrm>
            <a:prstGeom prst="ellipse">
              <a:avLst/>
            </a:prstGeom>
            <a:grp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33" name="TextBox 32"/>
            <p:cNvSpPr txBox="1"/>
            <p:nvPr/>
          </p:nvSpPr>
          <p:spPr>
            <a:xfrm>
              <a:off x="3339704" y="1626733"/>
              <a:ext cx="1630794" cy="410431"/>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Integrated </a:t>
              </a:r>
            </a:p>
            <a:p>
              <a:pPr algn="ctr" defTabSz="725725">
                <a:defRPr/>
              </a:pPr>
              <a:r>
                <a:rPr lang="en-US" sz="750" b="1" kern="0" dirty="0">
                  <a:solidFill>
                    <a:srgbClr val="17375E"/>
                  </a:solidFill>
                  <a:latin typeface="Calibri" pitchFamily="34" charset="0"/>
                  <a:ea typeface="宋体" pitchFamily="2" charset="-122"/>
                </a:rPr>
                <a:t>disease signature</a:t>
              </a:r>
            </a:p>
          </p:txBody>
        </p:sp>
      </p:grpSp>
      <p:cxnSp>
        <p:nvCxnSpPr>
          <p:cNvPr id="34" name="Straight Connector 33"/>
          <p:cNvCxnSpPr/>
          <p:nvPr/>
        </p:nvCxnSpPr>
        <p:spPr>
          <a:xfrm rot="120000">
            <a:off x="5056836" y="2694668"/>
            <a:ext cx="10715" cy="363468"/>
          </a:xfrm>
          <a:prstGeom prst="line">
            <a:avLst/>
          </a:prstGeom>
          <a:noFill/>
          <a:ln w="25400" cap="flat" cmpd="sng" algn="ctr">
            <a:solidFill>
              <a:srgbClr val="17375E"/>
            </a:solidFill>
            <a:prstDash val="solid"/>
            <a:miter lim="800000"/>
            <a:tailEnd type="triangle"/>
          </a:ln>
          <a:effectLst/>
        </p:spPr>
      </p:cxnSp>
      <p:cxnSp>
        <p:nvCxnSpPr>
          <p:cNvPr id="35" name="Straight Connector 34"/>
          <p:cNvCxnSpPr/>
          <p:nvPr/>
        </p:nvCxnSpPr>
        <p:spPr>
          <a:xfrm rot="120000">
            <a:off x="5820130" y="2702751"/>
            <a:ext cx="10715" cy="356610"/>
          </a:xfrm>
          <a:prstGeom prst="line">
            <a:avLst/>
          </a:prstGeom>
          <a:noFill/>
          <a:ln w="25400" cap="flat" cmpd="sng" algn="ctr">
            <a:solidFill>
              <a:srgbClr val="17375E"/>
            </a:solidFill>
            <a:prstDash val="solid"/>
            <a:miter lim="800000"/>
            <a:tailEnd type="triangle"/>
          </a:ln>
          <a:effectLst/>
        </p:spPr>
      </p:cxnSp>
      <p:grpSp>
        <p:nvGrpSpPr>
          <p:cNvPr id="36" name="Group 45"/>
          <p:cNvGrpSpPr/>
          <p:nvPr/>
        </p:nvGrpSpPr>
        <p:grpSpPr>
          <a:xfrm>
            <a:off x="4684980" y="3039658"/>
            <a:ext cx="754368" cy="342905"/>
            <a:chOff x="3343249" y="651736"/>
            <a:chExt cx="1608667" cy="567464"/>
          </a:xfrm>
        </p:grpSpPr>
        <p:sp>
          <p:nvSpPr>
            <p:cNvPr id="37" name="Rectangle 36"/>
            <p:cNvSpPr/>
            <p:nvPr/>
          </p:nvSpPr>
          <p:spPr>
            <a:xfrm>
              <a:off x="3429000" y="685800"/>
              <a:ext cx="1447800" cy="533400"/>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38" name="TextBox 37"/>
            <p:cNvSpPr txBox="1"/>
            <p:nvPr/>
          </p:nvSpPr>
          <p:spPr>
            <a:xfrm>
              <a:off x="3343249" y="651736"/>
              <a:ext cx="1608667" cy="534797"/>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Gene signatures</a:t>
              </a:r>
            </a:p>
          </p:txBody>
        </p:sp>
      </p:grpSp>
      <p:grpSp>
        <p:nvGrpSpPr>
          <p:cNvPr id="39" name="Group 51"/>
          <p:cNvGrpSpPr/>
          <p:nvPr/>
        </p:nvGrpSpPr>
        <p:grpSpPr>
          <a:xfrm>
            <a:off x="5455003" y="3060240"/>
            <a:ext cx="754368" cy="339772"/>
            <a:chOff x="3372743" y="685800"/>
            <a:chExt cx="1608667" cy="562279"/>
          </a:xfrm>
        </p:grpSpPr>
        <p:sp>
          <p:nvSpPr>
            <p:cNvPr id="40" name="Rectangle 39"/>
            <p:cNvSpPr/>
            <p:nvPr/>
          </p:nvSpPr>
          <p:spPr>
            <a:xfrm>
              <a:off x="3429000" y="685800"/>
              <a:ext cx="1447800" cy="533400"/>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41" name="TextBox 40"/>
            <p:cNvSpPr txBox="1"/>
            <p:nvPr/>
          </p:nvSpPr>
          <p:spPr>
            <a:xfrm>
              <a:off x="3372743" y="713282"/>
              <a:ext cx="1608667" cy="534797"/>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INDELS</a:t>
              </a:r>
            </a:p>
            <a:p>
              <a:pPr algn="ctr" defTabSz="725725">
                <a:defRPr/>
              </a:pPr>
              <a:r>
                <a:rPr lang="en-US" sz="750" b="1" kern="0" dirty="0">
                  <a:solidFill>
                    <a:srgbClr val="17375E"/>
                  </a:solidFill>
                  <a:latin typeface="Calibri" pitchFamily="34" charset="0"/>
                  <a:ea typeface="宋体" pitchFamily="2" charset="-122"/>
                </a:rPr>
                <a:t>CNV</a:t>
              </a:r>
              <a:r>
                <a:rPr lang="en-US" sz="750" b="1" kern="0" dirty="0">
                  <a:solidFill>
                    <a:srgbClr val="17375E"/>
                  </a:solidFill>
                  <a:latin typeface="Calibri" panose="020F0502020204030204"/>
                  <a:ea typeface="宋体" pitchFamily="2" charset="-122"/>
                </a:rPr>
                <a:t> </a:t>
              </a:r>
            </a:p>
          </p:txBody>
        </p:sp>
      </p:grpSp>
      <p:grpSp>
        <p:nvGrpSpPr>
          <p:cNvPr id="42" name="Group 54"/>
          <p:cNvGrpSpPr/>
          <p:nvPr/>
        </p:nvGrpSpPr>
        <p:grpSpPr>
          <a:xfrm>
            <a:off x="6204575" y="3059381"/>
            <a:ext cx="754368" cy="324737"/>
            <a:chOff x="3343249" y="685800"/>
            <a:chExt cx="1608667" cy="537398"/>
          </a:xfrm>
        </p:grpSpPr>
        <p:sp>
          <p:nvSpPr>
            <p:cNvPr id="43" name="Rectangle 42"/>
            <p:cNvSpPr/>
            <p:nvPr/>
          </p:nvSpPr>
          <p:spPr>
            <a:xfrm>
              <a:off x="3429000" y="685800"/>
              <a:ext cx="1447800" cy="533400"/>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44" name="TextBox 43"/>
            <p:cNvSpPr txBox="1"/>
            <p:nvPr/>
          </p:nvSpPr>
          <p:spPr>
            <a:xfrm>
              <a:off x="3343249" y="688401"/>
              <a:ext cx="1608667" cy="534797"/>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Tumor markers</a:t>
              </a:r>
            </a:p>
          </p:txBody>
        </p:sp>
      </p:grpSp>
      <p:cxnSp>
        <p:nvCxnSpPr>
          <p:cNvPr id="45" name="Straight Connector 44"/>
          <p:cNvCxnSpPr/>
          <p:nvPr/>
        </p:nvCxnSpPr>
        <p:spPr>
          <a:xfrm rot="120000">
            <a:off x="5058872" y="3388594"/>
            <a:ext cx="10715" cy="178305"/>
          </a:xfrm>
          <a:prstGeom prst="line">
            <a:avLst/>
          </a:prstGeom>
          <a:noFill/>
          <a:ln w="25400" cap="flat" cmpd="sng" algn="ctr">
            <a:solidFill>
              <a:srgbClr val="17375E"/>
            </a:solidFill>
            <a:prstDash val="solid"/>
            <a:miter lim="800000"/>
            <a:tailEnd type="none"/>
          </a:ln>
          <a:effectLst/>
        </p:spPr>
      </p:cxnSp>
      <p:cxnSp>
        <p:nvCxnSpPr>
          <p:cNvPr id="46" name="Straight Connector 45"/>
          <p:cNvCxnSpPr/>
          <p:nvPr/>
        </p:nvCxnSpPr>
        <p:spPr>
          <a:xfrm rot="120000">
            <a:off x="5823448" y="3567567"/>
            <a:ext cx="10715" cy="192022"/>
          </a:xfrm>
          <a:prstGeom prst="line">
            <a:avLst/>
          </a:prstGeom>
          <a:noFill/>
          <a:ln w="25400" cap="flat" cmpd="sng" algn="ctr">
            <a:solidFill>
              <a:srgbClr val="17375E"/>
            </a:solidFill>
            <a:prstDash val="solid"/>
            <a:miter lim="800000"/>
            <a:tailEnd type="triangle"/>
          </a:ln>
          <a:effectLst/>
        </p:spPr>
      </p:cxnSp>
      <p:cxnSp>
        <p:nvCxnSpPr>
          <p:cNvPr id="47" name="Straight Connector 46"/>
          <p:cNvCxnSpPr/>
          <p:nvPr/>
        </p:nvCxnSpPr>
        <p:spPr>
          <a:xfrm>
            <a:off x="5063594" y="3560292"/>
            <a:ext cx="1543027" cy="0"/>
          </a:xfrm>
          <a:prstGeom prst="line">
            <a:avLst/>
          </a:prstGeom>
          <a:noFill/>
          <a:ln w="25400" cap="flat" cmpd="sng" algn="ctr">
            <a:solidFill>
              <a:srgbClr val="17375E"/>
            </a:solidFill>
            <a:prstDash val="solid"/>
            <a:miter lim="800000"/>
          </a:ln>
          <a:effectLst/>
        </p:spPr>
      </p:cxnSp>
      <p:cxnSp>
        <p:nvCxnSpPr>
          <p:cNvPr id="48" name="Straight Connector 47"/>
          <p:cNvCxnSpPr/>
          <p:nvPr/>
        </p:nvCxnSpPr>
        <p:spPr>
          <a:xfrm rot="120000">
            <a:off x="6594755" y="3381452"/>
            <a:ext cx="10715" cy="178305"/>
          </a:xfrm>
          <a:prstGeom prst="line">
            <a:avLst/>
          </a:prstGeom>
          <a:noFill/>
          <a:ln w="25400" cap="flat" cmpd="sng" algn="ctr">
            <a:solidFill>
              <a:srgbClr val="17375E"/>
            </a:solidFill>
            <a:prstDash val="solid"/>
            <a:miter lim="800000"/>
            <a:tailEnd type="none"/>
          </a:ln>
          <a:effectLst/>
        </p:spPr>
      </p:cxnSp>
      <p:cxnSp>
        <p:nvCxnSpPr>
          <p:cNvPr id="49" name="Shape 86"/>
          <p:cNvCxnSpPr/>
          <p:nvPr/>
        </p:nvCxnSpPr>
        <p:spPr>
          <a:xfrm rot="5400000">
            <a:off x="5362200" y="3930333"/>
            <a:ext cx="150873" cy="768084"/>
          </a:xfrm>
          <a:prstGeom prst="bentConnector2">
            <a:avLst/>
          </a:prstGeom>
          <a:noFill/>
          <a:ln w="25400" cap="flat" cmpd="sng" algn="ctr">
            <a:solidFill>
              <a:srgbClr val="17375E"/>
            </a:solidFill>
            <a:prstDash val="solid"/>
            <a:miter lim="800000"/>
          </a:ln>
          <a:effectLst/>
        </p:spPr>
      </p:cxnSp>
      <p:cxnSp>
        <p:nvCxnSpPr>
          <p:cNvPr id="50" name="Straight Connector 49"/>
          <p:cNvCxnSpPr/>
          <p:nvPr/>
        </p:nvCxnSpPr>
        <p:spPr>
          <a:xfrm>
            <a:off x="5811635" y="4388954"/>
            <a:ext cx="795516" cy="0"/>
          </a:xfrm>
          <a:prstGeom prst="line">
            <a:avLst/>
          </a:prstGeom>
          <a:noFill/>
          <a:ln w="25400" cap="flat" cmpd="sng" algn="ctr">
            <a:solidFill>
              <a:srgbClr val="17375E"/>
            </a:solidFill>
            <a:prstDash val="solid"/>
            <a:miter lim="800000"/>
          </a:ln>
          <a:effectLst/>
        </p:spPr>
      </p:cxnSp>
      <p:cxnSp>
        <p:nvCxnSpPr>
          <p:cNvPr id="51" name="Straight Connector 50"/>
          <p:cNvCxnSpPr/>
          <p:nvPr/>
        </p:nvCxnSpPr>
        <p:spPr>
          <a:xfrm rot="120000">
            <a:off x="5059947" y="4388790"/>
            <a:ext cx="10715" cy="185162"/>
          </a:xfrm>
          <a:prstGeom prst="line">
            <a:avLst/>
          </a:prstGeom>
          <a:noFill/>
          <a:ln w="25400" cap="flat" cmpd="sng" algn="ctr">
            <a:solidFill>
              <a:srgbClr val="17375E"/>
            </a:solidFill>
            <a:prstDash val="solid"/>
            <a:miter lim="800000"/>
            <a:tailEnd type="triangle"/>
          </a:ln>
          <a:effectLst/>
        </p:spPr>
      </p:cxnSp>
      <p:cxnSp>
        <p:nvCxnSpPr>
          <p:cNvPr id="52" name="Straight Connector 51"/>
          <p:cNvCxnSpPr/>
          <p:nvPr/>
        </p:nvCxnSpPr>
        <p:spPr>
          <a:xfrm rot="120000">
            <a:off x="6598351" y="4385563"/>
            <a:ext cx="10715" cy="185162"/>
          </a:xfrm>
          <a:prstGeom prst="line">
            <a:avLst/>
          </a:prstGeom>
          <a:noFill/>
          <a:ln w="25400" cap="flat" cmpd="sng" algn="ctr">
            <a:solidFill>
              <a:srgbClr val="17375E"/>
            </a:solidFill>
            <a:prstDash val="solid"/>
            <a:miter lim="800000"/>
            <a:tailEnd type="triangle"/>
          </a:ln>
          <a:effectLst/>
        </p:spPr>
      </p:cxnSp>
      <p:grpSp>
        <p:nvGrpSpPr>
          <p:cNvPr id="53" name="Group 90"/>
          <p:cNvGrpSpPr/>
          <p:nvPr/>
        </p:nvGrpSpPr>
        <p:grpSpPr>
          <a:xfrm>
            <a:off x="4620686" y="4581835"/>
            <a:ext cx="891526" cy="338523"/>
            <a:chOff x="3371651" y="685800"/>
            <a:chExt cx="1608667" cy="560209"/>
          </a:xfrm>
        </p:grpSpPr>
        <p:sp>
          <p:nvSpPr>
            <p:cNvPr id="54" name="Rectangle 53"/>
            <p:cNvSpPr/>
            <p:nvPr/>
          </p:nvSpPr>
          <p:spPr>
            <a:xfrm>
              <a:off x="3429000" y="685800"/>
              <a:ext cx="1447800" cy="533400"/>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55" name="TextBox 54"/>
            <p:cNvSpPr txBox="1"/>
            <p:nvPr/>
          </p:nvSpPr>
          <p:spPr>
            <a:xfrm>
              <a:off x="3371651" y="711215"/>
              <a:ext cx="1608667" cy="534794"/>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Experimental validation</a:t>
              </a:r>
            </a:p>
          </p:txBody>
        </p:sp>
      </p:grpSp>
      <p:grpSp>
        <p:nvGrpSpPr>
          <p:cNvPr id="56" name="Group 93"/>
          <p:cNvGrpSpPr/>
          <p:nvPr/>
        </p:nvGrpSpPr>
        <p:grpSpPr>
          <a:xfrm>
            <a:off x="6115032" y="4519165"/>
            <a:ext cx="971535" cy="438582"/>
            <a:chOff x="3296694" y="582096"/>
            <a:chExt cx="1753035" cy="725796"/>
          </a:xfrm>
        </p:grpSpPr>
        <p:sp>
          <p:nvSpPr>
            <p:cNvPr id="57" name="Rectangle 56"/>
            <p:cNvSpPr/>
            <p:nvPr/>
          </p:nvSpPr>
          <p:spPr>
            <a:xfrm>
              <a:off x="3429000" y="685800"/>
              <a:ext cx="1447800" cy="533400"/>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58" name="TextBox 57"/>
            <p:cNvSpPr txBox="1"/>
            <p:nvPr/>
          </p:nvSpPr>
          <p:spPr>
            <a:xfrm>
              <a:off x="3296694" y="582096"/>
              <a:ext cx="1753035" cy="725796"/>
            </a:xfrm>
            <a:prstGeom prst="rect">
              <a:avLst/>
            </a:prstGeom>
            <a:noFill/>
          </p:spPr>
          <p:txBody>
            <a:bodyPr wrap="square" rtlCol="0">
              <a:spAutoFit/>
            </a:bodyPr>
            <a:lstStyle/>
            <a:p>
              <a:pPr algn="ctr" defTabSz="725725">
                <a:defRPr/>
              </a:pPr>
              <a:r>
                <a:rPr lang="en-US" sz="750" b="1" i="1" kern="0" dirty="0">
                  <a:solidFill>
                    <a:srgbClr val="17375E"/>
                  </a:solidFill>
                  <a:latin typeface="Calibri" pitchFamily="34" charset="0"/>
                  <a:ea typeface="宋体" pitchFamily="2" charset="-122"/>
                </a:rPr>
                <a:t>Post hoc </a:t>
              </a:r>
              <a:r>
                <a:rPr lang="en-US" sz="750" b="1" kern="0" dirty="0">
                  <a:solidFill>
                    <a:srgbClr val="17375E"/>
                  </a:solidFill>
                  <a:latin typeface="Calibri" pitchFamily="34" charset="0"/>
                  <a:ea typeface="宋体" pitchFamily="2" charset="-122"/>
                </a:rPr>
                <a:t>non-experimental Validation</a:t>
              </a:r>
            </a:p>
          </p:txBody>
        </p:sp>
      </p:grpSp>
      <p:grpSp>
        <p:nvGrpSpPr>
          <p:cNvPr id="59" name="Group 96"/>
          <p:cNvGrpSpPr/>
          <p:nvPr/>
        </p:nvGrpSpPr>
        <p:grpSpPr>
          <a:xfrm>
            <a:off x="5470778" y="5253337"/>
            <a:ext cx="754368" cy="337202"/>
            <a:chOff x="3343249" y="685800"/>
            <a:chExt cx="1608667" cy="558026"/>
          </a:xfrm>
        </p:grpSpPr>
        <p:sp>
          <p:nvSpPr>
            <p:cNvPr id="60" name="Rectangle 59"/>
            <p:cNvSpPr/>
            <p:nvPr/>
          </p:nvSpPr>
          <p:spPr>
            <a:xfrm>
              <a:off x="3429000" y="685800"/>
              <a:ext cx="1447800" cy="533400"/>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61" name="TextBox 60"/>
            <p:cNvSpPr txBox="1"/>
            <p:nvPr/>
          </p:nvSpPr>
          <p:spPr>
            <a:xfrm>
              <a:off x="3343249" y="709029"/>
              <a:ext cx="1608667" cy="534797"/>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Pathway Databases</a:t>
              </a:r>
            </a:p>
          </p:txBody>
        </p:sp>
      </p:grpSp>
      <p:grpSp>
        <p:nvGrpSpPr>
          <p:cNvPr id="62" name="Group 99"/>
          <p:cNvGrpSpPr/>
          <p:nvPr/>
        </p:nvGrpSpPr>
        <p:grpSpPr>
          <a:xfrm>
            <a:off x="6240293" y="5253337"/>
            <a:ext cx="754368" cy="322322"/>
            <a:chOff x="3371651" y="685800"/>
            <a:chExt cx="1608667" cy="533400"/>
          </a:xfrm>
        </p:grpSpPr>
        <p:sp>
          <p:nvSpPr>
            <p:cNvPr id="63" name="Rectangle 62"/>
            <p:cNvSpPr/>
            <p:nvPr/>
          </p:nvSpPr>
          <p:spPr>
            <a:xfrm>
              <a:off x="3429000" y="685800"/>
              <a:ext cx="1447800" cy="533400"/>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64" name="TextBox 63"/>
            <p:cNvSpPr txBox="1"/>
            <p:nvPr/>
          </p:nvSpPr>
          <p:spPr>
            <a:xfrm>
              <a:off x="3371651" y="791778"/>
              <a:ext cx="1608667" cy="343797"/>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GO Database </a:t>
              </a:r>
            </a:p>
          </p:txBody>
        </p:sp>
      </p:grpSp>
      <p:grpSp>
        <p:nvGrpSpPr>
          <p:cNvPr id="65" name="Group 102"/>
          <p:cNvGrpSpPr/>
          <p:nvPr/>
        </p:nvGrpSpPr>
        <p:grpSpPr>
          <a:xfrm>
            <a:off x="6990374" y="5252481"/>
            <a:ext cx="754368" cy="322321"/>
            <a:chOff x="3343249" y="685800"/>
            <a:chExt cx="1608667" cy="533400"/>
          </a:xfrm>
        </p:grpSpPr>
        <p:sp>
          <p:nvSpPr>
            <p:cNvPr id="66" name="Rectangle 65"/>
            <p:cNvSpPr/>
            <p:nvPr/>
          </p:nvSpPr>
          <p:spPr>
            <a:xfrm>
              <a:off x="3429000" y="685800"/>
              <a:ext cx="1447800" cy="533400"/>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67" name="TextBox 66"/>
            <p:cNvSpPr txBox="1"/>
            <p:nvPr/>
          </p:nvSpPr>
          <p:spPr>
            <a:xfrm>
              <a:off x="3343249" y="801212"/>
              <a:ext cx="1608667" cy="343798"/>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PubMed</a:t>
              </a:r>
            </a:p>
          </p:txBody>
        </p:sp>
      </p:grpSp>
      <p:cxnSp>
        <p:nvCxnSpPr>
          <p:cNvPr id="68" name="Shape 109"/>
          <p:cNvCxnSpPr/>
          <p:nvPr/>
        </p:nvCxnSpPr>
        <p:spPr>
          <a:xfrm rot="5400000">
            <a:off x="6148000" y="4594692"/>
            <a:ext cx="150873" cy="768084"/>
          </a:xfrm>
          <a:prstGeom prst="bentConnector2">
            <a:avLst/>
          </a:prstGeom>
          <a:noFill/>
          <a:ln w="25400" cap="flat" cmpd="sng" algn="ctr">
            <a:solidFill>
              <a:srgbClr val="17375E"/>
            </a:solidFill>
            <a:prstDash val="solid"/>
            <a:miter lim="800000"/>
          </a:ln>
          <a:effectLst/>
        </p:spPr>
      </p:cxnSp>
      <p:cxnSp>
        <p:nvCxnSpPr>
          <p:cNvPr id="69" name="Straight Connector 68"/>
          <p:cNvCxnSpPr/>
          <p:nvPr/>
        </p:nvCxnSpPr>
        <p:spPr>
          <a:xfrm>
            <a:off x="6613765" y="5053314"/>
            <a:ext cx="781800" cy="0"/>
          </a:xfrm>
          <a:prstGeom prst="line">
            <a:avLst/>
          </a:prstGeom>
          <a:noFill/>
          <a:ln w="25400" cap="flat" cmpd="sng" algn="ctr">
            <a:solidFill>
              <a:srgbClr val="17375E"/>
            </a:solidFill>
            <a:prstDash val="solid"/>
            <a:miter lim="800000"/>
          </a:ln>
          <a:effectLst/>
        </p:spPr>
      </p:cxnSp>
      <p:cxnSp>
        <p:nvCxnSpPr>
          <p:cNvPr id="70" name="Straight Connector 69"/>
          <p:cNvCxnSpPr/>
          <p:nvPr/>
        </p:nvCxnSpPr>
        <p:spPr>
          <a:xfrm rot="120000">
            <a:off x="5845868" y="5053147"/>
            <a:ext cx="10715" cy="178305"/>
          </a:xfrm>
          <a:prstGeom prst="line">
            <a:avLst/>
          </a:prstGeom>
          <a:noFill/>
          <a:ln w="25400" cap="flat" cmpd="sng" algn="ctr">
            <a:solidFill>
              <a:srgbClr val="17375E"/>
            </a:solidFill>
            <a:prstDash val="solid"/>
            <a:miter lim="800000"/>
            <a:tailEnd type="triangle"/>
          </a:ln>
          <a:effectLst/>
        </p:spPr>
      </p:cxnSp>
      <p:cxnSp>
        <p:nvCxnSpPr>
          <p:cNvPr id="71" name="Straight Connector 70"/>
          <p:cNvCxnSpPr/>
          <p:nvPr/>
        </p:nvCxnSpPr>
        <p:spPr>
          <a:xfrm rot="120000">
            <a:off x="6609042" y="5060207"/>
            <a:ext cx="10715" cy="178305"/>
          </a:xfrm>
          <a:prstGeom prst="line">
            <a:avLst/>
          </a:prstGeom>
          <a:noFill/>
          <a:ln w="25400" cap="flat" cmpd="sng" algn="ctr">
            <a:solidFill>
              <a:srgbClr val="17375E"/>
            </a:solidFill>
            <a:prstDash val="solid"/>
            <a:miter lim="800000"/>
            <a:tailEnd type="triangle"/>
          </a:ln>
          <a:effectLst/>
        </p:spPr>
      </p:cxnSp>
      <p:cxnSp>
        <p:nvCxnSpPr>
          <p:cNvPr id="72" name="Straight Connector 71"/>
          <p:cNvCxnSpPr/>
          <p:nvPr/>
        </p:nvCxnSpPr>
        <p:spPr>
          <a:xfrm rot="120000">
            <a:off x="7387700" y="5052043"/>
            <a:ext cx="10715" cy="178305"/>
          </a:xfrm>
          <a:prstGeom prst="line">
            <a:avLst/>
          </a:prstGeom>
          <a:noFill/>
          <a:ln w="25400" cap="flat" cmpd="sng" algn="ctr">
            <a:solidFill>
              <a:srgbClr val="17375E"/>
            </a:solidFill>
            <a:prstDash val="solid"/>
            <a:miter lim="800000"/>
            <a:tailEnd type="triangle"/>
          </a:ln>
          <a:effectLst/>
        </p:spPr>
      </p:cxnSp>
      <p:cxnSp>
        <p:nvCxnSpPr>
          <p:cNvPr id="73" name="Elbow Connector 72"/>
          <p:cNvCxnSpPr>
            <a:stCxn id="14" idx="3"/>
            <a:endCxn id="75" idx="0"/>
          </p:cNvCxnSpPr>
          <p:nvPr/>
        </p:nvCxnSpPr>
        <p:spPr>
          <a:xfrm>
            <a:off x="6240294" y="1688662"/>
            <a:ext cx="1332035" cy="671499"/>
          </a:xfrm>
          <a:prstGeom prst="bentConnector2">
            <a:avLst/>
          </a:prstGeom>
          <a:noFill/>
          <a:ln w="25400" cap="flat" cmpd="sng" algn="ctr">
            <a:solidFill>
              <a:srgbClr val="17375E"/>
            </a:solidFill>
            <a:prstDash val="solid"/>
            <a:miter lim="800000"/>
            <a:tailEnd type="triangle"/>
          </a:ln>
          <a:effectLst/>
        </p:spPr>
      </p:cxnSp>
      <p:sp>
        <p:nvSpPr>
          <p:cNvPr id="74" name="Oval 73"/>
          <p:cNvSpPr/>
          <p:nvPr/>
        </p:nvSpPr>
        <p:spPr>
          <a:xfrm>
            <a:off x="7192998" y="2353017"/>
            <a:ext cx="754368" cy="342895"/>
          </a:xfrm>
          <a:prstGeom prst="ellipse">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75" name="TextBox 74"/>
          <p:cNvSpPr txBox="1"/>
          <p:nvPr/>
        </p:nvSpPr>
        <p:spPr>
          <a:xfrm>
            <a:off x="7143711" y="2360161"/>
            <a:ext cx="857236" cy="323165"/>
          </a:xfrm>
          <a:prstGeom prst="rect">
            <a:avLst/>
          </a:prstGeom>
          <a:noFill/>
        </p:spPr>
        <p:txBody>
          <a:bodyPr wrap="square" rtlCol="0">
            <a:spAutoFit/>
          </a:bodyPr>
          <a:lstStyle/>
          <a:p>
            <a:pPr algn="ctr"/>
            <a:r>
              <a:rPr lang="en-US" sz="750" b="1" dirty="0">
                <a:solidFill>
                  <a:srgbClr val="17375E"/>
                </a:solidFill>
                <a:latin typeface="Calibri" pitchFamily="34" charset="0"/>
                <a:ea typeface="宋体" pitchFamily="2" charset="-122"/>
              </a:rPr>
              <a:t>Clinical information</a:t>
            </a:r>
          </a:p>
        </p:txBody>
      </p:sp>
      <p:grpSp>
        <p:nvGrpSpPr>
          <p:cNvPr id="76" name="Group 122"/>
          <p:cNvGrpSpPr/>
          <p:nvPr/>
        </p:nvGrpSpPr>
        <p:grpSpPr>
          <a:xfrm>
            <a:off x="7190755" y="3059383"/>
            <a:ext cx="754368" cy="322321"/>
            <a:chOff x="3343249" y="685800"/>
            <a:chExt cx="1608667" cy="533400"/>
          </a:xfrm>
        </p:grpSpPr>
        <p:sp>
          <p:nvSpPr>
            <p:cNvPr id="77" name="Rectangle 76"/>
            <p:cNvSpPr/>
            <p:nvPr/>
          </p:nvSpPr>
          <p:spPr>
            <a:xfrm>
              <a:off x="3429000" y="685800"/>
              <a:ext cx="1447800" cy="533400"/>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78" name="TextBox 77"/>
            <p:cNvSpPr txBox="1"/>
            <p:nvPr/>
          </p:nvSpPr>
          <p:spPr>
            <a:xfrm>
              <a:off x="3343249" y="801212"/>
              <a:ext cx="1608667" cy="343798"/>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EMR</a:t>
              </a:r>
            </a:p>
          </p:txBody>
        </p:sp>
      </p:grpSp>
      <p:cxnSp>
        <p:nvCxnSpPr>
          <p:cNvPr id="79" name="Straight Arrow Connector 78"/>
          <p:cNvCxnSpPr>
            <a:stCxn id="74" idx="4"/>
            <a:endCxn id="77" idx="0"/>
          </p:cNvCxnSpPr>
          <p:nvPr/>
        </p:nvCxnSpPr>
        <p:spPr>
          <a:xfrm>
            <a:off x="7570183" y="2695912"/>
            <a:ext cx="251" cy="363468"/>
          </a:xfrm>
          <a:prstGeom prst="straightConnector1">
            <a:avLst/>
          </a:prstGeom>
          <a:noFill/>
          <a:ln w="25400" cap="flat" cmpd="sng" algn="ctr">
            <a:solidFill>
              <a:srgbClr val="17375E"/>
            </a:solidFill>
            <a:prstDash val="solid"/>
            <a:miter lim="800000"/>
            <a:tailEnd type="triangle"/>
          </a:ln>
          <a:effectLst/>
        </p:spPr>
      </p:cxnSp>
      <p:cxnSp>
        <p:nvCxnSpPr>
          <p:cNvPr id="80" name="Shape 128"/>
          <p:cNvCxnSpPr>
            <a:stCxn id="77" idx="2"/>
            <a:endCxn id="32" idx="6"/>
          </p:cNvCxnSpPr>
          <p:nvPr/>
        </p:nvCxnSpPr>
        <p:spPr>
          <a:xfrm rot="5400000">
            <a:off x="6589770" y="3017300"/>
            <a:ext cx="616261" cy="1345073"/>
          </a:xfrm>
          <a:prstGeom prst="bentConnector2">
            <a:avLst/>
          </a:prstGeom>
          <a:noFill/>
          <a:ln w="25400" cap="flat" cmpd="sng" algn="ctr">
            <a:solidFill>
              <a:srgbClr val="17375E"/>
            </a:solidFill>
            <a:prstDash val="solid"/>
            <a:miter lim="800000"/>
            <a:tailEnd type="triangle"/>
          </a:ln>
          <a:effectLst/>
        </p:spPr>
      </p:cxnSp>
      <p:grpSp>
        <p:nvGrpSpPr>
          <p:cNvPr id="81" name="Group 143"/>
          <p:cNvGrpSpPr/>
          <p:nvPr/>
        </p:nvGrpSpPr>
        <p:grpSpPr>
          <a:xfrm>
            <a:off x="1753247" y="1519879"/>
            <a:ext cx="1097263" cy="346249"/>
            <a:chOff x="489860" y="1708566"/>
            <a:chExt cx="1463040" cy="461671"/>
          </a:xfrm>
        </p:grpSpPr>
        <p:sp>
          <p:nvSpPr>
            <p:cNvPr id="82" name="Rectangle 81"/>
            <p:cNvSpPr/>
            <p:nvPr/>
          </p:nvSpPr>
          <p:spPr>
            <a:xfrm>
              <a:off x="508509" y="1709042"/>
              <a:ext cx="1411639" cy="457199"/>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83" name="TextBox 82"/>
            <p:cNvSpPr txBox="1"/>
            <p:nvPr/>
          </p:nvSpPr>
          <p:spPr>
            <a:xfrm>
              <a:off x="489860" y="1708566"/>
              <a:ext cx="1463040" cy="461671"/>
            </a:xfrm>
            <a:prstGeom prst="rect">
              <a:avLst/>
            </a:prstGeom>
            <a:noFill/>
          </p:spPr>
          <p:txBody>
            <a:bodyPr wrap="square" rtlCol="0">
              <a:spAutoFit/>
            </a:bodyPr>
            <a:lstStyle/>
            <a:p>
              <a:pPr algn="ctr" defTabSz="725725">
                <a:defRPr/>
              </a:pPr>
              <a:r>
                <a:rPr lang="en-US" sz="825" b="1" kern="0" dirty="0">
                  <a:solidFill>
                    <a:srgbClr val="17375E"/>
                  </a:solidFill>
                  <a:latin typeface="Calibri" pitchFamily="34" charset="0"/>
                  <a:ea typeface="宋体" pitchFamily="2" charset="-122"/>
                </a:rPr>
                <a:t>Statistical Framework</a:t>
              </a:r>
            </a:p>
          </p:txBody>
        </p:sp>
      </p:grpSp>
      <p:grpSp>
        <p:nvGrpSpPr>
          <p:cNvPr id="84" name="Group 157"/>
          <p:cNvGrpSpPr/>
          <p:nvPr/>
        </p:nvGrpSpPr>
        <p:grpSpPr>
          <a:xfrm>
            <a:off x="1177388" y="3062276"/>
            <a:ext cx="754368" cy="332348"/>
            <a:chOff x="3343249" y="685800"/>
            <a:chExt cx="1608667" cy="549993"/>
          </a:xfrm>
        </p:grpSpPr>
        <p:sp>
          <p:nvSpPr>
            <p:cNvPr id="85" name="Rectangle 84"/>
            <p:cNvSpPr/>
            <p:nvPr/>
          </p:nvSpPr>
          <p:spPr>
            <a:xfrm>
              <a:off x="3429000" y="685800"/>
              <a:ext cx="1447800" cy="533400"/>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86" name="TextBox 85"/>
            <p:cNvSpPr txBox="1"/>
            <p:nvPr/>
          </p:nvSpPr>
          <p:spPr>
            <a:xfrm>
              <a:off x="3343249" y="700997"/>
              <a:ext cx="1608667" cy="534796"/>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Clinical Ontologies</a:t>
              </a:r>
            </a:p>
          </p:txBody>
        </p:sp>
      </p:grpSp>
      <p:grpSp>
        <p:nvGrpSpPr>
          <p:cNvPr id="87" name="Group 160"/>
          <p:cNvGrpSpPr/>
          <p:nvPr/>
        </p:nvGrpSpPr>
        <p:grpSpPr>
          <a:xfrm>
            <a:off x="1946900" y="3062278"/>
            <a:ext cx="754368" cy="327938"/>
            <a:chOff x="3371651" y="685800"/>
            <a:chExt cx="1608667" cy="542696"/>
          </a:xfrm>
        </p:grpSpPr>
        <p:sp>
          <p:nvSpPr>
            <p:cNvPr id="88" name="Rectangle 87"/>
            <p:cNvSpPr/>
            <p:nvPr/>
          </p:nvSpPr>
          <p:spPr>
            <a:xfrm>
              <a:off x="3429000" y="685800"/>
              <a:ext cx="1447800" cy="533400"/>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89" name="TextBox 88"/>
            <p:cNvSpPr txBox="1"/>
            <p:nvPr/>
          </p:nvSpPr>
          <p:spPr>
            <a:xfrm>
              <a:off x="3371651" y="693699"/>
              <a:ext cx="1608667" cy="534797"/>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Genomic Ontologies</a:t>
              </a:r>
            </a:p>
          </p:txBody>
        </p:sp>
      </p:grpSp>
      <p:grpSp>
        <p:nvGrpSpPr>
          <p:cNvPr id="90" name="Group 163"/>
          <p:cNvGrpSpPr/>
          <p:nvPr/>
        </p:nvGrpSpPr>
        <p:grpSpPr>
          <a:xfrm>
            <a:off x="2696983" y="3061418"/>
            <a:ext cx="754368" cy="333638"/>
            <a:chOff x="3343249" y="685800"/>
            <a:chExt cx="1608667" cy="552128"/>
          </a:xfrm>
        </p:grpSpPr>
        <p:sp>
          <p:nvSpPr>
            <p:cNvPr id="91" name="Rectangle 90"/>
            <p:cNvSpPr/>
            <p:nvPr/>
          </p:nvSpPr>
          <p:spPr>
            <a:xfrm>
              <a:off x="3429000" y="685800"/>
              <a:ext cx="1447800" cy="533400"/>
            </a:xfrm>
            <a:prstGeom prst="rect">
              <a:avLst/>
            </a:prstGeom>
            <a:gradFill flip="none" rotWithShape="1">
              <a:gsLst>
                <a:gs pos="100000">
                  <a:srgbClr val="5E9EFF"/>
                </a:gs>
                <a:gs pos="39999">
                  <a:srgbClr val="85C2FF"/>
                </a:gs>
                <a:gs pos="70000">
                  <a:srgbClr val="C4D6EB"/>
                </a:gs>
                <a:gs pos="100000">
                  <a:srgbClr val="FFEBFA"/>
                </a:gs>
              </a:gsLst>
              <a:lin ang="13500000" scaled="1"/>
              <a:tileRect/>
            </a:gradFill>
            <a:ln w="12700" cap="flat" cmpd="sng" algn="ctr">
              <a:solidFill>
                <a:srgbClr val="17375E"/>
              </a:solidFill>
              <a:prstDash val="solid"/>
              <a:miter lim="800000"/>
            </a:ln>
            <a:effectLst/>
          </p:spPr>
          <p:txBody>
            <a:bodyPr rtlCol="0" anchor="ctr"/>
            <a:lstStyle/>
            <a:p>
              <a:pPr algn="ctr" defTabSz="725725">
                <a:defRPr/>
              </a:pPr>
              <a:endParaRPr lang="en-US" sz="1428" kern="0">
                <a:solidFill>
                  <a:prstClr val="white"/>
                </a:solidFill>
                <a:latin typeface="Calibri" panose="020F0502020204030204"/>
                <a:ea typeface="宋体" pitchFamily="2" charset="-122"/>
              </a:endParaRPr>
            </a:p>
          </p:txBody>
        </p:sp>
        <p:sp>
          <p:nvSpPr>
            <p:cNvPr id="92" name="TextBox 91"/>
            <p:cNvSpPr txBox="1"/>
            <p:nvPr/>
          </p:nvSpPr>
          <p:spPr>
            <a:xfrm>
              <a:off x="3343249" y="703131"/>
              <a:ext cx="1608667" cy="534797"/>
            </a:xfrm>
            <a:prstGeom prst="rect">
              <a:avLst/>
            </a:prstGeom>
            <a:noFill/>
          </p:spPr>
          <p:txBody>
            <a:bodyPr wrap="square" rtlCol="0">
              <a:spAutoFit/>
            </a:bodyPr>
            <a:lstStyle/>
            <a:p>
              <a:pPr algn="ctr" defTabSz="725725">
                <a:defRPr/>
              </a:pPr>
              <a:r>
                <a:rPr lang="en-US" sz="750" b="1" kern="0" dirty="0">
                  <a:solidFill>
                    <a:srgbClr val="17375E"/>
                  </a:solidFill>
                  <a:latin typeface="Calibri" pitchFamily="34" charset="0"/>
                  <a:ea typeface="宋体" pitchFamily="2" charset="-122"/>
                </a:rPr>
                <a:t>NLP </a:t>
              </a:r>
            </a:p>
            <a:p>
              <a:pPr algn="ctr" defTabSz="725725">
                <a:defRPr/>
              </a:pPr>
              <a:r>
                <a:rPr lang="en-US" sz="750" b="1" kern="0" dirty="0">
                  <a:solidFill>
                    <a:srgbClr val="17375E"/>
                  </a:solidFill>
                  <a:latin typeface="Calibri" pitchFamily="34" charset="0"/>
                  <a:ea typeface="宋体" pitchFamily="2" charset="-122"/>
                </a:rPr>
                <a:t>PubMed</a:t>
              </a:r>
            </a:p>
          </p:txBody>
        </p:sp>
      </p:grpSp>
      <p:cxnSp>
        <p:nvCxnSpPr>
          <p:cNvPr id="93" name="Shape 166"/>
          <p:cNvCxnSpPr>
            <a:stCxn id="82" idx="2"/>
            <a:endCxn id="85" idx="0"/>
          </p:cNvCxnSpPr>
          <p:nvPr/>
        </p:nvCxnSpPr>
        <p:spPr>
          <a:xfrm rot="5400000">
            <a:off x="1327254" y="2092941"/>
            <a:ext cx="1199146" cy="739522"/>
          </a:xfrm>
          <a:prstGeom prst="bentConnector3">
            <a:avLst>
              <a:gd name="adj1" fmla="val 50000"/>
            </a:avLst>
          </a:prstGeom>
          <a:noFill/>
          <a:ln w="25400" cap="flat" cmpd="sng" algn="ctr">
            <a:solidFill>
              <a:srgbClr val="17375E"/>
            </a:solidFill>
            <a:prstDash val="solid"/>
            <a:miter lim="800000"/>
            <a:tailEnd type="triangle"/>
          </a:ln>
          <a:effectLst/>
        </p:spPr>
      </p:cxnSp>
      <p:cxnSp>
        <p:nvCxnSpPr>
          <p:cNvPr id="94" name="Straight Connector 93"/>
          <p:cNvCxnSpPr/>
          <p:nvPr/>
        </p:nvCxnSpPr>
        <p:spPr>
          <a:xfrm>
            <a:off x="2295879" y="2470359"/>
            <a:ext cx="781800" cy="0"/>
          </a:xfrm>
          <a:prstGeom prst="line">
            <a:avLst/>
          </a:prstGeom>
          <a:noFill/>
          <a:ln w="25400" cap="flat" cmpd="sng" algn="ctr">
            <a:solidFill>
              <a:srgbClr val="17375E"/>
            </a:solidFill>
            <a:prstDash val="solid"/>
            <a:miter lim="800000"/>
          </a:ln>
          <a:effectLst/>
        </p:spPr>
      </p:cxnSp>
      <p:cxnSp>
        <p:nvCxnSpPr>
          <p:cNvPr id="95" name="Straight Connector 94"/>
          <p:cNvCxnSpPr/>
          <p:nvPr/>
        </p:nvCxnSpPr>
        <p:spPr>
          <a:xfrm rot="120000">
            <a:off x="2283737" y="2452633"/>
            <a:ext cx="10715" cy="603495"/>
          </a:xfrm>
          <a:prstGeom prst="line">
            <a:avLst/>
          </a:prstGeom>
          <a:noFill/>
          <a:ln w="25400" cap="flat" cmpd="sng" algn="ctr">
            <a:solidFill>
              <a:srgbClr val="17375E"/>
            </a:solidFill>
            <a:prstDash val="solid"/>
            <a:miter lim="800000"/>
            <a:tailEnd type="triangle"/>
          </a:ln>
          <a:effectLst/>
        </p:spPr>
      </p:cxnSp>
      <p:cxnSp>
        <p:nvCxnSpPr>
          <p:cNvPr id="96" name="Straight Connector 95"/>
          <p:cNvCxnSpPr/>
          <p:nvPr/>
        </p:nvCxnSpPr>
        <p:spPr>
          <a:xfrm rot="120000">
            <a:off x="3064326" y="2464226"/>
            <a:ext cx="10715" cy="589779"/>
          </a:xfrm>
          <a:prstGeom prst="line">
            <a:avLst/>
          </a:prstGeom>
          <a:noFill/>
          <a:ln w="25400" cap="flat" cmpd="sng" algn="ctr">
            <a:solidFill>
              <a:srgbClr val="17375E"/>
            </a:solidFill>
            <a:prstDash val="solid"/>
            <a:miter lim="800000"/>
            <a:tailEnd type="triangle"/>
          </a:ln>
          <a:effectLst/>
        </p:spPr>
      </p:cxnSp>
      <p:cxnSp>
        <p:nvCxnSpPr>
          <p:cNvPr id="97" name="Straight Arrow Connector 96"/>
          <p:cNvCxnSpPr>
            <a:stCxn id="91" idx="3"/>
            <a:endCxn id="37" idx="1"/>
          </p:cNvCxnSpPr>
          <p:nvPr/>
        </p:nvCxnSpPr>
        <p:spPr>
          <a:xfrm flipV="1">
            <a:off x="3416130" y="3221398"/>
            <a:ext cx="1309065" cy="1178"/>
          </a:xfrm>
          <a:prstGeom prst="straightConnector1">
            <a:avLst/>
          </a:prstGeom>
          <a:noFill/>
          <a:ln w="38100" cap="flat" cmpd="sng" algn="ctr">
            <a:solidFill>
              <a:srgbClr val="17375E"/>
            </a:solidFill>
            <a:prstDash val="solid"/>
            <a:miter lim="800000"/>
            <a:tailEnd type="triangle"/>
          </a:ln>
          <a:effectLst/>
        </p:spPr>
      </p:cxnSp>
      <p:sp>
        <p:nvSpPr>
          <p:cNvPr id="98" name="TextBox 97"/>
          <p:cNvSpPr txBox="1"/>
          <p:nvPr/>
        </p:nvSpPr>
        <p:spPr>
          <a:xfrm>
            <a:off x="3297331" y="2885252"/>
            <a:ext cx="1485878" cy="577530"/>
          </a:xfrm>
          <a:prstGeom prst="rect">
            <a:avLst/>
          </a:prstGeom>
          <a:noFill/>
        </p:spPr>
        <p:txBody>
          <a:bodyPr wrap="square" rtlCol="0">
            <a:spAutoFit/>
          </a:bodyPr>
          <a:lstStyle/>
          <a:p>
            <a:pPr algn="ctr"/>
            <a:r>
              <a:rPr lang="en-US" sz="901" i="1" dirty="0">
                <a:solidFill>
                  <a:srgbClr val="0668B3"/>
                </a:solidFill>
                <a:latin typeface="Calibri" pitchFamily="34" charset="0"/>
                <a:ea typeface="宋体" pitchFamily="2" charset="-122"/>
              </a:rPr>
              <a:t>a priori  </a:t>
            </a:r>
          </a:p>
          <a:p>
            <a:pPr algn="ctr"/>
            <a:r>
              <a:rPr lang="en-US" sz="901" i="1" dirty="0">
                <a:solidFill>
                  <a:srgbClr val="0668B3"/>
                </a:solidFill>
                <a:latin typeface="Calibri" pitchFamily="34" charset="0"/>
                <a:ea typeface="宋体" pitchFamily="2" charset="-122"/>
              </a:rPr>
              <a:t>Biological Knowledge</a:t>
            </a:r>
          </a:p>
          <a:p>
            <a:pPr algn="ctr">
              <a:lnSpc>
                <a:spcPct val="150000"/>
              </a:lnSpc>
            </a:pPr>
            <a:r>
              <a:rPr lang="en-US" sz="901" i="1" dirty="0">
                <a:solidFill>
                  <a:srgbClr val="0668B3"/>
                </a:solidFill>
                <a:latin typeface="Calibri" pitchFamily="34" charset="0"/>
                <a:ea typeface="宋体" pitchFamily="2" charset="-122"/>
              </a:rPr>
              <a:t>Based  Feature Selection </a:t>
            </a:r>
          </a:p>
        </p:txBody>
      </p:sp>
      <p:cxnSp>
        <p:nvCxnSpPr>
          <p:cNvPr id="99" name="Straight Arrow Connector 98"/>
          <p:cNvCxnSpPr>
            <a:stCxn id="43" idx="3"/>
            <a:endCxn id="77" idx="1"/>
          </p:cNvCxnSpPr>
          <p:nvPr/>
        </p:nvCxnSpPr>
        <p:spPr>
          <a:xfrm>
            <a:off x="6923722" y="3220540"/>
            <a:ext cx="307248" cy="0"/>
          </a:xfrm>
          <a:prstGeom prst="straightConnector1">
            <a:avLst/>
          </a:prstGeom>
          <a:noFill/>
          <a:ln w="25400" cap="flat" cmpd="sng" algn="ctr">
            <a:solidFill>
              <a:srgbClr val="17375E"/>
            </a:solidFill>
            <a:prstDash val="solid"/>
            <a:miter lim="800000"/>
            <a:tailEnd type="triangle"/>
          </a:ln>
          <a:effectLst/>
        </p:spPr>
      </p:cxnSp>
    </p:spTree>
    <p:extLst>
      <p:ext uri="{BB962C8B-B14F-4D97-AF65-F5344CB8AC3E}">
        <p14:creationId xmlns:p14="http://schemas.microsoft.com/office/powerpoint/2010/main" val="135099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6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5"/>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027" y="1464204"/>
            <a:ext cx="7832785" cy="4893647"/>
          </a:xfrm>
          <a:prstGeom prst="rect">
            <a:avLst/>
          </a:prstGeom>
          <a:noFill/>
        </p:spPr>
        <p:txBody>
          <a:bodyPr wrap="square" rtlCol="0">
            <a:spAutoFit/>
          </a:bodyPr>
          <a:lstStyle/>
          <a:p>
            <a:pPr>
              <a:spcBef>
                <a:spcPts val="600"/>
              </a:spcBef>
            </a:pPr>
            <a:r>
              <a:rPr lang="en-US" sz="2800" b="1" i="1" dirty="0">
                <a:latin typeface="Frutiger LT Pro 55 Roman"/>
              </a:rPr>
              <a:t>Westfall and Young Permutation</a:t>
            </a:r>
          </a:p>
          <a:p>
            <a:endParaRPr lang="en-US" sz="2000" dirty="0">
              <a:latin typeface="Frutiger LT Pro 55 Roman"/>
            </a:endParaRPr>
          </a:p>
          <a:p>
            <a:pPr marL="342900" indent="-342900">
              <a:buFont typeface="Wingdings" panose="05000000000000000000" pitchFamily="2" charset="2"/>
              <a:buChar char="Ø"/>
            </a:pPr>
            <a:r>
              <a:rPr lang="en-US" sz="2200" dirty="0">
                <a:latin typeface="Frutiger LT Pro 55 Roman"/>
              </a:rPr>
              <a:t>Both Bonferroni and Holm methods are called single-step procedures, where each </a:t>
            </a:r>
            <a:r>
              <a:rPr lang="en-US" sz="2200" i="1" dirty="0">
                <a:latin typeface="Frutiger LT Pro 55 Roman"/>
              </a:rPr>
              <a:t>p-value</a:t>
            </a:r>
            <a:r>
              <a:rPr lang="en-US" sz="2200" dirty="0">
                <a:latin typeface="Frutiger LT Pro 55 Roman"/>
              </a:rPr>
              <a:t> is corrected </a:t>
            </a:r>
            <a:r>
              <a:rPr lang="en-US" sz="2200" b="1" i="1" dirty="0">
                <a:latin typeface="Frutiger LT Pro 55 Roman"/>
              </a:rPr>
              <a:t>independently</a:t>
            </a:r>
            <a:r>
              <a:rPr lang="en-US" sz="2200" dirty="0">
                <a:latin typeface="Frutiger LT Pro 55 Roman"/>
              </a:rPr>
              <a:t>. </a:t>
            </a:r>
          </a:p>
          <a:p>
            <a:pPr marL="342900" indent="-342900">
              <a:buFont typeface="Wingdings" panose="05000000000000000000" pitchFamily="2" charset="2"/>
              <a:buChar char="Ø"/>
            </a:pPr>
            <a:endParaRPr lang="en-US" sz="2200" dirty="0">
              <a:latin typeface="Frutiger LT Pro 55 Roman"/>
            </a:endParaRPr>
          </a:p>
          <a:p>
            <a:pPr marL="342900" indent="-342900">
              <a:buFont typeface="Wingdings" panose="05000000000000000000" pitchFamily="2" charset="2"/>
              <a:buChar char="Ø"/>
            </a:pPr>
            <a:r>
              <a:rPr lang="en-US" sz="2200" dirty="0">
                <a:latin typeface="Frutiger LT Pro 55 Roman"/>
              </a:rPr>
              <a:t>The Westfall and Young permutation method takes advantage of the </a:t>
            </a:r>
            <a:r>
              <a:rPr lang="en-US" sz="2200" b="1" i="1" dirty="0">
                <a:latin typeface="Frutiger LT Pro 55 Roman"/>
              </a:rPr>
              <a:t>dependence structure </a:t>
            </a:r>
            <a:r>
              <a:rPr lang="en-US" sz="2200" dirty="0">
                <a:latin typeface="Frutiger LT Pro 55 Roman"/>
              </a:rPr>
              <a:t>between genes, by permuting all genes at the same time.</a:t>
            </a:r>
          </a:p>
          <a:p>
            <a:endParaRPr lang="en-US" sz="2200" dirty="0">
              <a:latin typeface="Frutiger LT Pro 55 Roman"/>
            </a:endParaRPr>
          </a:p>
          <a:p>
            <a:pPr marL="342900" indent="-342900">
              <a:buFont typeface="Wingdings" panose="05000000000000000000" pitchFamily="2" charset="2"/>
              <a:buChar char="Ø"/>
            </a:pPr>
            <a:r>
              <a:rPr lang="en-US" sz="2200" dirty="0">
                <a:latin typeface="Frutiger LT Pro 55 Roman"/>
              </a:rPr>
              <a:t>Westfall and Young permutation follows a step-down procedure similar to the Holm method, combined with a </a:t>
            </a:r>
            <a:r>
              <a:rPr lang="en-US" sz="2200" b="1" i="1" dirty="0">
                <a:latin typeface="Frutiger LT Pro 55 Roman"/>
              </a:rPr>
              <a:t>bootstrapping</a:t>
            </a:r>
            <a:r>
              <a:rPr lang="en-US" sz="2200" dirty="0">
                <a:latin typeface="Frutiger LT Pro 55 Roman"/>
              </a:rPr>
              <a:t> method to compute the </a:t>
            </a:r>
            <a:r>
              <a:rPr lang="en-US" sz="2200" i="1" dirty="0">
                <a:latin typeface="Frutiger LT Pro 55 Roman"/>
              </a:rPr>
              <a:t>p-value</a:t>
            </a:r>
            <a:r>
              <a:rPr lang="en-US" sz="2200" dirty="0">
                <a:latin typeface="Frutiger LT Pro 55 Roman"/>
              </a:rPr>
              <a:t> (null) distribution</a:t>
            </a:r>
          </a:p>
        </p:txBody>
      </p:sp>
    </p:spTree>
    <p:extLst>
      <p:ext uri="{BB962C8B-B14F-4D97-AF65-F5344CB8AC3E}">
        <p14:creationId xmlns:p14="http://schemas.microsoft.com/office/powerpoint/2010/main" val="3257863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951" y="1244128"/>
            <a:ext cx="8496876" cy="5509200"/>
          </a:xfrm>
          <a:prstGeom prst="rect">
            <a:avLst/>
          </a:prstGeom>
          <a:noFill/>
        </p:spPr>
        <p:txBody>
          <a:bodyPr wrap="square" rtlCol="0">
            <a:spAutoFit/>
          </a:bodyPr>
          <a:lstStyle/>
          <a:p>
            <a:pPr>
              <a:spcBef>
                <a:spcPts val="600"/>
              </a:spcBef>
            </a:pPr>
            <a:r>
              <a:rPr lang="en-US" sz="2800" b="1" i="1" dirty="0">
                <a:latin typeface="Frutiger LT Pro 55 Roman"/>
              </a:rPr>
              <a:t>Westfall and Young Permutation</a:t>
            </a:r>
          </a:p>
          <a:p>
            <a:pPr>
              <a:spcBef>
                <a:spcPts val="1200"/>
              </a:spcBef>
            </a:pPr>
            <a:r>
              <a:rPr lang="en-US" sz="2200" dirty="0">
                <a:latin typeface="Frutiger LT Pro 55 Roman"/>
              </a:rPr>
              <a:t>1) </a:t>
            </a:r>
            <a:r>
              <a:rPr lang="en-US" sz="2200" i="1" dirty="0">
                <a:latin typeface="Frutiger LT Pro 55 Roman"/>
              </a:rPr>
              <a:t>p-values</a:t>
            </a:r>
            <a:r>
              <a:rPr lang="en-US" sz="2200" dirty="0">
                <a:latin typeface="Frutiger LT Pro 55 Roman"/>
              </a:rPr>
              <a:t> are calculated for each gene based on the original data set and ranked.</a:t>
            </a:r>
          </a:p>
          <a:p>
            <a:pPr>
              <a:spcBef>
                <a:spcPts val="1200"/>
              </a:spcBef>
            </a:pPr>
            <a:r>
              <a:rPr lang="en-US" sz="2200" dirty="0">
                <a:latin typeface="Frutiger LT Pro 55 Roman"/>
              </a:rPr>
              <a:t>2) The permutation method creates a </a:t>
            </a:r>
            <a:r>
              <a:rPr lang="en-US" sz="2200" b="1" i="1" dirty="0">
                <a:latin typeface="Frutiger LT Pro 55 Roman"/>
              </a:rPr>
              <a:t>pseudo-data set </a:t>
            </a:r>
            <a:r>
              <a:rPr lang="en-US" sz="2200" dirty="0">
                <a:latin typeface="Frutiger LT Pro 55 Roman"/>
              </a:rPr>
              <a:t>by dividing the data into artificial treatment and control groups.</a:t>
            </a:r>
          </a:p>
          <a:p>
            <a:pPr>
              <a:spcBef>
                <a:spcPts val="1200"/>
              </a:spcBef>
            </a:pPr>
            <a:r>
              <a:rPr lang="en-US" sz="2200" dirty="0">
                <a:latin typeface="Frutiger LT Pro 55 Roman"/>
              </a:rPr>
              <a:t>3) </a:t>
            </a:r>
            <a:r>
              <a:rPr lang="en-US" sz="2200" i="1" dirty="0">
                <a:latin typeface="Frutiger LT Pro 55 Roman"/>
              </a:rPr>
              <a:t>p-values</a:t>
            </a:r>
            <a:r>
              <a:rPr lang="en-US" sz="2200" dirty="0">
                <a:latin typeface="Frutiger LT Pro 55 Roman"/>
              </a:rPr>
              <a:t> for all genes are computed on the </a:t>
            </a:r>
            <a:r>
              <a:rPr lang="en-US" sz="2200" i="1" dirty="0">
                <a:latin typeface="Frutiger LT Pro 55 Roman"/>
              </a:rPr>
              <a:t>pseudo-data set</a:t>
            </a:r>
            <a:r>
              <a:rPr lang="en-US" sz="2200" dirty="0">
                <a:latin typeface="Frutiger LT Pro 55 Roman"/>
              </a:rPr>
              <a:t>.</a:t>
            </a:r>
          </a:p>
          <a:p>
            <a:pPr>
              <a:spcBef>
                <a:spcPts val="1200"/>
              </a:spcBef>
            </a:pPr>
            <a:r>
              <a:rPr lang="en-US" sz="2200" dirty="0">
                <a:latin typeface="Frutiger LT Pro 55 Roman"/>
              </a:rPr>
              <a:t>4) The successive </a:t>
            </a:r>
            <a:r>
              <a:rPr lang="en-US" sz="2200" b="1" i="1" dirty="0">
                <a:latin typeface="Frutiger LT Pro 55 Roman"/>
              </a:rPr>
              <a:t>minima</a:t>
            </a:r>
            <a:r>
              <a:rPr lang="en-US" sz="2200" dirty="0">
                <a:latin typeface="Frutiger LT Pro 55 Roman"/>
              </a:rPr>
              <a:t> of the new </a:t>
            </a:r>
            <a:r>
              <a:rPr lang="en-US" sz="2200" i="1" dirty="0">
                <a:latin typeface="Frutiger LT Pro 55 Roman"/>
              </a:rPr>
              <a:t>p-values</a:t>
            </a:r>
            <a:r>
              <a:rPr lang="en-US" sz="2200" dirty="0">
                <a:latin typeface="Frutiger LT Pro 55 Roman"/>
              </a:rPr>
              <a:t> are retained and compared to the original ones.</a:t>
            </a:r>
          </a:p>
          <a:p>
            <a:pPr>
              <a:spcBef>
                <a:spcPts val="1200"/>
              </a:spcBef>
            </a:pPr>
            <a:r>
              <a:rPr lang="en-US" sz="2200" dirty="0">
                <a:latin typeface="Frutiger LT Pro 55 Roman"/>
              </a:rPr>
              <a:t>5) This process is repeated a large number of times, and the proportion of resampled data sets where the </a:t>
            </a:r>
            <a:r>
              <a:rPr lang="en-US" sz="2200" b="1" i="1" dirty="0">
                <a:latin typeface="Frutiger LT Pro 55 Roman"/>
              </a:rPr>
              <a:t>minimum pseudo-p-value</a:t>
            </a:r>
            <a:r>
              <a:rPr lang="en-US" sz="2200" i="1" dirty="0">
                <a:latin typeface="Frutiger LT Pro 55 Roman"/>
              </a:rPr>
              <a:t> </a:t>
            </a:r>
            <a:r>
              <a:rPr lang="en-US" sz="2200" dirty="0">
                <a:latin typeface="Frutiger LT Pro 55 Roman"/>
              </a:rPr>
              <a:t>is less than the original </a:t>
            </a:r>
            <a:r>
              <a:rPr lang="en-US" sz="2200" i="1" dirty="0">
                <a:latin typeface="Frutiger LT Pro 55 Roman"/>
              </a:rPr>
              <a:t>p-value</a:t>
            </a:r>
            <a:r>
              <a:rPr lang="en-US" sz="2200" dirty="0">
                <a:latin typeface="Frutiger LT Pro 55 Roman"/>
              </a:rPr>
              <a:t> is the adjusted </a:t>
            </a:r>
            <a:r>
              <a:rPr lang="en-US" sz="2200" i="1" dirty="0">
                <a:latin typeface="Frutiger LT Pro 55 Roman"/>
              </a:rPr>
              <a:t>p-value</a:t>
            </a:r>
            <a:r>
              <a:rPr lang="en-US" sz="2200" dirty="0">
                <a:latin typeface="Frutiger LT Pro 55 Roman"/>
              </a:rPr>
              <a:t>.</a:t>
            </a:r>
          </a:p>
          <a:p>
            <a:pPr>
              <a:spcBef>
                <a:spcPts val="1200"/>
              </a:spcBef>
            </a:pPr>
            <a:endParaRPr lang="en-US" sz="2200" dirty="0"/>
          </a:p>
        </p:txBody>
      </p:sp>
    </p:spTree>
    <p:extLst>
      <p:ext uri="{BB962C8B-B14F-4D97-AF65-F5344CB8AC3E}">
        <p14:creationId xmlns:p14="http://schemas.microsoft.com/office/powerpoint/2010/main" val="4030625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27223" y="1260040"/>
            <a:ext cx="8716777" cy="5216813"/>
          </a:xfrm>
          <a:prstGeom prst="rect">
            <a:avLst/>
          </a:prstGeom>
          <a:noFill/>
        </p:spPr>
        <p:txBody>
          <a:bodyPr wrap="square" rtlCol="0">
            <a:spAutoFit/>
          </a:bodyPr>
          <a:lstStyle/>
          <a:p>
            <a:pPr>
              <a:spcBef>
                <a:spcPts val="600"/>
              </a:spcBef>
            </a:pPr>
            <a:r>
              <a:rPr lang="en-US" sz="2800" b="1" i="1" dirty="0">
                <a:latin typeface="Frutiger LT Pro 55 Roman" panose="020B0602020204020204" pitchFamily="34" charset="0"/>
              </a:rPr>
              <a:t>Benjamini and Hochberg False Discovery Rate</a:t>
            </a:r>
          </a:p>
          <a:p>
            <a:pPr>
              <a:spcBef>
                <a:spcPts val="600"/>
              </a:spcBef>
            </a:pPr>
            <a:endParaRPr lang="en-US" sz="2000" dirty="0">
              <a:latin typeface="Frutiger LT Pro 55 Roman" panose="020B0602020204020204" pitchFamily="34" charset="0"/>
            </a:endParaRPr>
          </a:p>
          <a:p>
            <a:pPr>
              <a:spcBef>
                <a:spcPts val="600"/>
              </a:spcBef>
            </a:pPr>
            <a:r>
              <a:rPr lang="en-US" sz="2000" dirty="0">
                <a:latin typeface="Frutiger LT Pro 55 Roman" panose="020B0602020204020204" pitchFamily="34" charset="0"/>
              </a:rPr>
              <a:t>This correction is the least stringent of all 4 options, and therefore tolerates more </a:t>
            </a:r>
            <a:r>
              <a:rPr lang="en-US" sz="2000" b="1" i="1" dirty="0">
                <a:latin typeface="Frutiger LT Pro 55 Roman" panose="020B0602020204020204" pitchFamily="34" charset="0"/>
              </a:rPr>
              <a:t>false positives</a:t>
            </a:r>
            <a:r>
              <a:rPr lang="en-US" sz="2000" dirty="0">
                <a:latin typeface="Frutiger LT Pro 55 Roman" panose="020B0602020204020204" pitchFamily="34" charset="0"/>
              </a:rPr>
              <a:t>. There will be also </a:t>
            </a:r>
          </a:p>
          <a:p>
            <a:pPr>
              <a:spcBef>
                <a:spcPts val="600"/>
              </a:spcBef>
            </a:pPr>
            <a:r>
              <a:rPr lang="en-US" sz="2000" dirty="0">
                <a:latin typeface="Frutiger LT Pro 55 Roman" panose="020B0602020204020204" pitchFamily="34" charset="0"/>
              </a:rPr>
              <a:t>less </a:t>
            </a:r>
            <a:r>
              <a:rPr lang="en-US" sz="2000" b="1" i="1" dirty="0">
                <a:latin typeface="Frutiger LT Pro 55 Roman" panose="020B0602020204020204" pitchFamily="34" charset="0"/>
              </a:rPr>
              <a:t>false negatives</a:t>
            </a:r>
            <a:r>
              <a:rPr lang="en-US" sz="2000" i="1" dirty="0">
                <a:latin typeface="Frutiger LT Pro 55 Roman" panose="020B0602020204020204" pitchFamily="34" charset="0"/>
              </a:rPr>
              <a:t>. </a:t>
            </a:r>
            <a:endParaRPr lang="en-US" sz="2000" dirty="0">
              <a:latin typeface="Frutiger LT Pro 55 Roman" panose="020B0602020204020204" pitchFamily="34" charset="0"/>
            </a:endParaRPr>
          </a:p>
          <a:p>
            <a:endParaRPr lang="en-US" sz="2000" dirty="0">
              <a:latin typeface="Frutiger LT Pro 55 Roman" panose="020B0602020204020204" pitchFamily="34" charset="0"/>
            </a:endParaRPr>
          </a:p>
          <a:p>
            <a:r>
              <a:rPr lang="en-US" sz="2000" dirty="0">
                <a:latin typeface="Frutiger LT Pro 55 Roman" panose="020B0602020204020204" pitchFamily="34" charset="0"/>
              </a:rPr>
              <a:t>1) The </a:t>
            </a:r>
            <a:r>
              <a:rPr lang="en-US" sz="2000" i="1" dirty="0">
                <a:latin typeface="Frutiger LT Pro 55 Roman" panose="020B0602020204020204" pitchFamily="34" charset="0"/>
              </a:rPr>
              <a:t>p-values</a:t>
            </a:r>
            <a:r>
              <a:rPr lang="en-US" sz="2000" dirty="0">
                <a:latin typeface="Frutiger LT Pro 55 Roman" panose="020B0602020204020204" pitchFamily="34" charset="0"/>
              </a:rPr>
              <a:t> of each gene are ranked from </a:t>
            </a:r>
            <a:r>
              <a:rPr lang="en-US" sz="2000" b="1" i="1" dirty="0">
                <a:latin typeface="Frutiger LT Pro 55 Roman" panose="020B0602020204020204" pitchFamily="34" charset="0"/>
              </a:rPr>
              <a:t>largest</a:t>
            </a:r>
            <a:r>
              <a:rPr lang="en-US" sz="2000" dirty="0">
                <a:latin typeface="Frutiger LT Pro 55 Roman" panose="020B0602020204020204" pitchFamily="34" charset="0"/>
              </a:rPr>
              <a:t> to </a:t>
            </a:r>
            <a:r>
              <a:rPr lang="en-US" sz="2000" b="1" i="1" dirty="0">
                <a:latin typeface="Frutiger LT Pro 55 Roman" panose="020B0602020204020204" pitchFamily="34" charset="0"/>
              </a:rPr>
              <a:t>smallest</a:t>
            </a:r>
            <a:r>
              <a:rPr lang="en-US" sz="2000" dirty="0">
                <a:latin typeface="Frutiger LT Pro 55 Roman" panose="020B0602020204020204" pitchFamily="34" charset="0"/>
              </a:rPr>
              <a:t>.</a:t>
            </a:r>
          </a:p>
          <a:p>
            <a:pPr>
              <a:spcBef>
                <a:spcPts val="1200"/>
              </a:spcBef>
            </a:pPr>
            <a:r>
              <a:rPr lang="en-US" sz="2000" dirty="0">
                <a:latin typeface="Frutiger LT Pro 55 Roman" panose="020B0602020204020204" pitchFamily="34" charset="0"/>
              </a:rPr>
              <a:t>2) The largest </a:t>
            </a:r>
            <a:r>
              <a:rPr lang="en-US" sz="2000" i="1" dirty="0">
                <a:latin typeface="Frutiger LT Pro 55 Roman" panose="020B0602020204020204" pitchFamily="34" charset="0"/>
              </a:rPr>
              <a:t>p-value</a:t>
            </a:r>
            <a:r>
              <a:rPr lang="en-US" sz="2000" dirty="0">
                <a:latin typeface="Frutiger LT Pro 55 Roman" panose="020B0602020204020204" pitchFamily="34" charset="0"/>
              </a:rPr>
              <a:t> remains as it is.</a:t>
            </a:r>
          </a:p>
          <a:p>
            <a:pPr>
              <a:spcBef>
                <a:spcPts val="1200"/>
              </a:spcBef>
            </a:pPr>
            <a:r>
              <a:rPr lang="en-US" sz="2000" dirty="0">
                <a:latin typeface="Frutiger LT Pro 55 Roman" panose="020B0602020204020204" pitchFamily="34" charset="0"/>
              </a:rPr>
              <a:t>3) The second largest </a:t>
            </a:r>
            <a:r>
              <a:rPr lang="en-US" sz="2000" i="1" dirty="0">
                <a:latin typeface="Frutiger LT Pro 55 Roman" panose="020B0602020204020204" pitchFamily="34" charset="0"/>
              </a:rPr>
              <a:t>p-value</a:t>
            </a:r>
            <a:r>
              <a:rPr lang="en-US" sz="2000" dirty="0">
                <a:latin typeface="Frutiger LT Pro 55 Roman" panose="020B0602020204020204" pitchFamily="34" charset="0"/>
              </a:rPr>
              <a:t> is multiplied by the total number of genes in gene list divided by its rank. </a:t>
            </a:r>
          </a:p>
          <a:p>
            <a:pPr>
              <a:spcBef>
                <a:spcPts val="1200"/>
              </a:spcBef>
            </a:pPr>
            <a:r>
              <a:rPr lang="en-US" sz="2000" b="1" i="1" dirty="0">
                <a:latin typeface="Frutiger LT Pro 55 Roman" panose="020B0602020204020204" pitchFamily="34" charset="0"/>
              </a:rPr>
              <a:t>	Corrected p-value = p-value*(n/n-1) &lt; 0.05</a:t>
            </a:r>
          </a:p>
          <a:p>
            <a:pPr>
              <a:spcBef>
                <a:spcPts val="1200"/>
              </a:spcBef>
            </a:pPr>
            <a:r>
              <a:rPr lang="en-US" sz="2000" dirty="0">
                <a:latin typeface="Frutiger LT Pro 55 Roman" panose="020B0602020204020204" pitchFamily="34" charset="0"/>
              </a:rPr>
              <a:t>4) The third p-value is multiplied as in step 3:</a:t>
            </a:r>
          </a:p>
          <a:p>
            <a:pPr>
              <a:spcBef>
                <a:spcPts val="1200"/>
              </a:spcBef>
            </a:pPr>
            <a:r>
              <a:rPr lang="en-US" sz="2000" b="1" i="1" dirty="0">
                <a:latin typeface="Frutiger LT Pro 55 Roman" panose="020B0602020204020204" pitchFamily="34" charset="0"/>
              </a:rPr>
              <a:t>	Corrected p-value = p-value*(n/n-2) &lt; 0.05</a:t>
            </a:r>
          </a:p>
        </p:txBody>
      </p:sp>
    </p:spTree>
    <p:extLst>
      <p:ext uri="{BB962C8B-B14F-4D97-AF65-F5344CB8AC3E}">
        <p14:creationId xmlns:p14="http://schemas.microsoft.com/office/powerpoint/2010/main" val="3581755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959913792"/>
              </p:ext>
            </p:extLst>
          </p:nvPr>
        </p:nvGraphicFramePr>
        <p:xfrm>
          <a:off x="709355" y="3026630"/>
          <a:ext cx="7772408" cy="1752600"/>
        </p:xfrm>
        <a:graphic>
          <a:graphicData uri="http://schemas.openxmlformats.org/drawingml/2006/table">
            <a:tbl>
              <a:tblPr firstRow="1" bandRow="1">
                <a:tableStyleId>{21E4AEA4-8DFA-4A89-87EB-49C32662AFE0}</a:tableStyleId>
              </a:tblPr>
              <a:tblGrid>
                <a:gridCol w="793639">
                  <a:extLst>
                    <a:ext uri="{9D8B030D-6E8A-4147-A177-3AD203B41FA5}">
                      <a16:colId xmlns:a16="http://schemas.microsoft.com/office/drawing/2014/main" val="20000"/>
                    </a:ext>
                  </a:extLst>
                </a:gridCol>
                <a:gridCol w="1026544">
                  <a:extLst>
                    <a:ext uri="{9D8B030D-6E8A-4147-A177-3AD203B41FA5}">
                      <a16:colId xmlns:a16="http://schemas.microsoft.com/office/drawing/2014/main" val="20001"/>
                    </a:ext>
                  </a:extLst>
                </a:gridCol>
                <a:gridCol w="854015">
                  <a:extLst>
                    <a:ext uri="{9D8B030D-6E8A-4147-A177-3AD203B41FA5}">
                      <a16:colId xmlns:a16="http://schemas.microsoft.com/office/drawing/2014/main" val="20002"/>
                    </a:ext>
                  </a:extLst>
                </a:gridCol>
                <a:gridCol w="2872596">
                  <a:extLst>
                    <a:ext uri="{9D8B030D-6E8A-4147-A177-3AD203B41FA5}">
                      <a16:colId xmlns:a16="http://schemas.microsoft.com/office/drawing/2014/main" val="20003"/>
                    </a:ext>
                  </a:extLst>
                </a:gridCol>
                <a:gridCol w="2225614">
                  <a:extLst>
                    <a:ext uri="{9D8B030D-6E8A-4147-A177-3AD203B41FA5}">
                      <a16:colId xmlns:a16="http://schemas.microsoft.com/office/drawing/2014/main" val="20004"/>
                    </a:ext>
                  </a:extLst>
                </a:gridCol>
              </a:tblGrid>
              <a:tr h="370840">
                <a:tc>
                  <a:txBody>
                    <a:bodyPr/>
                    <a:lstStyle/>
                    <a:p>
                      <a:pPr algn="l"/>
                      <a:r>
                        <a:rPr lang="en-US" sz="1800" u="none" strike="noStrike" baseline="0" dirty="0"/>
                        <a:t>Gene</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p-value (L to S)</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Rank</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Correction </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Is gene significant after correction?</a:t>
                      </a:r>
                      <a:endParaRPr lang="en-US" sz="1800" dirty="0">
                        <a:latin typeface="Constantia" panose="02030602050306030303" pitchFamily="18" charset="0"/>
                      </a:endParaRPr>
                    </a:p>
                  </a:txBody>
                  <a:tcPr anchor="b"/>
                </a:tc>
                <a:extLst>
                  <a:ext uri="{0D108BD9-81ED-4DB2-BD59-A6C34878D82A}">
                    <a16:rowId xmlns:a16="http://schemas.microsoft.com/office/drawing/2014/main" val="10000"/>
                  </a:ext>
                </a:extLst>
              </a:tr>
              <a:tr h="370840">
                <a:tc>
                  <a:txBody>
                    <a:bodyPr/>
                    <a:lstStyle/>
                    <a:p>
                      <a:r>
                        <a:rPr lang="en-US" sz="1400" dirty="0"/>
                        <a:t>A</a:t>
                      </a:r>
                    </a:p>
                  </a:txBody>
                  <a:tcPr/>
                </a:tc>
                <a:tc>
                  <a:txBody>
                    <a:bodyPr/>
                    <a:lstStyle/>
                    <a:p>
                      <a:r>
                        <a:rPr lang="en-US" sz="1400" u="none" strike="noStrike" kern="1200" baseline="0" dirty="0"/>
                        <a:t>0.1</a:t>
                      </a:r>
                      <a:endParaRPr lang="en-US" sz="1400" dirty="0"/>
                    </a:p>
                  </a:txBody>
                  <a:tcPr/>
                </a:tc>
                <a:tc>
                  <a:txBody>
                    <a:bodyPr/>
                    <a:lstStyle/>
                    <a:p>
                      <a:r>
                        <a:rPr lang="en-US" sz="1400" dirty="0"/>
                        <a:t>1000</a:t>
                      </a:r>
                    </a:p>
                  </a:txBody>
                  <a:tcPr/>
                </a:tc>
                <a:tc>
                  <a:txBody>
                    <a:bodyPr/>
                    <a:lstStyle/>
                    <a:p>
                      <a:r>
                        <a:rPr lang="en-US" sz="1400" u="none" strike="noStrike" kern="1200" baseline="0" dirty="0"/>
                        <a:t>No correction</a:t>
                      </a:r>
                      <a:endParaRPr lang="en-US" sz="1400" dirty="0"/>
                    </a:p>
                  </a:txBody>
                  <a:tcPr/>
                </a:tc>
                <a:tc>
                  <a:txBody>
                    <a:bodyPr/>
                    <a:lstStyle/>
                    <a:p>
                      <a:r>
                        <a:rPr lang="en-US" sz="1400" u="none" strike="noStrike" kern="1200" baseline="0" dirty="0"/>
                        <a:t>0.1 &gt; 0.05 =&gt; No</a:t>
                      </a:r>
                      <a:endParaRPr lang="en-US" sz="1400" dirty="0"/>
                    </a:p>
                  </a:txBody>
                  <a:tcPr/>
                </a:tc>
                <a:extLst>
                  <a:ext uri="{0D108BD9-81ED-4DB2-BD59-A6C34878D82A}">
                    <a16:rowId xmlns:a16="http://schemas.microsoft.com/office/drawing/2014/main" val="10001"/>
                  </a:ext>
                </a:extLst>
              </a:tr>
              <a:tr h="370840">
                <a:tc>
                  <a:txBody>
                    <a:bodyPr/>
                    <a:lstStyle/>
                    <a:p>
                      <a:r>
                        <a:rPr lang="en-US" sz="1400" dirty="0"/>
                        <a:t>B</a:t>
                      </a:r>
                    </a:p>
                  </a:txBody>
                  <a:tcPr/>
                </a:tc>
                <a:tc>
                  <a:txBody>
                    <a:bodyPr/>
                    <a:lstStyle/>
                    <a:p>
                      <a:r>
                        <a:rPr lang="en-US" sz="1400" u="none" strike="noStrike" kern="1200" baseline="0" dirty="0"/>
                        <a:t>0.06</a:t>
                      </a:r>
                      <a:endParaRPr lang="en-US" sz="1400" dirty="0"/>
                    </a:p>
                  </a:txBody>
                  <a:tcPr/>
                </a:tc>
                <a:tc>
                  <a:txBody>
                    <a:bodyPr/>
                    <a:lstStyle/>
                    <a:p>
                      <a:r>
                        <a:rPr lang="en-US" sz="1400" dirty="0"/>
                        <a:t>999</a:t>
                      </a:r>
                    </a:p>
                  </a:txBody>
                  <a:tcPr/>
                </a:tc>
                <a:tc>
                  <a:txBody>
                    <a:bodyPr/>
                    <a:lstStyle/>
                    <a:p>
                      <a:r>
                        <a:rPr lang="en-US" sz="1400" u="none" strike="noStrike" kern="1200" baseline="0" dirty="0"/>
                        <a:t>0.06* (1000/999) = 0.06006</a:t>
                      </a:r>
                      <a:endParaRPr lang="en-US" sz="1400" dirty="0"/>
                    </a:p>
                  </a:txBody>
                  <a:tcPr/>
                </a:tc>
                <a:tc>
                  <a:txBody>
                    <a:bodyPr/>
                    <a:lstStyle/>
                    <a:p>
                      <a:r>
                        <a:rPr lang="en-US" sz="1400" u="none" strike="noStrike" kern="1200" baseline="0" dirty="0"/>
                        <a:t>0.06006 &gt; 0.05 =&gt; No</a:t>
                      </a:r>
                      <a:endParaRPr lang="en-US" sz="1400" dirty="0"/>
                    </a:p>
                  </a:txBody>
                  <a:tcPr/>
                </a:tc>
                <a:extLst>
                  <a:ext uri="{0D108BD9-81ED-4DB2-BD59-A6C34878D82A}">
                    <a16:rowId xmlns:a16="http://schemas.microsoft.com/office/drawing/2014/main" val="10002"/>
                  </a:ext>
                </a:extLst>
              </a:tr>
              <a:tr h="370840">
                <a:tc>
                  <a:txBody>
                    <a:bodyPr/>
                    <a:lstStyle/>
                    <a:p>
                      <a:r>
                        <a:rPr lang="en-US" sz="1400" dirty="0"/>
                        <a:t>C</a:t>
                      </a:r>
                    </a:p>
                  </a:txBody>
                  <a:tcPr/>
                </a:tc>
                <a:tc>
                  <a:txBody>
                    <a:bodyPr/>
                    <a:lstStyle/>
                    <a:p>
                      <a:r>
                        <a:rPr lang="en-US" sz="1400" u="none" strike="noStrike" kern="1200" baseline="0" dirty="0"/>
                        <a:t>0.04</a:t>
                      </a:r>
                      <a:endParaRPr lang="en-US" sz="1400" dirty="0"/>
                    </a:p>
                  </a:txBody>
                  <a:tcPr/>
                </a:tc>
                <a:tc>
                  <a:txBody>
                    <a:bodyPr/>
                    <a:lstStyle/>
                    <a:p>
                      <a:r>
                        <a:rPr lang="en-US" sz="1400" dirty="0"/>
                        <a:t>998</a:t>
                      </a:r>
                    </a:p>
                  </a:txBody>
                  <a:tcPr/>
                </a:tc>
                <a:tc>
                  <a:txBody>
                    <a:bodyPr/>
                    <a:lstStyle/>
                    <a:p>
                      <a:r>
                        <a:rPr lang="en-US" sz="1400" u="none" strike="noStrike" kern="1200" baseline="0" dirty="0"/>
                        <a:t>0.04*(1000/998) = 0.04008</a:t>
                      </a:r>
                      <a:endParaRPr lang="en-US" sz="1400" dirty="0"/>
                    </a:p>
                  </a:txBody>
                  <a:tcPr/>
                </a:tc>
                <a:tc>
                  <a:txBody>
                    <a:bodyPr/>
                    <a:lstStyle/>
                    <a:p>
                      <a:r>
                        <a:rPr lang="en-US" sz="1400" u="none" strike="noStrike" kern="1200" baseline="0" dirty="0"/>
                        <a:t>0.04008 &lt; 0.05 =&gt; Yes</a:t>
                      </a:r>
                      <a:endParaRPr lang="en-US" sz="1400" dirty="0"/>
                    </a:p>
                  </a:txBody>
                  <a:tcPr/>
                </a:tc>
                <a:extLst>
                  <a:ext uri="{0D108BD9-81ED-4DB2-BD59-A6C34878D82A}">
                    <a16:rowId xmlns:a16="http://schemas.microsoft.com/office/drawing/2014/main" val="10003"/>
                  </a:ext>
                </a:extLst>
              </a:tr>
            </a:tbl>
          </a:graphicData>
        </a:graphic>
      </p:graphicFrame>
      <p:sp>
        <p:nvSpPr>
          <p:cNvPr id="16" name="Rectangle 15"/>
          <p:cNvSpPr/>
          <p:nvPr/>
        </p:nvSpPr>
        <p:spPr>
          <a:xfrm>
            <a:off x="631725" y="1794334"/>
            <a:ext cx="7850039" cy="461665"/>
          </a:xfrm>
          <a:prstGeom prst="rect">
            <a:avLst/>
          </a:prstGeom>
        </p:spPr>
        <p:txBody>
          <a:bodyPr wrap="square">
            <a:spAutoFit/>
          </a:bodyPr>
          <a:lstStyle/>
          <a:p>
            <a:pPr>
              <a:spcBef>
                <a:spcPts val="600"/>
              </a:spcBef>
            </a:pPr>
            <a:r>
              <a:rPr lang="en-US" sz="2400" b="1" i="1" dirty="0">
                <a:latin typeface="Frutiger LT Pro 55 Roman" panose="020B0602020204020204" pitchFamily="34" charset="0"/>
              </a:rPr>
              <a:t>Benjamini and Hochberg False Discovery Rate</a:t>
            </a:r>
          </a:p>
        </p:txBody>
      </p:sp>
      <p:sp>
        <p:nvSpPr>
          <p:cNvPr id="17" name="TextBox 16"/>
          <p:cNvSpPr txBox="1"/>
          <p:nvPr/>
        </p:nvSpPr>
        <p:spPr>
          <a:xfrm>
            <a:off x="692111" y="2246777"/>
            <a:ext cx="4232765" cy="707886"/>
          </a:xfrm>
          <a:prstGeom prst="rect">
            <a:avLst/>
          </a:prstGeom>
          <a:noFill/>
        </p:spPr>
        <p:txBody>
          <a:bodyPr wrap="square" rtlCol="0">
            <a:spAutoFit/>
          </a:bodyPr>
          <a:lstStyle/>
          <a:p>
            <a:r>
              <a:rPr lang="en-US" sz="2000" dirty="0">
                <a:latin typeface="Frutiger LT Pro 55 Roman" panose="020B0602020204020204" pitchFamily="34" charset="0"/>
              </a:rPr>
              <a:t>Example:</a:t>
            </a:r>
          </a:p>
          <a:p>
            <a:r>
              <a:rPr lang="en-US" sz="2000" dirty="0">
                <a:latin typeface="Frutiger LT Pro 55 Roman" panose="020B0602020204020204" pitchFamily="34" charset="0"/>
              </a:rPr>
              <a:t>Let n=1000, error rate=0.05</a:t>
            </a:r>
          </a:p>
        </p:txBody>
      </p:sp>
    </p:spTree>
    <p:extLst>
      <p:ext uri="{BB962C8B-B14F-4D97-AF65-F5344CB8AC3E}">
        <p14:creationId xmlns:p14="http://schemas.microsoft.com/office/powerpoint/2010/main" val="248260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858463392"/>
              </p:ext>
            </p:extLst>
          </p:nvPr>
        </p:nvGraphicFramePr>
        <p:xfrm>
          <a:off x="448575" y="2122866"/>
          <a:ext cx="8324346" cy="3383280"/>
        </p:xfrm>
        <a:graphic>
          <a:graphicData uri="http://schemas.openxmlformats.org/drawingml/2006/table">
            <a:tbl>
              <a:tblPr firstRow="1" bandRow="1">
                <a:tableStyleId>{21E4AEA4-8DFA-4A89-87EB-49C32662AFE0}</a:tableStyleId>
              </a:tblPr>
              <a:tblGrid>
                <a:gridCol w="2774782">
                  <a:extLst>
                    <a:ext uri="{9D8B030D-6E8A-4147-A177-3AD203B41FA5}">
                      <a16:colId xmlns:a16="http://schemas.microsoft.com/office/drawing/2014/main" val="20000"/>
                    </a:ext>
                  </a:extLst>
                </a:gridCol>
                <a:gridCol w="2314802">
                  <a:extLst>
                    <a:ext uri="{9D8B030D-6E8A-4147-A177-3AD203B41FA5}">
                      <a16:colId xmlns:a16="http://schemas.microsoft.com/office/drawing/2014/main" val="20001"/>
                    </a:ext>
                  </a:extLst>
                </a:gridCol>
                <a:gridCol w="3234762">
                  <a:extLst>
                    <a:ext uri="{9D8B030D-6E8A-4147-A177-3AD203B41FA5}">
                      <a16:colId xmlns:a16="http://schemas.microsoft.com/office/drawing/2014/main" val="20002"/>
                    </a:ext>
                  </a:extLst>
                </a:gridCol>
              </a:tblGrid>
              <a:tr h="370840">
                <a:tc>
                  <a:txBody>
                    <a:bodyPr/>
                    <a:lstStyle/>
                    <a:p>
                      <a:r>
                        <a:rPr lang="en-US" sz="1600" dirty="0"/>
                        <a:t>Correction Method</a:t>
                      </a:r>
                    </a:p>
                  </a:txBody>
                  <a:tcPr/>
                </a:tc>
                <a:tc>
                  <a:txBody>
                    <a:bodyPr/>
                    <a:lstStyle/>
                    <a:p>
                      <a:r>
                        <a:rPr lang="en-US" sz="1600" u="none" strike="noStrike" kern="1200" baseline="0" dirty="0"/>
                        <a:t>Type of Error control</a:t>
                      </a:r>
                      <a:endParaRPr lang="en-US" sz="1600" dirty="0"/>
                    </a:p>
                  </a:txBody>
                  <a:tcPr/>
                </a:tc>
                <a:tc>
                  <a:txBody>
                    <a:bodyPr/>
                    <a:lstStyle/>
                    <a:p>
                      <a:r>
                        <a:rPr lang="en-US" sz="1600" u="none" strike="noStrike" kern="1200" baseline="0" dirty="0"/>
                        <a:t>Genes identified by chance after correction</a:t>
                      </a:r>
                      <a:endParaRPr lang="en-US" sz="1600" dirty="0"/>
                    </a:p>
                  </a:txBody>
                  <a:tcPr/>
                </a:tc>
                <a:extLst>
                  <a:ext uri="{0D108BD9-81ED-4DB2-BD59-A6C34878D82A}">
                    <a16:rowId xmlns:a16="http://schemas.microsoft.com/office/drawing/2014/main" val="10000"/>
                  </a:ext>
                </a:extLst>
              </a:tr>
              <a:tr h="123613">
                <a:tc>
                  <a:txBody>
                    <a:bodyPr/>
                    <a:lstStyle/>
                    <a:p>
                      <a:r>
                        <a:rPr lang="en-US" sz="1600" u="none" strike="noStrike" kern="1200" baseline="0" dirty="0"/>
                        <a:t>Bonferroni</a:t>
                      </a:r>
                      <a:endParaRPr lang="en-US" sz="1600" dirty="0"/>
                    </a:p>
                  </a:txBody>
                  <a:tcPr/>
                </a:tc>
                <a:tc rowSpan="3">
                  <a:txBody>
                    <a:bodyPr/>
                    <a:lstStyle/>
                    <a:p>
                      <a:r>
                        <a:rPr lang="en-US" sz="1600" u="none" strike="noStrike" kern="1200" baseline="0" dirty="0"/>
                        <a:t>Family-wise error rate</a:t>
                      </a:r>
                      <a:endParaRPr lang="en-US" sz="1600" dirty="0"/>
                    </a:p>
                  </a:txBody>
                  <a:tcPr/>
                </a:tc>
                <a:tc rowSpan="3">
                  <a:txBody>
                    <a:bodyPr/>
                    <a:lstStyle/>
                    <a:p>
                      <a:r>
                        <a:rPr lang="en-US" sz="1600" u="none" strike="noStrike" kern="1200" baseline="0" dirty="0"/>
                        <a:t>If error rate equals 0.05, expects</a:t>
                      </a:r>
                    </a:p>
                    <a:p>
                      <a:r>
                        <a:rPr lang="en-US" sz="1600" u="none" strike="noStrike" kern="1200" baseline="0" dirty="0"/>
                        <a:t>0.05 genes to be significant by</a:t>
                      </a:r>
                    </a:p>
                    <a:p>
                      <a:r>
                        <a:rPr lang="en-US" sz="1600" u="none" strike="noStrike" kern="1200" baseline="0" dirty="0"/>
                        <a:t>Chance.</a:t>
                      </a:r>
                      <a:endParaRPr lang="en-US" sz="1600" dirty="0"/>
                    </a:p>
                  </a:txBody>
                  <a:tcPr/>
                </a:tc>
                <a:extLst>
                  <a:ext uri="{0D108BD9-81ED-4DB2-BD59-A6C34878D82A}">
                    <a16:rowId xmlns:a16="http://schemas.microsoft.com/office/drawing/2014/main" val="10001"/>
                  </a:ext>
                </a:extLst>
              </a:tr>
              <a:tr h="242147">
                <a:tc>
                  <a:txBody>
                    <a:bodyPr/>
                    <a:lstStyle/>
                    <a:p>
                      <a:r>
                        <a:rPr lang="en-US" sz="1600" u="none" strike="noStrike" kern="1200" baseline="0" dirty="0"/>
                        <a:t>Bonferroni Step Down</a:t>
                      </a:r>
                      <a:endParaRPr lang="en-US" sz="1600"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23613">
                <a:tc>
                  <a:txBody>
                    <a:bodyPr/>
                    <a:lstStyle/>
                    <a:p>
                      <a:r>
                        <a:rPr lang="en-US" sz="1600" u="none" strike="noStrike" kern="1200" baseline="0" dirty="0"/>
                        <a:t>Westfall and Young</a:t>
                      </a:r>
                    </a:p>
                    <a:p>
                      <a:r>
                        <a:rPr lang="en-US" sz="1600" u="none" strike="noStrike" kern="1200" baseline="0" dirty="0"/>
                        <a:t>Permutation</a:t>
                      </a:r>
                      <a:endParaRPr lang="en-US" sz="1600"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70840">
                <a:tc>
                  <a:txBody>
                    <a:bodyPr/>
                    <a:lstStyle/>
                    <a:p>
                      <a:r>
                        <a:rPr lang="en-US" sz="1600" u="none" strike="noStrike" kern="1200" baseline="0" dirty="0"/>
                        <a:t>Benjamini and Hochberg</a:t>
                      </a:r>
                      <a:endParaRPr lang="en-US" sz="1600" dirty="0"/>
                    </a:p>
                  </a:txBody>
                  <a:tcPr/>
                </a:tc>
                <a:tc>
                  <a:txBody>
                    <a:bodyPr/>
                    <a:lstStyle/>
                    <a:p>
                      <a:r>
                        <a:rPr lang="en-US" sz="1600" u="none" strike="noStrike" kern="1200" baseline="0" dirty="0"/>
                        <a:t>False Discovery Rate</a:t>
                      </a:r>
                      <a:endParaRPr lang="en-US" sz="1600" dirty="0"/>
                    </a:p>
                  </a:txBody>
                  <a:tcPr/>
                </a:tc>
                <a:tc>
                  <a:txBody>
                    <a:bodyPr/>
                    <a:lstStyle/>
                    <a:p>
                      <a:r>
                        <a:rPr lang="en-US" sz="1600" u="none" strike="noStrike" kern="1200" baseline="0" dirty="0"/>
                        <a:t>If error rate equals 0.05, 5% of</a:t>
                      </a:r>
                    </a:p>
                    <a:p>
                      <a:r>
                        <a:rPr lang="en-US" sz="1600" u="none" strike="noStrike" kern="1200" baseline="0" dirty="0"/>
                        <a:t>genes considered statistically</a:t>
                      </a:r>
                    </a:p>
                    <a:p>
                      <a:r>
                        <a:rPr lang="en-US" sz="1600" u="none" strike="noStrike" kern="1200" baseline="0" dirty="0"/>
                        <a:t>significant (that pass the</a:t>
                      </a:r>
                    </a:p>
                    <a:p>
                      <a:r>
                        <a:rPr lang="en-US" sz="1600" u="none" strike="noStrike" kern="1200" baseline="0" dirty="0"/>
                        <a:t>restriction after correction) will be identified by chance (false</a:t>
                      </a:r>
                    </a:p>
                    <a:p>
                      <a:r>
                        <a:rPr lang="en-US" sz="1600" u="none" strike="noStrike" kern="1200" baseline="0" dirty="0"/>
                        <a:t>positives).</a:t>
                      </a:r>
                      <a:endParaRPr lang="en-US" sz="1600" dirty="0"/>
                    </a:p>
                  </a:txBody>
                  <a:tcPr/>
                </a:tc>
                <a:extLst>
                  <a:ext uri="{0D108BD9-81ED-4DB2-BD59-A6C34878D82A}">
                    <a16:rowId xmlns:a16="http://schemas.microsoft.com/office/drawing/2014/main" val="10004"/>
                  </a:ext>
                </a:extLst>
              </a:tr>
            </a:tbl>
          </a:graphicData>
        </a:graphic>
      </p:graphicFrame>
      <p:sp>
        <p:nvSpPr>
          <p:cNvPr id="16" name="TextBox 15"/>
          <p:cNvSpPr txBox="1"/>
          <p:nvPr/>
        </p:nvSpPr>
        <p:spPr>
          <a:xfrm>
            <a:off x="405441" y="1398725"/>
            <a:ext cx="6737230" cy="523220"/>
          </a:xfrm>
          <a:prstGeom prst="rect">
            <a:avLst/>
          </a:prstGeom>
          <a:noFill/>
        </p:spPr>
        <p:txBody>
          <a:bodyPr wrap="square" rtlCol="0">
            <a:spAutoFit/>
          </a:bodyPr>
          <a:lstStyle/>
          <a:p>
            <a:r>
              <a:rPr lang="en-US" sz="2800" b="1" i="1" dirty="0">
                <a:latin typeface="Frutiger LT Pro 55 Roman" panose="020B0602020204020204" pitchFamily="34" charset="0"/>
              </a:rPr>
              <a:t>Summary Table</a:t>
            </a:r>
          </a:p>
        </p:txBody>
      </p:sp>
    </p:spTree>
    <p:extLst>
      <p:ext uri="{BB962C8B-B14F-4D97-AF65-F5344CB8AC3E}">
        <p14:creationId xmlns:p14="http://schemas.microsoft.com/office/powerpoint/2010/main" val="21844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2"/>
          <p:cNvSpPr>
            <a:spLocks noGrp="1"/>
          </p:cNvSpPr>
          <p:nvPr>
            <p:ph idx="4294967295"/>
          </p:nvPr>
        </p:nvSpPr>
        <p:spPr>
          <a:xfrm>
            <a:off x="468313" y="1624013"/>
            <a:ext cx="8675687" cy="3763962"/>
          </a:xfrm>
          <a:prstGeom prst="rect">
            <a:avLst/>
          </a:prstGeom>
        </p:spPr>
        <p:txBody>
          <a:bodyPr>
            <a:normAutofit/>
          </a:bodyPr>
          <a:lstStyle/>
          <a:p>
            <a:pPr marL="0" indent="0">
              <a:buNone/>
            </a:pPr>
            <a:r>
              <a:rPr lang="en-US" sz="3200" b="1" i="1" dirty="0">
                <a:latin typeface="Frutiger LT Pro 55 Roman" panose="020B0602020204020204" pitchFamily="34" charset="0"/>
              </a:rPr>
              <a:t>Practicum – Class 1</a:t>
            </a:r>
          </a:p>
          <a:p>
            <a:pPr marL="0" indent="0">
              <a:buNone/>
            </a:pPr>
            <a:endParaRPr lang="en-US" b="1" i="1" dirty="0">
              <a:latin typeface="Frutiger LT Pro 55 Roman" panose="020B0602020204020204" pitchFamily="34" charset="0"/>
            </a:endParaRPr>
          </a:p>
          <a:p>
            <a:pPr marL="228600" lvl="1">
              <a:lnSpc>
                <a:spcPct val="110000"/>
              </a:lnSpc>
              <a:spcBef>
                <a:spcPts val="1000"/>
              </a:spcBef>
              <a:buFont typeface="Wingdings" panose="05000000000000000000" pitchFamily="2" charset="2"/>
              <a:buChar char="Ø"/>
            </a:pPr>
            <a:r>
              <a:rPr lang="en-US" i="1" dirty="0">
                <a:latin typeface="Frutiger LT Pro 55 Roman" panose="020B0602020204020204" pitchFamily="34" charset="0"/>
              </a:rPr>
              <a:t>edgeR: Differential Expression Analysis of Digital Gene Expression Data</a:t>
            </a:r>
          </a:p>
          <a:p>
            <a:pPr marL="228600" lvl="1">
              <a:lnSpc>
                <a:spcPct val="110000"/>
              </a:lnSpc>
              <a:spcBef>
                <a:spcPts val="1000"/>
              </a:spcBef>
              <a:buFont typeface="Wingdings" panose="05000000000000000000" pitchFamily="2" charset="2"/>
              <a:buChar char="Ø"/>
            </a:pPr>
            <a:endParaRPr lang="en-US" sz="2900" i="1" dirty="0">
              <a:latin typeface="Frutiger LT Pro 55 Roman" panose="020B0602020204020204" pitchFamily="34" charset="0"/>
            </a:endParaRPr>
          </a:p>
          <a:p>
            <a:pPr>
              <a:buFont typeface="Wingdings" panose="05000000000000000000" pitchFamily="2" charset="2"/>
              <a:buChar char="Ø"/>
            </a:pPr>
            <a:r>
              <a:rPr lang="en-US" sz="2400" i="1" dirty="0">
                <a:latin typeface="Frutiger LT Pro 55 Roman" panose="020B0602020204020204" pitchFamily="34" charset="0"/>
              </a:rPr>
              <a:t>Example Directory Path</a:t>
            </a:r>
          </a:p>
          <a:p>
            <a:pPr marL="0" indent="0">
              <a:buNone/>
            </a:pPr>
            <a:r>
              <a:rPr lang="en-US" sz="1200" i="1" dirty="0">
                <a:latin typeface="Frutiger LT Pro 55 Roman" panose="020B0602020204020204" pitchFamily="34" charset="0"/>
              </a:rPr>
              <a:t>“C:/Users/Owner/Documents/RCCG_HMS/</a:t>
            </a:r>
            <a:r>
              <a:rPr lang="en-US" sz="1200" i="1" dirty="0" err="1">
                <a:latin typeface="Frutiger LT Pro 55 Roman" panose="020B0602020204020204" pitchFamily="34" charset="0"/>
              </a:rPr>
              <a:t>RC_Biostatistics_Courses</a:t>
            </a:r>
            <a:r>
              <a:rPr lang="en-US" sz="1200" i="1" dirty="0">
                <a:latin typeface="Frutiger LT Pro 55 Roman" panose="020B0602020204020204" pitchFamily="34" charset="0"/>
              </a:rPr>
              <a:t>/</a:t>
            </a:r>
            <a:r>
              <a:rPr lang="en-US" sz="1200" i="1" dirty="0" err="1">
                <a:latin typeface="Frutiger LT Pro 55 Roman" panose="020B0602020204020204" pitchFamily="34" charset="0"/>
              </a:rPr>
              <a:t>Biostats_RNA</a:t>
            </a:r>
            <a:r>
              <a:rPr lang="en-US" sz="1200" i="1" dirty="0">
                <a:latin typeface="Frutiger LT Pro 55 Roman" panose="020B0602020204020204" pitchFamily="34" charset="0"/>
              </a:rPr>
              <a:t>-Seq/Supervised/Class 1”  </a:t>
            </a:r>
          </a:p>
          <a:p>
            <a:pPr marL="0" indent="0">
              <a:buNone/>
            </a:pPr>
            <a:r>
              <a:rPr lang="en-US" sz="1600" b="1" i="1" dirty="0">
                <a:latin typeface="Constantia" panose="02030602050306030303" pitchFamily="18" charset="0"/>
              </a:rPr>
              <a:t>	</a:t>
            </a:r>
          </a:p>
        </p:txBody>
      </p:sp>
    </p:spTree>
    <p:extLst>
      <p:ext uri="{BB962C8B-B14F-4D97-AF65-F5344CB8AC3E}">
        <p14:creationId xmlns:p14="http://schemas.microsoft.com/office/powerpoint/2010/main" val="272475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A4F0FD6-43CF-4204-BCCB-8D80DDC86156}"/>
              </a:ext>
            </a:extLst>
          </p:cNvPr>
          <p:cNvGrpSpPr/>
          <p:nvPr/>
        </p:nvGrpSpPr>
        <p:grpSpPr>
          <a:xfrm>
            <a:off x="-298461" y="1640180"/>
            <a:ext cx="9276163" cy="3319640"/>
            <a:chOff x="-306850" y="1858294"/>
            <a:chExt cx="9276163" cy="3319640"/>
          </a:xfrm>
        </p:grpSpPr>
        <p:grpSp>
          <p:nvGrpSpPr>
            <p:cNvPr id="47" name="Group 46"/>
            <p:cNvGrpSpPr/>
            <p:nvPr/>
          </p:nvGrpSpPr>
          <p:grpSpPr>
            <a:xfrm>
              <a:off x="180704" y="3258731"/>
              <a:ext cx="8778414" cy="467316"/>
              <a:chOff x="112143" y="1457954"/>
              <a:chExt cx="8778414" cy="467316"/>
            </a:xfrm>
          </p:grpSpPr>
          <p:sp>
            <p:nvSpPr>
              <p:cNvPr id="81" name="TextBox 80"/>
              <p:cNvSpPr txBox="1"/>
              <p:nvPr/>
            </p:nvSpPr>
            <p:spPr>
              <a:xfrm>
                <a:off x="5500492" y="1457954"/>
                <a:ext cx="852858"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nchor="ctr" anchorCtr="0">
                <a:spAutoFit/>
              </a:bodyPr>
              <a:lstStyle/>
              <a:p>
                <a:pPr algn="ctr"/>
                <a:r>
                  <a:rPr lang="en-US" sz="1200" dirty="0"/>
                  <a:t>Gene Set </a:t>
                </a:r>
              </a:p>
              <a:p>
                <a:pPr algn="ctr"/>
                <a:r>
                  <a:rPr lang="en-US" sz="1200" dirty="0"/>
                  <a:t>Analysis</a:t>
                </a:r>
              </a:p>
            </p:txBody>
          </p:sp>
          <p:sp>
            <p:nvSpPr>
              <p:cNvPr id="82" name="TextBox 81"/>
              <p:cNvSpPr txBox="1"/>
              <p:nvPr/>
            </p:nvSpPr>
            <p:spPr>
              <a:xfrm>
                <a:off x="2160498" y="1463605"/>
                <a:ext cx="123831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r>
                  <a:rPr lang="en-US" sz="1200" dirty="0"/>
                  <a:t>Data</a:t>
                </a:r>
              </a:p>
              <a:p>
                <a:pPr algn="ctr"/>
                <a:r>
                  <a:rPr lang="en-US" sz="1200" dirty="0"/>
                  <a:t>Normalization</a:t>
                </a:r>
              </a:p>
            </p:txBody>
          </p:sp>
          <p:sp>
            <p:nvSpPr>
              <p:cNvPr id="83" name="TextBox 82"/>
              <p:cNvSpPr txBox="1"/>
              <p:nvPr/>
            </p:nvSpPr>
            <p:spPr>
              <a:xfrm>
                <a:off x="3897544" y="1462689"/>
                <a:ext cx="1062657"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r>
                  <a:rPr lang="en-US" sz="1200" dirty="0"/>
                  <a:t>Differential Analysis</a:t>
                </a:r>
              </a:p>
            </p:txBody>
          </p:sp>
          <p:cxnSp>
            <p:nvCxnSpPr>
              <p:cNvPr id="84" name="Straight Arrow Connector 83"/>
              <p:cNvCxnSpPr>
                <a:stCxn id="82" idx="3"/>
                <a:endCxn id="83" idx="1"/>
              </p:cNvCxnSpPr>
              <p:nvPr/>
            </p:nvCxnSpPr>
            <p:spPr>
              <a:xfrm flipV="1">
                <a:off x="3398808" y="1693522"/>
                <a:ext cx="498736" cy="916"/>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3" idx="3"/>
                <a:endCxn id="81" idx="1"/>
              </p:cNvCxnSpPr>
              <p:nvPr/>
            </p:nvCxnSpPr>
            <p:spPr>
              <a:xfrm flipV="1">
                <a:off x="4960201" y="1688787"/>
                <a:ext cx="540291" cy="473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910764" y="1552752"/>
                <a:ext cx="1979793" cy="276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nchor="ctr" anchorCtr="0">
                <a:spAutoFit/>
              </a:bodyPr>
              <a:lstStyle/>
              <a:p>
                <a:pPr algn="ctr"/>
                <a:r>
                  <a:rPr lang="en-US" sz="1200" dirty="0"/>
                  <a:t>Hypothesis Generation</a:t>
                </a:r>
              </a:p>
            </p:txBody>
          </p:sp>
          <p:cxnSp>
            <p:nvCxnSpPr>
              <p:cNvPr id="87" name="Straight Arrow Connector 86"/>
              <p:cNvCxnSpPr>
                <a:stCxn id="81" idx="3"/>
                <a:endCxn id="86" idx="1"/>
              </p:cNvCxnSpPr>
              <p:nvPr/>
            </p:nvCxnSpPr>
            <p:spPr>
              <a:xfrm>
                <a:off x="6353350" y="1688787"/>
                <a:ext cx="557414" cy="246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2143" y="1555119"/>
                <a:ext cx="1699403" cy="276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r>
                  <a:rPr lang="en-US" sz="1200" dirty="0"/>
                  <a:t>Data Platform</a:t>
                </a:r>
              </a:p>
            </p:txBody>
          </p:sp>
          <p:cxnSp>
            <p:nvCxnSpPr>
              <p:cNvPr id="89" name="Straight Arrow Connector 88"/>
              <p:cNvCxnSpPr>
                <a:stCxn id="88" idx="3"/>
                <a:endCxn id="82" idx="1"/>
              </p:cNvCxnSpPr>
              <p:nvPr/>
            </p:nvCxnSpPr>
            <p:spPr>
              <a:xfrm>
                <a:off x="1811546" y="1693619"/>
                <a:ext cx="348952" cy="819"/>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90899" y="4085864"/>
              <a:ext cx="8778414" cy="646331"/>
              <a:chOff x="112143" y="4366997"/>
              <a:chExt cx="8778414" cy="646331"/>
            </a:xfrm>
          </p:grpSpPr>
          <p:sp>
            <p:nvSpPr>
              <p:cNvPr id="94" name="TextBox 93"/>
              <p:cNvSpPr txBox="1"/>
              <p:nvPr/>
            </p:nvSpPr>
            <p:spPr>
              <a:xfrm>
                <a:off x="112143" y="4557511"/>
                <a:ext cx="1699404"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0">
                <a:spAutoFit/>
              </a:bodyPr>
              <a:lstStyle/>
              <a:p>
                <a:pPr algn="ctr"/>
                <a:r>
                  <a:rPr lang="en-US" sz="1200" dirty="0"/>
                  <a:t>RNA-</a:t>
                </a:r>
                <a:r>
                  <a:rPr lang="en-US" sz="1200" dirty="0" err="1"/>
                  <a:t>Seq</a:t>
                </a:r>
                <a:r>
                  <a:rPr lang="en-US" sz="1200" dirty="0"/>
                  <a:t> Data</a:t>
                </a:r>
              </a:p>
            </p:txBody>
          </p:sp>
          <p:sp>
            <p:nvSpPr>
              <p:cNvPr id="95" name="TextBox 94"/>
              <p:cNvSpPr txBox="1"/>
              <p:nvPr/>
            </p:nvSpPr>
            <p:spPr>
              <a:xfrm>
                <a:off x="3890528" y="4527076"/>
                <a:ext cx="1074054"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spAutoFit/>
              </a:bodyPr>
              <a:lstStyle/>
              <a:p>
                <a:pPr algn="ctr"/>
                <a:r>
                  <a:rPr lang="en-US" sz="1200" dirty="0"/>
                  <a:t>edgeR</a:t>
                </a:r>
              </a:p>
            </p:txBody>
          </p:sp>
          <p:sp>
            <p:nvSpPr>
              <p:cNvPr id="96" name="TextBox 95"/>
              <p:cNvSpPr txBox="1"/>
              <p:nvPr/>
            </p:nvSpPr>
            <p:spPr>
              <a:xfrm>
                <a:off x="2136856" y="4561054"/>
                <a:ext cx="1238310"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0">
                <a:spAutoFit/>
              </a:bodyPr>
              <a:lstStyle/>
              <a:p>
                <a:pPr algn="ctr"/>
                <a:r>
                  <a:rPr lang="en-US" sz="1200" dirty="0"/>
                  <a:t>TMM</a:t>
                </a:r>
              </a:p>
            </p:txBody>
          </p:sp>
          <p:cxnSp>
            <p:nvCxnSpPr>
              <p:cNvPr id="97" name="Straight Arrow Connector 96"/>
              <p:cNvCxnSpPr/>
              <p:nvPr/>
            </p:nvCxnSpPr>
            <p:spPr>
              <a:xfrm flipV="1">
                <a:off x="3366798" y="4685303"/>
                <a:ext cx="518362" cy="9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4963839" y="4681378"/>
                <a:ext cx="518362" cy="9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483525" y="4552427"/>
                <a:ext cx="862005"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1">
                <a:spAutoFit/>
              </a:bodyPr>
              <a:lstStyle/>
              <a:p>
                <a:pPr algn="ctr"/>
                <a:r>
                  <a:rPr lang="en-US" sz="1200" dirty="0" err="1"/>
                  <a:t>GOSeq</a:t>
                </a:r>
                <a:endParaRPr lang="en-US" sz="1200" dirty="0"/>
              </a:p>
            </p:txBody>
          </p:sp>
          <p:sp>
            <p:nvSpPr>
              <p:cNvPr id="100" name="TextBox 99"/>
              <p:cNvSpPr txBox="1"/>
              <p:nvPr/>
            </p:nvSpPr>
            <p:spPr>
              <a:xfrm>
                <a:off x="6910764" y="4366997"/>
                <a:ext cx="1979793" cy="64633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nchor="ctr" anchorCtr="1">
                <a:spAutoFit/>
              </a:bodyPr>
              <a:lstStyle/>
              <a:p>
                <a:r>
                  <a:rPr lang="en-US" sz="1200" dirty="0"/>
                  <a:t>Controls for Biases in Background Distribution &amp; Transcript Length </a:t>
                </a:r>
              </a:p>
            </p:txBody>
          </p:sp>
          <p:cxnSp>
            <p:nvCxnSpPr>
              <p:cNvPr id="101" name="Straight Arrow Connector 100"/>
              <p:cNvCxnSpPr>
                <a:stCxn id="94" idx="3"/>
                <a:endCxn id="96" idx="1"/>
              </p:cNvCxnSpPr>
              <p:nvPr/>
            </p:nvCxnSpPr>
            <p:spPr>
              <a:xfrm>
                <a:off x="1811547" y="4696011"/>
                <a:ext cx="325309" cy="354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9" idx="3"/>
                <a:endCxn id="100" idx="1"/>
              </p:cNvCxnSpPr>
              <p:nvPr/>
            </p:nvCxnSpPr>
            <p:spPr>
              <a:xfrm flipV="1">
                <a:off x="6345530" y="4690163"/>
                <a:ext cx="565234" cy="76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TextBox 103"/>
            <p:cNvSpPr txBox="1"/>
            <p:nvPr/>
          </p:nvSpPr>
          <p:spPr>
            <a:xfrm>
              <a:off x="180704" y="1858294"/>
              <a:ext cx="8778280"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r>
                <a:rPr lang="en-US" sz="1200" dirty="0"/>
                <a:t>Supervised Biostatistical Analysis</a:t>
              </a:r>
              <a:r>
                <a:rPr lang="en-US" sz="1400" dirty="0"/>
                <a:t> </a:t>
              </a:r>
            </a:p>
          </p:txBody>
        </p:sp>
        <p:cxnSp>
          <p:nvCxnSpPr>
            <p:cNvPr id="22" name="Straight Connector 21"/>
            <p:cNvCxnSpPr>
              <a:cxnSpLocks/>
            </p:cNvCxnSpPr>
            <p:nvPr/>
          </p:nvCxnSpPr>
          <p:spPr>
            <a:xfrm flipH="1">
              <a:off x="1997349" y="2434733"/>
              <a:ext cx="134" cy="2743201"/>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flipH="1">
              <a:off x="6749407" y="2432617"/>
              <a:ext cx="15659" cy="2743201"/>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089533" y="2796889"/>
              <a:ext cx="4609541" cy="307777"/>
              <a:chOff x="3733084" y="3429064"/>
              <a:chExt cx="2674095" cy="307777"/>
            </a:xfrm>
          </p:grpSpPr>
          <p:sp>
            <p:nvSpPr>
              <p:cNvPr id="2" name="TextBox 1"/>
              <p:cNvSpPr txBox="1"/>
              <p:nvPr/>
            </p:nvSpPr>
            <p:spPr>
              <a:xfrm>
                <a:off x="3771829" y="3429064"/>
                <a:ext cx="2588374" cy="307777"/>
              </a:xfrm>
              <a:prstGeom prst="rect">
                <a:avLst/>
              </a:prstGeom>
              <a:noFill/>
            </p:spPr>
            <p:txBody>
              <a:bodyPr wrap="square" rtlCol="0">
                <a:spAutoFit/>
              </a:bodyPr>
              <a:lstStyle/>
              <a:p>
                <a:pPr algn="ctr"/>
                <a:r>
                  <a:rPr lang="en-US" sz="1400" b="1" i="1" dirty="0">
                    <a:latin typeface="Constantia" panose="02030602050306030303" pitchFamily="18" charset="0"/>
                  </a:rPr>
                  <a:t>  R Biostatistics Course</a:t>
                </a:r>
              </a:p>
            </p:txBody>
          </p:sp>
          <p:cxnSp>
            <p:nvCxnSpPr>
              <p:cNvPr id="4" name="Straight Arrow Connector 3"/>
              <p:cNvCxnSpPr>
                <a:cxnSpLocks/>
              </p:cNvCxnSpPr>
              <p:nvPr/>
            </p:nvCxnSpPr>
            <p:spPr>
              <a:xfrm>
                <a:off x="3733084" y="3582954"/>
                <a:ext cx="776326" cy="6633"/>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p:cNvCxnSpPr>
              <p:nvPr/>
            </p:nvCxnSpPr>
            <p:spPr>
              <a:xfrm>
                <a:off x="5658590" y="3589475"/>
                <a:ext cx="748589" cy="11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306850" y="2803773"/>
              <a:ext cx="2588374" cy="307777"/>
            </a:xfrm>
            <a:prstGeom prst="rect">
              <a:avLst/>
            </a:prstGeom>
            <a:noFill/>
          </p:spPr>
          <p:txBody>
            <a:bodyPr wrap="square" rtlCol="0">
              <a:spAutoFit/>
            </a:bodyPr>
            <a:lstStyle/>
            <a:p>
              <a:pPr algn="ctr"/>
              <a:r>
                <a:rPr lang="en-US" sz="1400" b="1" i="1" dirty="0">
                  <a:latin typeface="Constantia" panose="02030602050306030303" pitchFamily="18" charset="0"/>
                </a:rPr>
                <a:t>  HMS RC NGS Course</a:t>
              </a:r>
            </a:p>
          </p:txBody>
        </p:sp>
      </p:grpSp>
    </p:spTree>
    <p:extLst>
      <p:ext uri="{BB962C8B-B14F-4D97-AF65-F5344CB8AC3E}">
        <p14:creationId xmlns:p14="http://schemas.microsoft.com/office/powerpoint/2010/main" val="240005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1863243" y="1500135"/>
            <a:ext cx="5402563" cy="4538154"/>
            <a:chOff x="1440078" y="1105960"/>
            <a:chExt cx="5857875" cy="492061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078" y="1105960"/>
              <a:ext cx="5857875" cy="4920615"/>
            </a:xfrm>
            <a:prstGeom prst="rect">
              <a:avLst/>
            </a:prstGeom>
          </p:spPr>
        </p:pic>
        <p:sp>
          <p:nvSpPr>
            <p:cNvPr id="4" name="TextBox 3"/>
            <p:cNvSpPr txBox="1"/>
            <p:nvPr/>
          </p:nvSpPr>
          <p:spPr>
            <a:xfrm>
              <a:off x="2396385" y="3385129"/>
              <a:ext cx="1037403" cy="500573"/>
            </a:xfrm>
            <a:prstGeom prst="rect">
              <a:avLst/>
            </a:prstGeom>
            <a:noFill/>
          </p:spPr>
          <p:txBody>
            <a:bodyPr wrap="square" rtlCol="0">
              <a:spAutoFit/>
            </a:bodyPr>
            <a:lstStyle/>
            <a:p>
              <a:r>
                <a:rPr lang="en-US" sz="800" b="1" i="1" dirty="0"/>
                <a:t>Advanced R Programming &amp; </a:t>
              </a:r>
            </a:p>
            <a:p>
              <a:r>
                <a:rPr lang="en-US" sz="800" b="1" i="1" dirty="0"/>
                <a:t>Biostatistics  </a:t>
              </a:r>
            </a:p>
          </p:txBody>
        </p:sp>
        <p:sp>
          <p:nvSpPr>
            <p:cNvPr id="5" name="TextBox 4"/>
            <p:cNvSpPr txBox="1"/>
            <p:nvPr/>
          </p:nvSpPr>
          <p:spPr>
            <a:xfrm>
              <a:off x="5828735" y="3451873"/>
              <a:ext cx="945224" cy="367086"/>
            </a:xfrm>
            <a:prstGeom prst="rect">
              <a:avLst/>
            </a:prstGeom>
            <a:noFill/>
          </p:spPr>
          <p:txBody>
            <a:bodyPr wrap="square" rtlCol="0">
              <a:spAutoFit/>
            </a:bodyPr>
            <a:lstStyle/>
            <a:p>
              <a:pPr algn="ctr"/>
              <a:r>
                <a:rPr lang="en-US" sz="800" b="1" i="1" dirty="0"/>
                <a:t>Generating</a:t>
              </a:r>
            </a:p>
            <a:p>
              <a:pPr algn="ctr"/>
              <a:r>
                <a:rPr lang="en-US" sz="800" b="1" i="1" dirty="0"/>
                <a:t>Results</a:t>
              </a:r>
            </a:p>
          </p:txBody>
        </p:sp>
      </p:grpSp>
      <p:sp>
        <p:nvSpPr>
          <p:cNvPr id="6" name="TextBox 5"/>
          <p:cNvSpPr txBox="1"/>
          <p:nvPr/>
        </p:nvSpPr>
        <p:spPr>
          <a:xfrm>
            <a:off x="2521280" y="1156681"/>
            <a:ext cx="4442604" cy="338554"/>
          </a:xfrm>
          <a:prstGeom prst="rect">
            <a:avLst/>
          </a:prstGeom>
          <a:noFill/>
        </p:spPr>
        <p:txBody>
          <a:bodyPr wrap="square" rtlCol="0">
            <a:spAutoFit/>
          </a:bodyPr>
          <a:lstStyle/>
          <a:p>
            <a:pPr algn="ctr"/>
            <a:r>
              <a:rPr lang="en-US" sz="1600" b="1" i="1" dirty="0">
                <a:latin typeface="Frutiger LT Pro 55 Roman" panose="020B0602020204020204" pitchFamily="34" charset="0"/>
              </a:rPr>
              <a:t>HMS Research Computing Office Hours</a:t>
            </a:r>
          </a:p>
        </p:txBody>
      </p:sp>
      <p:sp>
        <p:nvSpPr>
          <p:cNvPr id="7" name="TextBox 6"/>
          <p:cNvSpPr txBox="1"/>
          <p:nvPr/>
        </p:nvSpPr>
        <p:spPr>
          <a:xfrm>
            <a:off x="2509770" y="6095397"/>
            <a:ext cx="4442604" cy="307777"/>
          </a:xfrm>
          <a:prstGeom prst="rect">
            <a:avLst/>
          </a:prstGeom>
          <a:noFill/>
        </p:spPr>
        <p:txBody>
          <a:bodyPr wrap="square" rtlCol="0">
            <a:spAutoFit/>
          </a:bodyPr>
          <a:lstStyle/>
          <a:p>
            <a:pPr algn="ctr"/>
            <a:r>
              <a:rPr lang="en-US" sz="1400" b="1" i="1" dirty="0">
                <a:latin typeface="Frutiger LT Pro 55 Roman" panose="020B0602020204020204" pitchFamily="34" charset="0"/>
              </a:rPr>
              <a:t>Wednesdays 1:00 to 3:00pm</a:t>
            </a:r>
          </a:p>
        </p:txBody>
      </p:sp>
    </p:spTree>
    <p:extLst>
      <p:ext uri="{BB962C8B-B14F-4D97-AF65-F5344CB8AC3E}">
        <p14:creationId xmlns:p14="http://schemas.microsoft.com/office/powerpoint/2010/main" val="17345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467" y="1450567"/>
            <a:ext cx="4763265" cy="4857988"/>
          </a:xfrm>
          <a:prstGeom prst="rect">
            <a:avLst/>
          </a:prstGeom>
        </p:spPr>
      </p:pic>
      <p:sp>
        <p:nvSpPr>
          <p:cNvPr id="3" name="TextBox 2"/>
          <p:cNvSpPr txBox="1"/>
          <p:nvPr/>
        </p:nvSpPr>
        <p:spPr>
          <a:xfrm>
            <a:off x="535708" y="2437676"/>
            <a:ext cx="3097185" cy="1477328"/>
          </a:xfrm>
          <a:prstGeom prst="rect">
            <a:avLst/>
          </a:prstGeom>
          <a:noFill/>
        </p:spPr>
        <p:txBody>
          <a:bodyPr wrap="square" rtlCol="0">
            <a:spAutoFit/>
          </a:bodyPr>
          <a:lstStyle/>
          <a:p>
            <a:pPr marL="285750" indent="-285750">
              <a:buFont typeface="Wingdings" panose="05000000000000000000" pitchFamily="2" charset="2"/>
              <a:buChar char="Ø"/>
            </a:pPr>
            <a:r>
              <a:rPr lang="en-US" b="1" i="1" dirty="0">
                <a:latin typeface="Frutiger LT Pro 55 Roman" panose="020B0602020204020204" pitchFamily="34" charset="0"/>
              </a:rPr>
              <a:t>TCGA breast cancer dataset</a:t>
            </a:r>
          </a:p>
          <a:p>
            <a:pPr marL="285750" indent="-285750">
              <a:buFont typeface="Wingdings" panose="05000000000000000000" pitchFamily="2" charset="2"/>
              <a:buChar char="Ø"/>
            </a:pPr>
            <a:endParaRPr lang="en-US" b="1" i="1" dirty="0">
              <a:latin typeface="Frutiger LT Pro 55 Roman" panose="020B0602020204020204" pitchFamily="34" charset="0"/>
            </a:endParaRPr>
          </a:p>
          <a:p>
            <a:pPr marL="285750" indent="-285750">
              <a:buFont typeface="Wingdings" panose="05000000000000000000" pitchFamily="2" charset="2"/>
              <a:buChar char="Ø"/>
            </a:pPr>
            <a:r>
              <a:rPr lang="en-US" b="1" i="1" dirty="0">
                <a:latin typeface="Frutiger LT Pro 55 Roman" panose="020B0602020204020204" pitchFamily="34" charset="0"/>
              </a:rPr>
              <a:t>TCGA practice </a:t>
            </a:r>
          </a:p>
          <a:p>
            <a:r>
              <a:rPr lang="en-US" b="1" i="1" dirty="0">
                <a:latin typeface="Frutiger LT Pro 55 Roman" panose="020B0602020204020204" pitchFamily="34" charset="0"/>
              </a:rPr>
              <a:t>     breast cancer dataset </a:t>
            </a:r>
          </a:p>
        </p:txBody>
      </p:sp>
    </p:spTree>
    <p:extLst>
      <p:ext uri="{BB962C8B-B14F-4D97-AF65-F5344CB8AC3E}">
        <p14:creationId xmlns:p14="http://schemas.microsoft.com/office/powerpoint/2010/main" val="34162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1300" y="1886752"/>
            <a:ext cx="8902700" cy="2467135"/>
          </a:xfrm>
          <a:prstGeom prst="rect">
            <a:avLst/>
          </a:prstGeom>
        </p:spPr>
        <p:txBody>
          <a:bodyPr>
            <a:normAutofit/>
          </a:bodyPr>
          <a:lstStyle/>
          <a:p>
            <a:pPr marL="0" indent="0">
              <a:lnSpc>
                <a:spcPct val="100000"/>
              </a:lnSpc>
              <a:buNone/>
            </a:pPr>
            <a:r>
              <a:rPr lang="en-US" sz="2600" b="1" i="1" dirty="0">
                <a:latin typeface="Frutiger LT Pro 55 Roman" panose="020B0602020204020204" pitchFamily="34" charset="0"/>
              </a:rPr>
              <a:t>Supervised Differential Gene Expression and Functional Enrichment Analyses</a:t>
            </a:r>
          </a:p>
          <a:p>
            <a:pPr lvl="1">
              <a:lnSpc>
                <a:spcPct val="120000"/>
              </a:lnSpc>
              <a:spcBef>
                <a:spcPts val="1200"/>
              </a:spcBef>
              <a:buFont typeface="Wingdings" panose="05000000000000000000" pitchFamily="2" charset="2"/>
              <a:buChar char="Ø"/>
            </a:pPr>
            <a:r>
              <a:rPr lang="en-US" i="1" dirty="0">
                <a:latin typeface="Frutiger LT Pro 55 Roman" panose="020B0602020204020204" pitchFamily="34" charset="0"/>
              </a:rPr>
              <a:t>Differential Gene Expression Analysis with edgeR</a:t>
            </a:r>
          </a:p>
          <a:p>
            <a:pPr lvl="1">
              <a:lnSpc>
                <a:spcPct val="120000"/>
              </a:lnSpc>
              <a:spcBef>
                <a:spcPts val="1200"/>
              </a:spcBef>
              <a:buFont typeface="Wingdings" panose="05000000000000000000" pitchFamily="2" charset="2"/>
              <a:buChar char="Ø"/>
            </a:pPr>
            <a:r>
              <a:rPr lang="en-US" i="1" dirty="0">
                <a:solidFill>
                  <a:schemeClr val="bg1">
                    <a:lumMod val="75000"/>
                  </a:schemeClr>
                </a:solidFill>
                <a:latin typeface="Frutiger LT Pro 55 Roman" panose="020B0602020204020204" pitchFamily="34" charset="0"/>
              </a:rPr>
              <a:t>Functional Enrichment of Gene Ontology Terms with </a:t>
            </a:r>
            <a:r>
              <a:rPr lang="en-US" i="1" dirty="0" err="1">
                <a:solidFill>
                  <a:schemeClr val="bg1">
                    <a:lumMod val="75000"/>
                  </a:schemeClr>
                </a:solidFill>
                <a:latin typeface="Frutiger LT Pro 55 Roman" panose="020B0602020204020204" pitchFamily="34" charset="0"/>
              </a:rPr>
              <a:t>GOSeq</a:t>
            </a:r>
            <a:r>
              <a:rPr lang="en-US" i="1" dirty="0">
                <a:solidFill>
                  <a:schemeClr val="bg1">
                    <a:lumMod val="75000"/>
                  </a:schemeClr>
                </a:solidFill>
                <a:latin typeface="Frutiger LT Pro 55 Roman" panose="020B0602020204020204" pitchFamily="34" charset="0"/>
              </a:rPr>
              <a:t> Analysis</a:t>
            </a:r>
          </a:p>
        </p:txBody>
      </p:sp>
      <p:sp>
        <p:nvSpPr>
          <p:cNvPr id="23" name="TextBox 22"/>
          <p:cNvSpPr txBox="1"/>
          <p:nvPr/>
        </p:nvSpPr>
        <p:spPr>
          <a:xfrm>
            <a:off x="2088857" y="4616840"/>
            <a:ext cx="6671229" cy="261610"/>
          </a:xfrm>
          <a:prstGeom prst="rect">
            <a:avLst/>
          </a:prstGeom>
          <a:noFill/>
        </p:spPr>
        <p:txBody>
          <a:bodyPr wrap="square" rtlCol="0">
            <a:spAutoFit/>
          </a:bodyPr>
          <a:lstStyle/>
          <a:p>
            <a:pPr algn="r"/>
            <a:r>
              <a:rPr lang="en-US" sz="1100" i="1" dirty="0">
                <a:solidFill>
                  <a:prstClr val="black"/>
                </a:solidFill>
                <a:latin typeface="Frutiger LT Pro 55 Roman" panose="020B0602020204020204" pitchFamily="34" charset="0"/>
              </a:rPr>
              <a:t>Robinson MD, McCarthy DJ and Smyth GK, Bioinformatics 2010</a:t>
            </a:r>
          </a:p>
        </p:txBody>
      </p:sp>
    </p:spTree>
    <p:extLst>
      <p:ext uri="{BB962C8B-B14F-4D97-AF65-F5344CB8AC3E}">
        <p14:creationId xmlns:p14="http://schemas.microsoft.com/office/powerpoint/2010/main" val="307746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4294967295"/>
          </p:nvPr>
        </p:nvSpPr>
        <p:spPr>
          <a:xfrm>
            <a:off x="335560" y="1433090"/>
            <a:ext cx="8649049" cy="4741863"/>
          </a:xfrm>
          <a:prstGeom prst="rect">
            <a:avLst/>
          </a:prstGeom>
        </p:spPr>
        <p:txBody>
          <a:bodyPr>
            <a:normAutofit fontScale="92500" lnSpcReduction="10000"/>
          </a:bodyPr>
          <a:lstStyle/>
          <a:p>
            <a:pPr marL="0" indent="0">
              <a:buNone/>
            </a:pPr>
            <a:r>
              <a:rPr lang="en-US" sz="3000" b="1" i="1" dirty="0">
                <a:latin typeface="Frutiger LT Pro 55 Roman" panose="020B0602020204020204" pitchFamily="34" charset="0"/>
              </a:rPr>
              <a:t>edgeR (empirical Bayes analysis of DGE in R)</a:t>
            </a:r>
          </a:p>
          <a:p>
            <a:pPr marL="0" indent="0">
              <a:buNone/>
            </a:pPr>
            <a:endParaRPr lang="en-US" sz="3600" b="1"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edgeR is a class of statistical methods for examining differential expression of replicated count data</a:t>
            </a:r>
          </a:p>
          <a:p>
            <a:pPr>
              <a:buFont typeface="Wingdings" panose="05000000000000000000" pitchFamily="2" charset="2"/>
              <a:buChar char="Ø"/>
            </a:pPr>
            <a:endParaRPr lang="en-US"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edgeR is an </a:t>
            </a:r>
            <a:r>
              <a:rPr lang="en-US" b="1" i="1" dirty="0" err="1">
                <a:latin typeface="Frutiger LT Pro 55 Roman" panose="020B0602020204020204" pitchFamily="34" charset="0"/>
              </a:rPr>
              <a:t>overdispersed</a:t>
            </a:r>
            <a:r>
              <a:rPr lang="en-US" i="1" dirty="0">
                <a:latin typeface="Frutiger LT Pro 55 Roman" panose="020B0602020204020204" pitchFamily="34" charset="0"/>
              </a:rPr>
              <a:t> Poisson model used to account for both biological and technical variability</a:t>
            </a:r>
          </a:p>
          <a:p>
            <a:pPr marL="0" indent="0">
              <a:lnSpc>
                <a:spcPct val="110000"/>
              </a:lnSpc>
              <a:buNone/>
            </a:pPr>
            <a:endParaRPr lang="en-US"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edgeR uses Empirical Bayes methods to moderate the degree of overdispersion across transcripts, improving the reliability of statistical inference</a:t>
            </a:r>
          </a:p>
        </p:txBody>
      </p:sp>
      <p:sp>
        <p:nvSpPr>
          <p:cNvPr id="18" name="TextBox 17"/>
          <p:cNvSpPr txBox="1"/>
          <p:nvPr/>
        </p:nvSpPr>
        <p:spPr>
          <a:xfrm>
            <a:off x="1978845" y="6300487"/>
            <a:ext cx="5072743" cy="276999"/>
          </a:xfrm>
          <a:prstGeom prst="rect">
            <a:avLst/>
          </a:prstGeom>
          <a:noFill/>
        </p:spPr>
        <p:txBody>
          <a:bodyPr wrap="square" rtlCol="0">
            <a:spAutoFit/>
          </a:bodyPr>
          <a:lstStyle/>
          <a:p>
            <a:pPr algn="ctr"/>
            <a:r>
              <a:rPr lang="en-US" sz="1200" b="1" i="1" dirty="0">
                <a:solidFill>
                  <a:prstClr val="black"/>
                </a:solidFill>
                <a:latin typeface="Palatino Linotype" panose="02040502050505030304" pitchFamily="18" charset="0"/>
              </a:rPr>
              <a:t>Robinson MD, McCarthy DJ and Smyth GK, Bioinformatics 2010</a:t>
            </a:r>
          </a:p>
        </p:txBody>
      </p:sp>
    </p:spTree>
    <p:extLst>
      <p:ext uri="{BB962C8B-B14F-4D97-AF65-F5344CB8AC3E}">
        <p14:creationId xmlns:p14="http://schemas.microsoft.com/office/powerpoint/2010/main" val="45429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4294967295"/>
          </p:nvPr>
        </p:nvSpPr>
        <p:spPr>
          <a:xfrm>
            <a:off x="570626" y="1160755"/>
            <a:ext cx="8439150" cy="5110162"/>
          </a:xfrm>
          <a:prstGeom prst="rect">
            <a:avLst/>
          </a:prstGeom>
        </p:spPr>
        <p:txBody>
          <a:bodyPr>
            <a:normAutofit fontScale="92500" lnSpcReduction="10000"/>
          </a:bodyPr>
          <a:lstStyle/>
          <a:p>
            <a:pPr marL="0" indent="0">
              <a:buNone/>
            </a:pPr>
            <a:r>
              <a:rPr lang="en-US" sz="3600" b="1" i="1" dirty="0">
                <a:latin typeface="Frutiger LT Pro 55 Roman" panose="020B0602020204020204" pitchFamily="34" charset="0"/>
              </a:rPr>
              <a:t>Negative Binomial Model</a:t>
            </a:r>
          </a:p>
          <a:p>
            <a:pPr marL="0" indent="0">
              <a:lnSpc>
                <a:spcPct val="35000"/>
              </a:lnSpc>
              <a:buNone/>
            </a:pPr>
            <a:endParaRPr lang="en-US" sz="3600" b="1"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Each sample is sequenced and reads are mapped to the appropriate reference genome</a:t>
            </a:r>
          </a:p>
          <a:p>
            <a:pPr marL="0" indent="0">
              <a:lnSpc>
                <a:spcPct val="45000"/>
              </a:lnSpc>
              <a:buNone/>
            </a:pPr>
            <a:endParaRPr lang="en-US"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The number of reads from sample (</a:t>
            </a:r>
            <a:r>
              <a:rPr lang="en-US" i="1" dirty="0" err="1">
                <a:latin typeface="Frutiger LT Pro 55 Roman" panose="020B0602020204020204" pitchFamily="34" charset="0"/>
              </a:rPr>
              <a:t>i</a:t>
            </a:r>
            <a:r>
              <a:rPr lang="en-US" i="1" dirty="0">
                <a:latin typeface="Frutiger LT Pro 55 Roman" panose="020B0602020204020204" pitchFamily="34" charset="0"/>
              </a:rPr>
              <a:t>) mapped to gene (g) will be denoted (</a:t>
            </a:r>
            <a:r>
              <a:rPr lang="en-US" i="1" dirty="0" err="1">
                <a:latin typeface="Frutiger LT Pro 55 Roman" panose="020B0602020204020204" pitchFamily="34" charset="0"/>
              </a:rPr>
              <a:t>y</a:t>
            </a:r>
            <a:r>
              <a:rPr lang="en-US" i="1" baseline="-25000" dirty="0" err="1">
                <a:latin typeface="Frutiger LT Pro 55 Roman" panose="020B0602020204020204" pitchFamily="34" charset="0"/>
              </a:rPr>
              <a:t>gi</a:t>
            </a:r>
            <a:r>
              <a:rPr lang="en-US" i="1" dirty="0">
                <a:latin typeface="Frutiger LT Pro 55 Roman" panose="020B0602020204020204" pitchFamily="34" charset="0"/>
              </a:rPr>
              <a:t>)</a:t>
            </a:r>
          </a:p>
          <a:p>
            <a:pPr marL="0" indent="0">
              <a:lnSpc>
                <a:spcPct val="45000"/>
              </a:lnSpc>
              <a:buNone/>
            </a:pPr>
            <a:endParaRPr lang="en-US"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The set of </a:t>
            </a:r>
            <a:r>
              <a:rPr lang="en-US" b="1" i="1" dirty="0" err="1">
                <a:latin typeface="Frutiger LT Pro 55 Roman" panose="020B0602020204020204" pitchFamily="34" charset="0"/>
              </a:rPr>
              <a:t>genewise</a:t>
            </a:r>
            <a:r>
              <a:rPr lang="en-US" i="1" dirty="0">
                <a:latin typeface="Frutiger LT Pro 55 Roman" panose="020B0602020204020204" pitchFamily="34" charset="0"/>
              </a:rPr>
              <a:t> counts for sample (</a:t>
            </a:r>
            <a:r>
              <a:rPr lang="en-US" i="1" dirty="0" err="1">
                <a:latin typeface="Frutiger LT Pro 55 Roman" panose="020B0602020204020204" pitchFamily="34" charset="0"/>
              </a:rPr>
              <a:t>i</a:t>
            </a:r>
            <a:r>
              <a:rPr lang="en-US" i="1" dirty="0">
                <a:latin typeface="Frutiger LT Pro 55 Roman" panose="020B0602020204020204" pitchFamily="34" charset="0"/>
              </a:rPr>
              <a:t>) makes up the expression profile or library for that sample</a:t>
            </a:r>
          </a:p>
          <a:p>
            <a:pPr marL="0" indent="0">
              <a:lnSpc>
                <a:spcPct val="45000"/>
              </a:lnSpc>
              <a:buNone/>
            </a:pPr>
            <a:endParaRPr lang="en-US" i="1" dirty="0">
              <a:latin typeface="Frutiger LT Pro 55 Roman" panose="020B0602020204020204" pitchFamily="34" charset="0"/>
            </a:endParaRPr>
          </a:p>
          <a:p>
            <a:pPr>
              <a:lnSpc>
                <a:spcPct val="110000"/>
              </a:lnSpc>
              <a:buFont typeface="Wingdings" panose="05000000000000000000" pitchFamily="2" charset="2"/>
              <a:buChar char="Ø"/>
            </a:pPr>
            <a:r>
              <a:rPr lang="en-US" i="1" dirty="0">
                <a:latin typeface="Frutiger LT Pro 55 Roman" panose="020B0602020204020204" pitchFamily="34" charset="0"/>
              </a:rPr>
              <a:t>The expected size of each count is the product of the </a:t>
            </a:r>
            <a:r>
              <a:rPr lang="en-US" b="1" i="1" dirty="0">
                <a:latin typeface="Frutiger LT Pro 55 Roman" panose="020B0602020204020204" pitchFamily="34" charset="0"/>
              </a:rPr>
              <a:t>library size </a:t>
            </a:r>
            <a:r>
              <a:rPr lang="en-US" i="1" dirty="0">
                <a:latin typeface="Frutiger LT Pro 55 Roman" panose="020B0602020204020204" pitchFamily="34" charset="0"/>
              </a:rPr>
              <a:t>and the </a:t>
            </a:r>
            <a:r>
              <a:rPr lang="en-US" b="1" i="1" dirty="0">
                <a:latin typeface="Frutiger LT Pro 55 Roman" panose="020B0602020204020204" pitchFamily="34" charset="0"/>
              </a:rPr>
              <a:t>relative abundance </a:t>
            </a:r>
            <a:r>
              <a:rPr lang="en-US" i="1" dirty="0">
                <a:latin typeface="Frutiger LT Pro 55 Roman" panose="020B0602020204020204" pitchFamily="34" charset="0"/>
              </a:rPr>
              <a:t>of that gene in that sample</a:t>
            </a:r>
          </a:p>
        </p:txBody>
      </p:sp>
      <p:sp>
        <p:nvSpPr>
          <p:cNvPr id="16" name="TextBox 15"/>
          <p:cNvSpPr txBox="1"/>
          <p:nvPr/>
        </p:nvSpPr>
        <p:spPr>
          <a:xfrm>
            <a:off x="0" y="6391735"/>
            <a:ext cx="9144000" cy="276999"/>
          </a:xfrm>
          <a:prstGeom prst="rect">
            <a:avLst/>
          </a:prstGeom>
          <a:noFill/>
        </p:spPr>
        <p:txBody>
          <a:bodyPr wrap="square" rtlCol="0">
            <a:spAutoFit/>
          </a:bodyPr>
          <a:lstStyle/>
          <a:p>
            <a:pPr algn="ctr"/>
            <a:r>
              <a:rPr lang="en-US" sz="1200" i="1" dirty="0" err="1">
                <a:solidFill>
                  <a:prstClr val="black"/>
                </a:solidFill>
                <a:latin typeface="Frutiger LT Pro 55 Roman" panose="020B0602020204020204" pitchFamily="34" charset="0"/>
              </a:rPr>
              <a:t>Yunshun</a:t>
            </a:r>
            <a:r>
              <a:rPr lang="en-US" sz="1200" i="1" dirty="0">
                <a:solidFill>
                  <a:prstClr val="black"/>
                </a:solidFill>
                <a:latin typeface="Frutiger LT Pro 55 Roman" panose="020B0602020204020204" pitchFamily="34" charset="0"/>
              </a:rPr>
              <a:t> Chen, Davis McCarthy, Mark Robinson, Gordon K. Smyth, edgeR User’s Guide, 2014</a:t>
            </a:r>
          </a:p>
        </p:txBody>
      </p:sp>
    </p:spTree>
    <p:extLst>
      <p:ext uri="{BB962C8B-B14F-4D97-AF65-F5344CB8AC3E}">
        <p14:creationId xmlns:p14="http://schemas.microsoft.com/office/powerpoint/2010/main" val="391395238"/>
      </p:ext>
    </p:extLst>
  </p:cSld>
  <p:clrMapOvr>
    <a:masterClrMapping/>
  </p:clrMapOvr>
</p:sld>
</file>

<file path=ppt/theme/theme1.xml><?xml version="1.0" encoding="utf-8"?>
<a:theme xmlns:a="http://schemas.openxmlformats.org/drawingml/2006/main" name="Master">
  <a:themeElements>
    <a:clrScheme name="Custom 2">
      <a:dk1>
        <a:srgbClr val="221E1F"/>
      </a:dk1>
      <a:lt1>
        <a:srgbClr val="FFFFFF"/>
      </a:lt1>
      <a:dk2>
        <a:srgbClr val="6D6E71"/>
      </a:dk2>
      <a:lt2>
        <a:srgbClr val="EEEEEE"/>
      </a:lt2>
      <a:accent1>
        <a:srgbClr val="EF4136"/>
      </a:accent1>
      <a:accent2>
        <a:srgbClr val="0668B3"/>
      </a:accent2>
      <a:accent3>
        <a:srgbClr val="8DC63F"/>
      </a:accent3>
      <a:accent4>
        <a:srgbClr val="E7C31F"/>
      </a:accent4>
      <a:accent5>
        <a:srgbClr val="00904C"/>
      </a:accent5>
      <a:accent6>
        <a:srgbClr val="007180"/>
      </a:accent6>
      <a:hlink>
        <a:srgbClr val="00AEEF"/>
      </a:hlink>
      <a:folHlink>
        <a:srgbClr val="0668B3"/>
      </a:folHlink>
    </a:clrScheme>
    <a:fontScheme name="Custom 2">
      <a:majorFont>
        <a:latin typeface="Frutiger LT Pro 45 Light"/>
        <a:ea typeface=""/>
        <a:cs typeface=""/>
      </a:majorFont>
      <a:minorFont>
        <a:latin typeface="Frutiger LT Pro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ster">
  <a:themeElements>
    <a:clrScheme name="Custom 2">
      <a:dk1>
        <a:srgbClr val="221E1F"/>
      </a:dk1>
      <a:lt1>
        <a:srgbClr val="FFFFFF"/>
      </a:lt1>
      <a:dk2>
        <a:srgbClr val="6D6E71"/>
      </a:dk2>
      <a:lt2>
        <a:srgbClr val="EEEEEE"/>
      </a:lt2>
      <a:accent1>
        <a:srgbClr val="EF4136"/>
      </a:accent1>
      <a:accent2>
        <a:srgbClr val="0668B3"/>
      </a:accent2>
      <a:accent3>
        <a:srgbClr val="8DC63F"/>
      </a:accent3>
      <a:accent4>
        <a:srgbClr val="E7C31F"/>
      </a:accent4>
      <a:accent5>
        <a:srgbClr val="00904C"/>
      </a:accent5>
      <a:accent6>
        <a:srgbClr val="007180"/>
      </a:accent6>
      <a:hlink>
        <a:srgbClr val="00AEEF"/>
      </a:hlink>
      <a:folHlink>
        <a:srgbClr val="0668B3"/>
      </a:folHlink>
    </a:clrScheme>
    <a:fontScheme name="Custom 2">
      <a:majorFont>
        <a:latin typeface="Frutiger LT Pro 45 Light"/>
        <a:ea typeface=""/>
        <a:cs typeface=""/>
      </a:majorFont>
      <a:minorFont>
        <a:latin typeface="Frutiger LT Pro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13732</TotalTime>
  <Words>2505</Words>
  <Application>Microsoft Office PowerPoint</Application>
  <PresentationFormat>On-screen Show (4:3)</PresentationFormat>
  <Paragraphs>389</Paragraphs>
  <Slides>35</Slides>
  <Notes>11</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50" baseType="lpstr">
      <vt:lpstr>宋体</vt:lpstr>
      <vt:lpstr>Arial</vt:lpstr>
      <vt:lpstr>Calibri</vt:lpstr>
      <vt:lpstr>Calibri Light</vt:lpstr>
      <vt:lpstr>Constantia</vt:lpstr>
      <vt:lpstr>Copperplate Gothic Bold</vt:lpstr>
      <vt:lpstr>Frutiger LT Pro 45 Light</vt:lpstr>
      <vt:lpstr>Frutiger LT Pro 55 Roman</vt:lpstr>
      <vt:lpstr>Palatino Linotype</vt:lpstr>
      <vt:lpstr>Tahoma</vt:lpstr>
      <vt:lpstr>Wingdings</vt:lpstr>
      <vt:lpstr>Master</vt:lpstr>
      <vt:lpstr>7_Office Theme</vt:lpstr>
      <vt:lpstr>1_Master</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Chittenden</dc:creator>
  <cp:lastModifiedBy>KMH</cp:lastModifiedBy>
  <cp:revision>633</cp:revision>
  <dcterms:created xsi:type="dcterms:W3CDTF">2013-08-29T14:29:03Z</dcterms:created>
  <dcterms:modified xsi:type="dcterms:W3CDTF">2018-05-21T15:36:07Z</dcterms:modified>
</cp:coreProperties>
</file>