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6" r:id="rId2"/>
    <p:sldId id="466" r:id="rId3"/>
    <p:sldId id="467" r:id="rId4"/>
    <p:sldId id="289" r:id="rId5"/>
    <p:sldId id="468" r:id="rId6"/>
    <p:sldId id="475" r:id="rId7"/>
    <p:sldId id="440" r:id="rId8"/>
    <p:sldId id="387" r:id="rId9"/>
    <p:sldId id="464" r:id="rId10"/>
    <p:sldId id="382" r:id="rId11"/>
    <p:sldId id="465" r:id="rId12"/>
    <p:sldId id="474" r:id="rId13"/>
    <p:sldId id="383" r:id="rId14"/>
    <p:sldId id="457" r:id="rId15"/>
    <p:sldId id="460" r:id="rId16"/>
    <p:sldId id="459" r:id="rId17"/>
    <p:sldId id="461" r:id="rId18"/>
    <p:sldId id="395" r:id="rId19"/>
    <p:sldId id="384" r:id="rId20"/>
    <p:sldId id="438" r:id="rId21"/>
    <p:sldId id="388" r:id="rId22"/>
    <p:sldId id="393" r:id="rId23"/>
    <p:sldId id="394" r:id="rId24"/>
    <p:sldId id="396" r:id="rId25"/>
    <p:sldId id="397" r:id="rId26"/>
    <p:sldId id="423" r:id="rId27"/>
    <p:sldId id="469" r:id="rId28"/>
    <p:sldId id="470" r:id="rId29"/>
    <p:sldId id="471" r:id="rId30"/>
    <p:sldId id="472" r:id="rId31"/>
    <p:sldId id="473" r:id="rId32"/>
    <p:sldId id="424" r:id="rId33"/>
    <p:sldId id="363" r:id="rId34"/>
    <p:sldId id="443" r:id="rId35"/>
    <p:sldId id="4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2" autoAdjust="0"/>
    <p:restoredTop sz="96433" autoAdjust="0"/>
  </p:normalViewPr>
  <p:slideViewPr>
    <p:cSldViewPr snapToGrid="0">
      <p:cViewPr varScale="1">
        <p:scale>
          <a:sx n="114" d="100"/>
          <a:sy n="114" d="100"/>
        </p:scale>
        <p:origin x="1524" y="102"/>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4</a:t>
            </a:fld>
            <a:endParaRPr lang="en-US"/>
          </a:p>
        </p:txBody>
      </p:sp>
    </p:spTree>
    <p:extLst>
      <p:ext uri="{BB962C8B-B14F-4D97-AF65-F5344CB8AC3E}">
        <p14:creationId xmlns:p14="http://schemas.microsoft.com/office/powerpoint/2010/main" val="306118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34</a:t>
            </a:fld>
            <a:endParaRPr lang="en-US"/>
          </a:p>
        </p:txBody>
      </p:sp>
    </p:spTree>
    <p:extLst>
      <p:ext uri="{BB962C8B-B14F-4D97-AF65-F5344CB8AC3E}">
        <p14:creationId xmlns:p14="http://schemas.microsoft.com/office/powerpoint/2010/main" val="334869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35</a:t>
            </a:fld>
            <a:endParaRPr lang="en-US"/>
          </a:p>
        </p:txBody>
      </p:sp>
    </p:spTree>
    <p:extLst>
      <p:ext uri="{BB962C8B-B14F-4D97-AF65-F5344CB8AC3E}">
        <p14:creationId xmlns:p14="http://schemas.microsoft.com/office/powerpoint/2010/main" val="1609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409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8</a:t>
            </a:fld>
            <a:endParaRPr lang="en-US"/>
          </a:p>
        </p:txBody>
      </p:sp>
    </p:spTree>
    <p:extLst>
      <p:ext uri="{BB962C8B-B14F-4D97-AF65-F5344CB8AC3E}">
        <p14:creationId xmlns:p14="http://schemas.microsoft.com/office/powerpoint/2010/main" val="315679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a:p>
            <a:r>
              <a:rPr lang="en-US" dirty="0"/>
              <a:t>√</a:t>
            </a:r>
            <a:r>
              <a:rPr lang="en-US" dirty="0" err="1"/>
              <a:t>Φg</a:t>
            </a:r>
            <a:r>
              <a:rPr lang="en-US" dirty="0"/>
              <a:t> = Biological Coefficient of Variation between samples. Coefficient of variation (CV) (standard deviation divided by mean).</a:t>
            </a:r>
          </a:p>
          <a:p>
            <a:endParaRPr lang="en-US" dirty="0"/>
          </a:p>
          <a:p>
            <a:r>
              <a:rPr lang="en-US" dirty="0"/>
              <a:t>In some DGE applications, technical variation can be treated as Poisson.</a:t>
            </a:r>
          </a:p>
        </p:txBody>
      </p:sp>
      <p:sp>
        <p:nvSpPr>
          <p:cNvPr id="4" name="Slide Number Placeholder 3"/>
          <p:cNvSpPr>
            <a:spLocks noGrp="1"/>
          </p:cNvSpPr>
          <p:nvPr>
            <p:ph type="sldNum" sz="quarter" idx="10"/>
          </p:nvPr>
        </p:nvSpPr>
        <p:spPr/>
        <p:txBody>
          <a:bodyPr/>
          <a:lstStyle/>
          <a:p>
            <a:fld id="{59A12793-ACAD-47FA-80A5-6852D2A1F526}" type="slidenum">
              <a:rPr lang="en-US" smtClean="0"/>
              <a:t>10</a:t>
            </a:fld>
            <a:endParaRPr lang="en-US"/>
          </a:p>
        </p:txBody>
      </p:sp>
    </p:spTree>
    <p:extLst>
      <p:ext uri="{BB962C8B-B14F-4D97-AF65-F5344CB8AC3E}">
        <p14:creationId xmlns:p14="http://schemas.microsoft.com/office/powerpoint/2010/main" val="57004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11</a:t>
            </a:fld>
            <a:endParaRPr lang="en-US"/>
          </a:p>
        </p:txBody>
      </p:sp>
    </p:spTree>
    <p:extLst>
      <p:ext uri="{BB962C8B-B14F-4D97-AF65-F5344CB8AC3E}">
        <p14:creationId xmlns:p14="http://schemas.microsoft.com/office/powerpoint/2010/main" val="2872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leading log-fold-change is the average (root-mean-square) of the largest absolute log-fold-</a:t>
            </a:r>
          </a:p>
          <a:p>
            <a:r>
              <a:rPr lang="en-US" dirty="0"/>
              <a:t>changes between each pair of samples.</a:t>
            </a:r>
          </a:p>
        </p:txBody>
      </p:sp>
      <p:sp>
        <p:nvSpPr>
          <p:cNvPr id="4" name="Slide Number Placeholder 3"/>
          <p:cNvSpPr>
            <a:spLocks noGrp="1"/>
          </p:cNvSpPr>
          <p:nvPr>
            <p:ph type="sldNum" sz="quarter" idx="10"/>
          </p:nvPr>
        </p:nvSpPr>
        <p:spPr/>
        <p:txBody>
          <a:bodyPr/>
          <a:lstStyle/>
          <a:p>
            <a:fld id="{59A12793-ACAD-47FA-80A5-6852D2A1F526}" type="slidenum">
              <a:rPr lang="en-US" smtClean="0"/>
              <a:t>15</a:t>
            </a:fld>
            <a:endParaRPr lang="en-US"/>
          </a:p>
        </p:txBody>
      </p:sp>
    </p:spTree>
    <p:extLst>
      <p:ext uri="{BB962C8B-B14F-4D97-AF65-F5344CB8AC3E}">
        <p14:creationId xmlns:p14="http://schemas.microsoft.com/office/powerpoint/2010/main" val="15073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scale-free network is a connected graph or network with the property that the number of links k originating from a given node exhibits a power. law distribution P(k)∼k^(-gamma). where gamma is a parameter whose value is typically in the range 2 &lt; gamma &lt; 3</a:t>
            </a:r>
          </a:p>
        </p:txBody>
      </p:sp>
      <p:sp>
        <p:nvSpPr>
          <p:cNvPr id="4" name="Slide Number Placeholder 3"/>
          <p:cNvSpPr>
            <a:spLocks noGrp="1"/>
          </p:cNvSpPr>
          <p:nvPr>
            <p:ph type="sldNum" sz="quarter" idx="10"/>
          </p:nvPr>
        </p:nvSpPr>
        <p:spPr/>
        <p:txBody>
          <a:bodyPr/>
          <a:lstStyle/>
          <a:p>
            <a:fld id="{59A12793-ACAD-47FA-80A5-6852D2A1F526}" type="slidenum">
              <a:rPr lang="en-US" smtClean="0"/>
              <a:t>18</a:t>
            </a:fld>
            <a:endParaRPr lang="en-US"/>
          </a:p>
        </p:txBody>
      </p:sp>
    </p:spTree>
    <p:extLst>
      <p:ext uri="{BB962C8B-B14F-4D97-AF65-F5344CB8AC3E}">
        <p14:creationId xmlns:p14="http://schemas.microsoft.com/office/powerpoint/2010/main" val="257073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24</a:t>
            </a:fld>
            <a:endParaRPr lang="en-US"/>
          </a:p>
        </p:txBody>
      </p:sp>
    </p:spTree>
    <p:extLst>
      <p:ext uri="{BB962C8B-B14F-4D97-AF65-F5344CB8AC3E}">
        <p14:creationId xmlns:p14="http://schemas.microsoft.com/office/powerpoint/2010/main" val="307088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33</a:t>
            </a:fld>
            <a:endParaRPr lang="en-US"/>
          </a:p>
        </p:txBody>
      </p:sp>
    </p:spTree>
    <p:extLst>
      <p:ext uri="{BB962C8B-B14F-4D97-AF65-F5344CB8AC3E}">
        <p14:creationId xmlns:p14="http://schemas.microsoft.com/office/powerpoint/2010/main" val="1582913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6"/>
            <a:ext cx="2590254" cy="1463307"/>
          </a:xfrm>
          <a:prstGeom prst="rect">
            <a:avLst/>
          </a:prstGeom>
        </p:spPr>
      </p:pic>
      <p:pic>
        <p:nvPicPr>
          <p:cNvPr id="3" name="Picture 2"/>
          <p:cNvPicPr>
            <a:picLocks noChangeAspect="1"/>
          </p:cNvPicPr>
          <p:nvPr userDrawn="1"/>
        </p:nvPicPr>
        <p:blipFill>
          <a:blip r:embed="rId2"/>
          <a:stretch>
            <a:fillRect/>
          </a:stretch>
        </p:blipFill>
        <p:spPr>
          <a:xfrm>
            <a:off x="2" y="5394696"/>
            <a:ext cx="3642934" cy="1463307"/>
          </a:xfrm>
          <a:prstGeom prst="rect">
            <a:avLst/>
          </a:prstGeom>
        </p:spPr>
      </p:pic>
    </p:spTree>
    <p:extLst>
      <p:ext uri="{BB962C8B-B14F-4D97-AF65-F5344CB8AC3E}">
        <p14:creationId xmlns:p14="http://schemas.microsoft.com/office/powerpoint/2010/main" val="1399642860"/>
      </p:ext>
    </p:extLst>
  </p:cSld>
  <p:clrMapOvr>
    <a:masterClrMapping/>
  </p:clrMapOvr>
  <p:extLst>
    <p:ext uri="{DCECCB84-F9BA-43D5-87BE-67443E8EF086}">
      <p15:sldGuideLst xmlns:p15="http://schemas.microsoft.com/office/powerpoint/2012/main">
        <p15:guide id="1" pos="27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295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5626823" y="374563"/>
            <a:ext cx="2309941" cy="604849"/>
          </a:xfrm>
          <a:prstGeom prst="rect">
            <a:avLst/>
          </a:prstGeom>
          <a:noFill/>
          <a:ln w="9525">
            <a:noFill/>
            <a:miter lim="800000"/>
            <a:headEnd/>
            <a:tailEnd/>
          </a:ln>
          <a:effectLst/>
        </p:spPr>
        <p:txBody>
          <a:bodyPr lIns="54811" tIns="27406" rIns="54811" bIns="27406" anchor="ctr"/>
          <a:lstStyle/>
          <a:p>
            <a:pPr algn="r"/>
            <a:r>
              <a:rPr lang="en-US" sz="714" dirty="0">
                <a:solidFill>
                  <a:prstClr val="black"/>
                </a:solidFill>
                <a:latin typeface="Copperplate Gothic Bold" pitchFamily="34" charset="0"/>
                <a:ea typeface="宋体" pitchFamily="2" charset="-122"/>
              </a:rPr>
              <a:t>Research Computing</a:t>
            </a:r>
          </a:p>
          <a:p>
            <a:pPr algn="r"/>
            <a:r>
              <a:rPr lang="en-US" sz="655" i="1" dirty="0">
                <a:solidFill>
                  <a:prstClr val="black"/>
                </a:solidFill>
                <a:latin typeface="Palatino Linotype" pitchFamily="18" charset="0"/>
                <a:ea typeface="宋体" pitchFamily="2" charset="-122"/>
              </a:rPr>
              <a:t>Harvard Medical School</a:t>
            </a:r>
            <a:endParaRPr lang="en-US" sz="655" b="1" dirty="0">
              <a:solidFill>
                <a:prstClr val="black"/>
              </a:solidFill>
              <a:latin typeface="Tahoma" charset="0"/>
              <a:ea typeface="宋体" pitchFamily="2" charset="-122"/>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765" y="460293"/>
            <a:ext cx="472541" cy="56127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598" y="481371"/>
            <a:ext cx="1266063" cy="519118"/>
          </a:xfrm>
          <a:prstGeom prst="rect">
            <a:avLst/>
          </a:prstGeom>
        </p:spPr>
      </p:pic>
      <p:pic>
        <p:nvPicPr>
          <p:cNvPr id="7170" name="Picture 1" descr="A close up of a sign&#10;&#10;Description automatically generated">
            <a:extLst>
              <a:ext uri="{FF2B5EF4-FFF2-40B4-BE49-F238E27FC236}">
                <a16:creationId xmlns:a16="http://schemas.microsoft.com/office/drawing/2014/main" id="{B959077D-6D53-4E64-84B6-B6FE3C8D71B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02929" y="195974"/>
            <a:ext cx="1809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47024"/>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rtl="0" eaLnBrk="0" fontAlgn="base" hangingPunct="0">
        <a:spcBef>
          <a:spcPct val="0"/>
        </a:spcBef>
        <a:spcAft>
          <a:spcPct val="0"/>
        </a:spcAft>
        <a:defRPr sz="2619" kern="1200">
          <a:solidFill>
            <a:schemeClr val="tx1"/>
          </a:solidFill>
          <a:latin typeface="+mj-lt"/>
          <a:ea typeface="+mj-ea"/>
          <a:cs typeface="+mj-cs"/>
        </a:defRPr>
      </a:lvl1pPr>
      <a:lvl2pPr algn="ctr" rtl="0" eaLnBrk="0" fontAlgn="base" hangingPunct="0">
        <a:spcBef>
          <a:spcPct val="0"/>
        </a:spcBef>
        <a:spcAft>
          <a:spcPct val="0"/>
        </a:spcAft>
        <a:defRPr sz="2619">
          <a:solidFill>
            <a:schemeClr val="tx1"/>
          </a:solidFill>
          <a:latin typeface="Calibri" pitchFamily="34" charset="0"/>
          <a:ea typeface="宋体" pitchFamily="2" charset="-122"/>
        </a:defRPr>
      </a:lvl2pPr>
      <a:lvl3pPr algn="ctr" rtl="0" eaLnBrk="0" fontAlgn="base" hangingPunct="0">
        <a:spcBef>
          <a:spcPct val="0"/>
        </a:spcBef>
        <a:spcAft>
          <a:spcPct val="0"/>
        </a:spcAft>
        <a:defRPr sz="2619">
          <a:solidFill>
            <a:schemeClr val="tx1"/>
          </a:solidFill>
          <a:latin typeface="Calibri" pitchFamily="34" charset="0"/>
          <a:ea typeface="宋体" pitchFamily="2" charset="-122"/>
        </a:defRPr>
      </a:lvl3pPr>
      <a:lvl4pPr algn="ctr" rtl="0" eaLnBrk="0" fontAlgn="base" hangingPunct="0">
        <a:spcBef>
          <a:spcPct val="0"/>
        </a:spcBef>
        <a:spcAft>
          <a:spcPct val="0"/>
        </a:spcAft>
        <a:defRPr sz="2619">
          <a:solidFill>
            <a:schemeClr val="tx1"/>
          </a:solidFill>
          <a:latin typeface="Calibri" pitchFamily="34" charset="0"/>
          <a:ea typeface="宋体" pitchFamily="2" charset="-122"/>
        </a:defRPr>
      </a:lvl4pPr>
      <a:lvl5pPr algn="ctr" rtl="0" eaLnBrk="0" fontAlgn="base" hangingPunct="0">
        <a:spcBef>
          <a:spcPct val="0"/>
        </a:spcBef>
        <a:spcAft>
          <a:spcPct val="0"/>
        </a:spcAft>
        <a:defRPr sz="2619">
          <a:solidFill>
            <a:schemeClr val="tx1"/>
          </a:solidFill>
          <a:latin typeface="Calibri" pitchFamily="34" charset="0"/>
          <a:ea typeface="宋体" pitchFamily="2" charset="-122"/>
        </a:defRPr>
      </a:lvl5pPr>
      <a:lvl6pPr marL="272147" algn="ctr" rtl="0" fontAlgn="base">
        <a:spcBef>
          <a:spcPct val="0"/>
        </a:spcBef>
        <a:spcAft>
          <a:spcPct val="0"/>
        </a:spcAft>
        <a:defRPr sz="2619">
          <a:solidFill>
            <a:schemeClr val="tx1"/>
          </a:solidFill>
          <a:latin typeface="Calibri" pitchFamily="34" charset="0"/>
          <a:ea typeface="宋体" pitchFamily="2" charset="-122"/>
        </a:defRPr>
      </a:lvl6pPr>
      <a:lvl7pPr marL="544294" algn="ctr" rtl="0" fontAlgn="base">
        <a:spcBef>
          <a:spcPct val="0"/>
        </a:spcBef>
        <a:spcAft>
          <a:spcPct val="0"/>
        </a:spcAft>
        <a:defRPr sz="2619">
          <a:solidFill>
            <a:schemeClr val="tx1"/>
          </a:solidFill>
          <a:latin typeface="Calibri" pitchFamily="34" charset="0"/>
          <a:ea typeface="宋体" pitchFamily="2" charset="-122"/>
        </a:defRPr>
      </a:lvl7pPr>
      <a:lvl8pPr marL="816440" algn="ctr" rtl="0" fontAlgn="base">
        <a:spcBef>
          <a:spcPct val="0"/>
        </a:spcBef>
        <a:spcAft>
          <a:spcPct val="0"/>
        </a:spcAft>
        <a:defRPr sz="2619">
          <a:solidFill>
            <a:schemeClr val="tx1"/>
          </a:solidFill>
          <a:latin typeface="Calibri" pitchFamily="34" charset="0"/>
          <a:ea typeface="宋体" pitchFamily="2" charset="-122"/>
        </a:defRPr>
      </a:lvl8pPr>
      <a:lvl9pPr marL="1088587" algn="ctr" rtl="0" fontAlgn="base">
        <a:spcBef>
          <a:spcPct val="0"/>
        </a:spcBef>
        <a:spcAft>
          <a:spcPct val="0"/>
        </a:spcAft>
        <a:defRPr sz="2619">
          <a:solidFill>
            <a:schemeClr val="tx1"/>
          </a:solidFill>
          <a:latin typeface="Calibri" pitchFamily="34" charset="0"/>
          <a:ea typeface="宋体" pitchFamily="2" charset="-122"/>
        </a:defRPr>
      </a:lvl9pPr>
    </p:titleStyle>
    <p:bodyStyle>
      <a:lvl1pPr marL="204110" indent="-204110" algn="l" rtl="0" eaLnBrk="0" fontAlgn="base" hangingPunct="0">
        <a:spcBef>
          <a:spcPct val="20000"/>
        </a:spcBef>
        <a:spcAft>
          <a:spcPct val="0"/>
        </a:spcAft>
        <a:buFont typeface="Arial" pitchFamily="34" charset="0"/>
        <a:buChar char="•"/>
        <a:defRPr sz="1906" kern="1200">
          <a:solidFill>
            <a:schemeClr val="tx1"/>
          </a:solidFill>
          <a:latin typeface="+mn-lt"/>
          <a:ea typeface="+mn-ea"/>
          <a:cs typeface="+mn-cs"/>
        </a:defRPr>
      </a:lvl1pPr>
      <a:lvl2pPr marL="442238" indent="-170092" algn="l" rtl="0" eaLnBrk="0" fontAlgn="base" hangingPunct="0">
        <a:spcBef>
          <a:spcPct val="20000"/>
        </a:spcBef>
        <a:spcAft>
          <a:spcPct val="0"/>
        </a:spcAft>
        <a:buFont typeface="Arial" pitchFamily="34" charset="0"/>
        <a:buChar char="–"/>
        <a:defRPr sz="1667" kern="1200">
          <a:solidFill>
            <a:schemeClr val="tx1"/>
          </a:solidFill>
          <a:latin typeface="+mn-lt"/>
          <a:ea typeface="+mn-ea"/>
          <a:cs typeface="+mn-cs"/>
        </a:defRPr>
      </a:lvl2pPr>
      <a:lvl3pPr marL="680368" indent="-136074" algn="l" rtl="0" eaLnBrk="0" fontAlgn="base" hangingPunct="0">
        <a:spcBef>
          <a:spcPct val="20000"/>
        </a:spcBef>
        <a:spcAft>
          <a:spcPct val="0"/>
        </a:spcAft>
        <a:buFont typeface="Arial" pitchFamily="34" charset="0"/>
        <a:buChar char="•"/>
        <a:defRPr sz="1429" kern="1200">
          <a:solidFill>
            <a:schemeClr val="tx1"/>
          </a:solidFill>
          <a:latin typeface="+mn-lt"/>
          <a:ea typeface="+mn-ea"/>
          <a:cs typeface="+mn-cs"/>
        </a:defRPr>
      </a:lvl3pPr>
      <a:lvl4pPr marL="952514" indent="-136074" algn="l" rtl="0" eaLnBrk="0" fontAlgn="base" hangingPunct="0">
        <a:spcBef>
          <a:spcPct val="20000"/>
        </a:spcBef>
        <a:spcAft>
          <a:spcPct val="0"/>
        </a:spcAft>
        <a:buFont typeface="Arial" pitchFamily="34" charset="0"/>
        <a:buChar char="–"/>
        <a:defRPr sz="1190" kern="1200">
          <a:solidFill>
            <a:schemeClr val="tx1"/>
          </a:solidFill>
          <a:latin typeface="+mn-lt"/>
          <a:ea typeface="+mn-ea"/>
          <a:cs typeface="+mn-cs"/>
        </a:defRPr>
      </a:lvl4pPr>
      <a:lvl5pPr marL="1224661" indent="-136074" algn="l" rtl="0" eaLnBrk="0" fontAlgn="base" hangingPunct="0">
        <a:spcBef>
          <a:spcPct val="20000"/>
        </a:spcBef>
        <a:spcAft>
          <a:spcPct val="0"/>
        </a:spcAft>
        <a:buFont typeface="Arial" pitchFamily="34" charset="0"/>
        <a:buChar char="»"/>
        <a:defRPr sz="1190" kern="1200">
          <a:solidFill>
            <a:schemeClr val="tx1"/>
          </a:solidFill>
          <a:latin typeface="+mn-lt"/>
          <a:ea typeface="+mn-ea"/>
          <a:cs typeface="+mn-cs"/>
        </a:defRPr>
      </a:lvl5pPr>
      <a:lvl6pPr marL="1496807"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6pPr>
      <a:lvl7pPr marL="1768954"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7pPr>
      <a:lvl8pPr marL="2041100"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8pPr>
      <a:lvl9pPr marL="2313247"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9pPr>
    </p:bodyStyle>
    <p:otherStyle>
      <a:defPPr>
        <a:defRPr lang="zh-CN"/>
      </a:defPPr>
      <a:lvl1pPr marL="0" algn="l" defTabSz="544294" rtl="0" eaLnBrk="1" latinLnBrk="0" hangingPunct="1">
        <a:defRPr sz="1071" kern="1200">
          <a:solidFill>
            <a:schemeClr val="tx1"/>
          </a:solidFill>
          <a:latin typeface="+mn-lt"/>
          <a:ea typeface="+mn-ea"/>
          <a:cs typeface="+mn-cs"/>
        </a:defRPr>
      </a:lvl1pPr>
      <a:lvl2pPr marL="272147" algn="l" defTabSz="544294" rtl="0" eaLnBrk="1" latinLnBrk="0" hangingPunct="1">
        <a:defRPr sz="1071" kern="1200">
          <a:solidFill>
            <a:schemeClr val="tx1"/>
          </a:solidFill>
          <a:latin typeface="+mn-lt"/>
          <a:ea typeface="+mn-ea"/>
          <a:cs typeface="+mn-cs"/>
        </a:defRPr>
      </a:lvl2pPr>
      <a:lvl3pPr marL="544294" algn="l" defTabSz="544294" rtl="0" eaLnBrk="1" latinLnBrk="0" hangingPunct="1">
        <a:defRPr sz="1071" kern="1200">
          <a:solidFill>
            <a:schemeClr val="tx1"/>
          </a:solidFill>
          <a:latin typeface="+mn-lt"/>
          <a:ea typeface="+mn-ea"/>
          <a:cs typeface="+mn-cs"/>
        </a:defRPr>
      </a:lvl3pPr>
      <a:lvl4pPr marL="816440" algn="l" defTabSz="544294" rtl="0" eaLnBrk="1" latinLnBrk="0" hangingPunct="1">
        <a:defRPr sz="1071" kern="1200">
          <a:solidFill>
            <a:schemeClr val="tx1"/>
          </a:solidFill>
          <a:latin typeface="+mn-lt"/>
          <a:ea typeface="+mn-ea"/>
          <a:cs typeface="+mn-cs"/>
        </a:defRPr>
      </a:lvl4pPr>
      <a:lvl5pPr marL="1088587" algn="l" defTabSz="544294" rtl="0" eaLnBrk="1" latinLnBrk="0" hangingPunct="1">
        <a:defRPr sz="1071" kern="1200">
          <a:solidFill>
            <a:schemeClr val="tx1"/>
          </a:solidFill>
          <a:latin typeface="+mn-lt"/>
          <a:ea typeface="+mn-ea"/>
          <a:cs typeface="+mn-cs"/>
        </a:defRPr>
      </a:lvl5pPr>
      <a:lvl6pPr marL="1360734" algn="l" defTabSz="544294" rtl="0" eaLnBrk="1" latinLnBrk="0" hangingPunct="1">
        <a:defRPr sz="1071" kern="1200">
          <a:solidFill>
            <a:schemeClr val="tx1"/>
          </a:solidFill>
          <a:latin typeface="+mn-lt"/>
          <a:ea typeface="+mn-ea"/>
          <a:cs typeface="+mn-cs"/>
        </a:defRPr>
      </a:lvl6pPr>
      <a:lvl7pPr marL="1632881" algn="l" defTabSz="544294" rtl="0" eaLnBrk="1" latinLnBrk="0" hangingPunct="1">
        <a:defRPr sz="1071" kern="1200">
          <a:solidFill>
            <a:schemeClr val="tx1"/>
          </a:solidFill>
          <a:latin typeface="+mn-lt"/>
          <a:ea typeface="+mn-ea"/>
          <a:cs typeface="+mn-cs"/>
        </a:defRPr>
      </a:lvl7pPr>
      <a:lvl8pPr marL="1905028" algn="l" defTabSz="544294" rtl="0" eaLnBrk="1" latinLnBrk="0" hangingPunct="1">
        <a:defRPr sz="1071" kern="1200">
          <a:solidFill>
            <a:schemeClr val="tx1"/>
          </a:solidFill>
          <a:latin typeface="+mn-lt"/>
          <a:ea typeface="+mn-ea"/>
          <a:cs typeface="+mn-cs"/>
        </a:defRPr>
      </a:lvl8pPr>
      <a:lvl9pPr marL="2177174" algn="l" defTabSz="544294" rtl="0" eaLnBrk="1" latinLnBrk="0" hangingPunct="1">
        <a:defRPr sz="10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iki.rc.hms.harvard.edu/display/O2/R+Biostatistics+Cours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730" y="1118319"/>
            <a:ext cx="7367423" cy="1538883"/>
          </a:xfrm>
          <a:prstGeom prst="rect">
            <a:avLst/>
          </a:prstGeom>
          <a:noFill/>
        </p:spPr>
        <p:txBody>
          <a:bodyPr wrap="square" rtlCol="0">
            <a:spAutoFit/>
          </a:bodyPr>
          <a:lstStyle/>
          <a:p>
            <a:pPr algn="ctr"/>
            <a:endParaRPr lang="en-US" sz="3000" i="1" dirty="0">
              <a:latin typeface="Constantia" panose="02030602050306030303" pitchFamily="18" charset="0"/>
            </a:endParaRPr>
          </a:p>
          <a:p>
            <a:pPr algn="ctr"/>
            <a:r>
              <a:rPr lang="en-US" sz="3200" b="1" i="1" dirty="0">
                <a:latin typeface="Frutiger LT Pro 55 Roman" panose="020B0602020204020204" pitchFamily="34" charset="0"/>
              </a:rPr>
              <a:t>edgeR: empirical Bayes analysis </a:t>
            </a:r>
          </a:p>
          <a:p>
            <a:pPr algn="ctr"/>
            <a:r>
              <a:rPr lang="en-US" sz="3200" b="1" i="1" dirty="0">
                <a:latin typeface="Frutiger LT Pro 55 Roman" panose="020B0602020204020204" pitchFamily="34" charset="0"/>
              </a:rPr>
              <a:t>of digital gene expression data</a:t>
            </a:r>
            <a:r>
              <a:rPr lang="en-US" sz="3200" i="1" dirty="0">
                <a:latin typeface="Frutiger LT Pro 55 Roman" panose="020B0602020204020204" pitchFamily="34" charset="0"/>
              </a:rPr>
              <a:t> </a:t>
            </a:r>
            <a:endParaRPr lang="en-US" sz="3200" dirty="0">
              <a:latin typeface="Frutiger LT Pro 55 Roman" panose="020B0602020204020204" pitchFamily="34" charset="0"/>
            </a:endParaRPr>
          </a:p>
        </p:txBody>
      </p:sp>
      <p:sp>
        <p:nvSpPr>
          <p:cNvPr id="2" name="TextBox 1"/>
          <p:cNvSpPr txBox="1"/>
          <p:nvPr/>
        </p:nvSpPr>
        <p:spPr>
          <a:xfrm>
            <a:off x="1111249" y="3195466"/>
            <a:ext cx="3460751" cy="1777410"/>
          </a:xfrm>
          <a:prstGeom prst="rect">
            <a:avLst/>
          </a:prstGeom>
          <a:noFill/>
        </p:spPr>
        <p:txBody>
          <a:bodyPr wrap="square" rtlCol="0">
            <a:spAutoFit/>
          </a:bodyPr>
          <a:lstStyle/>
          <a:p>
            <a:pPr lvl="0"/>
            <a:r>
              <a:rPr lang="en-US" sz="1600" dirty="0">
                <a:solidFill>
                  <a:srgbClr val="221E1F"/>
                </a:solidFill>
                <a:latin typeface="+mj-lt"/>
              </a:rPr>
              <a:t>Tom Chittenden, PhD, DPhil, PStat</a:t>
            </a:r>
          </a:p>
          <a:p>
            <a:pPr lvl="0"/>
            <a:r>
              <a:rPr lang="en-US" sz="1600" dirty="0">
                <a:solidFill>
                  <a:srgbClr val="221E1F"/>
                </a:solidFill>
                <a:latin typeface="+mj-lt"/>
              </a:rPr>
              <a:t>HMS/BCH Lecturer on Pediatrics</a:t>
            </a:r>
          </a:p>
          <a:p>
            <a:pPr lvl="0"/>
            <a:r>
              <a:rPr lang="en-US" sz="1600" dirty="0">
                <a:solidFill>
                  <a:srgbClr val="221E1F"/>
                </a:solidFill>
                <a:latin typeface="+mj-lt"/>
              </a:rPr>
              <a:t>Chief Data Science Officer</a:t>
            </a:r>
          </a:p>
          <a:p>
            <a:pPr lvl="0"/>
            <a:r>
              <a:rPr lang="en-US" sz="1600" dirty="0">
                <a:solidFill>
                  <a:srgbClr val="221E1F"/>
                </a:solidFill>
                <a:latin typeface="+mj-lt"/>
              </a:rPr>
              <a:t>Founding Director</a:t>
            </a:r>
          </a:p>
          <a:p>
            <a:pPr lvl="0"/>
            <a:r>
              <a:rPr lang="en-US" sz="1600" dirty="0">
                <a:solidFill>
                  <a:srgbClr val="221E1F"/>
                </a:solidFill>
                <a:latin typeface="+mj-lt"/>
              </a:rPr>
              <a:t>Advanced AI Research Laboratory</a:t>
            </a:r>
          </a:p>
          <a:p>
            <a:r>
              <a:rPr lang="en-US" sz="1600" dirty="0">
                <a:latin typeface="+mj-lt"/>
              </a:rPr>
              <a:t>Genuity Science</a:t>
            </a:r>
          </a:p>
          <a:p>
            <a:pPr lvl="0" algn="ctr"/>
            <a:r>
              <a:rPr lang="en-US" sz="1350" dirty="0">
                <a:solidFill>
                  <a:srgbClr val="221E1F"/>
                </a:solidFill>
                <a:latin typeface="Frutiger LT Pro 55 Roman" panose="020B0602020204020204" pitchFamily="34" charset="0"/>
              </a:rPr>
              <a:t> </a:t>
            </a:r>
          </a:p>
        </p:txBody>
      </p:sp>
      <p:sp>
        <p:nvSpPr>
          <p:cNvPr id="4" name="TextBox 3"/>
          <p:cNvSpPr txBox="1"/>
          <p:nvPr/>
        </p:nvSpPr>
        <p:spPr>
          <a:xfrm>
            <a:off x="5275677" y="3195466"/>
            <a:ext cx="3742487" cy="3293209"/>
          </a:xfrm>
          <a:prstGeom prst="rect">
            <a:avLst/>
          </a:prstGeom>
          <a:noFill/>
        </p:spPr>
        <p:txBody>
          <a:bodyPr wrap="square" rtlCol="0">
            <a:spAutoFit/>
          </a:bodyPr>
          <a:lstStyle/>
          <a:p>
            <a:r>
              <a:rPr lang="en-US" sz="1600" dirty="0"/>
              <a:t>Sharvari Gujja, MS</a:t>
            </a:r>
          </a:p>
          <a:p>
            <a:r>
              <a:rPr lang="en-US" sz="1600" dirty="0"/>
              <a:t>Director, Bioinformatics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1E1F"/>
                </a:solidFill>
                <a:effectLst/>
                <a:uLnTx/>
                <a:uFillTx/>
                <a:latin typeface="Frutiger LT Pro 45 Light"/>
                <a:ea typeface="+mn-ea"/>
                <a:cs typeface="+mn-cs"/>
              </a:rPr>
              <a:t>Advanced AI Research Laboratory</a:t>
            </a:r>
          </a:p>
          <a:p>
            <a:r>
              <a:rPr lang="en-US" sz="1600" dirty="0"/>
              <a:t>Genuity Science</a:t>
            </a:r>
          </a:p>
          <a:p>
            <a:endParaRPr lang="en-US" sz="1600" dirty="0"/>
          </a:p>
          <a:p>
            <a:r>
              <a:rPr lang="en-US" sz="1600" dirty="0"/>
              <a:t>Sweta Bajaj, MS</a:t>
            </a:r>
          </a:p>
          <a:p>
            <a:r>
              <a:rPr lang="en-US" sz="1600" dirty="0"/>
              <a:t>Machine Learning Engineer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1E1F"/>
                </a:solidFill>
                <a:effectLst/>
                <a:uLnTx/>
                <a:uFillTx/>
                <a:latin typeface="Frutiger LT Pro 45 Light"/>
                <a:ea typeface="+mn-ea"/>
                <a:cs typeface="+mn-cs"/>
              </a:rPr>
              <a:t>Advanced AI Research Laboratory</a:t>
            </a:r>
          </a:p>
          <a:p>
            <a:r>
              <a:rPr lang="en-US" sz="1600" dirty="0"/>
              <a:t>Genuity Science</a:t>
            </a:r>
          </a:p>
          <a:p>
            <a:endParaRPr lang="en-US" sz="1600" dirty="0"/>
          </a:p>
          <a:p>
            <a:r>
              <a:rPr lang="en-US" sz="1600" dirty="0"/>
              <a:t>Lingsheng Dong, MD, MS</a:t>
            </a:r>
          </a:p>
          <a:p>
            <a:r>
              <a:rPr lang="en-US" sz="1600" dirty="0"/>
              <a:t>Senior Research Computing Consultant</a:t>
            </a:r>
          </a:p>
          <a:p>
            <a:r>
              <a:rPr lang="en-US" sz="1600" dirty="0"/>
              <a:t>HMS Research Computing</a:t>
            </a:r>
          </a:p>
        </p:txBody>
      </p:sp>
    </p:spTree>
    <p:extLst>
      <p:ext uri="{BB962C8B-B14F-4D97-AF65-F5344CB8AC3E}">
        <p14:creationId xmlns:p14="http://schemas.microsoft.com/office/powerpoint/2010/main" val="15510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738610" y="1548751"/>
            <a:ext cx="7943996" cy="44661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250"/>
              </a:spcBef>
              <a:buNone/>
            </a:pPr>
            <a:r>
              <a:rPr lang="en-US" sz="1950" b="1" i="1" dirty="0">
                <a:latin typeface="Frutiger LT Pro 55 Roman" panose="020B0602020204020204" pitchFamily="34" charset="0"/>
              </a:rPr>
              <a:t>The data is fit with a negative binomial (NB) model:</a:t>
            </a:r>
          </a:p>
          <a:p>
            <a:pPr marL="0" indent="0">
              <a:lnSpc>
                <a:spcPct val="110000"/>
              </a:lnSpc>
              <a:spcBef>
                <a:spcPts val="900"/>
              </a:spcBef>
              <a:buNone/>
            </a:pPr>
            <a:r>
              <a:rPr lang="en-US" sz="2100" b="1" i="1" dirty="0">
                <a:latin typeface="Frutiger LT Pro 55 Roman" panose="020B0602020204020204" pitchFamily="34" charset="0"/>
              </a:rPr>
              <a:t>                       </a:t>
            </a:r>
            <a:r>
              <a:rPr lang="en-US" sz="2100" i="1" dirty="0" err="1">
                <a:latin typeface="Frutiger LT Pro 55 Roman" panose="020B0602020204020204" pitchFamily="34" charset="0"/>
              </a:rPr>
              <a:t>Y</a:t>
            </a:r>
            <a:r>
              <a:rPr lang="en-US" sz="2100" i="1" baseline="-25000" dirty="0" err="1">
                <a:latin typeface="Frutiger LT Pro 55 Roman" panose="020B0602020204020204" pitchFamily="34" charset="0"/>
              </a:rPr>
              <a:t>gi</a:t>
            </a:r>
            <a:r>
              <a:rPr lang="en-US" sz="2100" i="1" dirty="0">
                <a:latin typeface="Frutiger LT Pro 55 Roman" panose="020B0602020204020204" pitchFamily="34" charset="0"/>
              </a:rPr>
              <a:t> ∼ NB(</a:t>
            </a:r>
            <a:r>
              <a:rPr lang="en-US" sz="2100" i="1" dirty="0" err="1">
                <a:latin typeface="Frutiger LT Pro 55 Roman" panose="020B0602020204020204" pitchFamily="34" charset="0"/>
              </a:rPr>
              <a:t>M</a:t>
            </a:r>
            <a:r>
              <a:rPr lang="en-US" sz="2100" i="1" baseline="-25000" dirty="0" err="1">
                <a:latin typeface="Frutiger LT Pro 55 Roman" panose="020B0602020204020204" pitchFamily="34" charset="0"/>
              </a:rPr>
              <a:t>i</a:t>
            </a:r>
            <a:r>
              <a:rPr lang="en-US" sz="2100" i="1" dirty="0" err="1">
                <a:latin typeface="Frutiger LT Pro 55 Roman" panose="020B0602020204020204" pitchFamily="34" charset="0"/>
              </a:rPr>
              <a:t>P</a:t>
            </a:r>
            <a:r>
              <a:rPr lang="en-US" sz="2100" i="1" baseline="-25000" dirty="0" err="1">
                <a:latin typeface="Frutiger LT Pro 55 Roman" panose="020B0602020204020204" pitchFamily="34" charset="0"/>
              </a:rPr>
              <a:t>gj</a:t>
            </a:r>
            <a:r>
              <a:rPr lang="en-US" sz="2100" i="1" baseline="-25000" dirty="0">
                <a:latin typeface="Frutiger LT Pro 55 Roman" panose="020B0602020204020204" pitchFamily="34" charset="0"/>
              </a:rPr>
              <a:t> </a:t>
            </a:r>
            <a:r>
              <a:rPr lang="en-US" sz="2100" i="1" dirty="0">
                <a:latin typeface="Frutiger LT Pro 55 Roman" panose="020B0602020204020204" pitchFamily="34" charset="0"/>
              </a:rPr>
              <a:t>,</a:t>
            </a:r>
            <a:r>
              <a:rPr lang="el-GR" sz="2100" i="1" dirty="0">
                <a:latin typeface="Frutiger LT Pro 55 Roman" panose="020B0602020204020204" pitchFamily="34" charset="0"/>
              </a:rPr>
              <a:t>Φ</a:t>
            </a:r>
            <a:r>
              <a:rPr lang="en-US" sz="2100" i="1" baseline="-25000" dirty="0">
                <a:latin typeface="Frutiger LT Pro 55 Roman" panose="020B0602020204020204" pitchFamily="34" charset="0"/>
              </a:rPr>
              <a:t>g</a:t>
            </a:r>
            <a:r>
              <a:rPr lang="en-US" sz="2100" i="1" dirty="0">
                <a:latin typeface="Frutiger LT Pro 55 Roman" panose="020B0602020204020204" pitchFamily="34" charset="0"/>
              </a:rPr>
              <a:t>)</a:t>
            </a:r>
          </a:p>
          <a:p>
            <a:pPr marL="0" indent="0">
              <a:lnSpc>
                <a:spcPct val="110000"/>
              </a:lnSpc>
              <a:spcBef>
                <a:spcPts val="900"/>
              </a:spcBef>
              <a:buNone/>
            </a:pPr>
            <a:r>
              <a:rPr lang="en-US" sz="1800" i="1" dirty="0">
                <a:latin typeface="Frutiger LT Pro 55 Roman" panose="020B0602020204020204" pitchFamily="34" charset="0"/>
              </a:rPr>
              <a:t>For gene (g) and sample (</a:t>
            </a:r>
            <a:r>
              <a:rPr lang="en-US" sz="1800" i="1" dirty="0" err="1">
                <a:latin typeface="Frutiger LT Pro 55 Roman" panose="020B0602020204020204" pitchFamily="34" charset="0"/>
              </a:rPr>
              <a:t>i</a:t>
            </a:r>
            <a:r>
              <a:rPr lang="en-US" sz="1800" i="1" dirty="0">
                <a:latin typeface="Frutiger LT Pro 55 Roman" panose="020B0602020204020204" pitchFamily="34" charset="0"/>
              </a:rPr>
              <a:t>)</a:t>
            </a:r>
          </a:p>
          <a:p>
            <a:pPr marL="0" indent="0">
              <a:lnSpc>
                <a:spcPct val="100000"/>
              </a:lnSpc>
              <a:spcBef>
                <a:spcPts val="450"/>
              </a:spcBef>
              <a:buNone/>
            </a:pPr>
            <a:endParaRPr lang="en-US" sz="1800" i="1" dirty="0">
              <a:latin typeface="Frutiger LT Pro 55 Roman" panose="020B0602020204020204" pitchFamily="34" charset="0"/>
            </a:endParaRPr>
          </a:p>
          <a:p>
            <a:pPr marL="0" indent="0">
              <a:lnSpc>
                <a:spcPct val="100000"/>
              </a:lnSpc>
              <a:spcBef>
                <a:spcPts val="450"/>
              </a:spcBef>
              <a:buNone/>
            </a:pPr>
            <a:r>
              <a:rPr lang="en-US" sz="1800" i="1" dirty="0">
                <a:latin typeface="Frutiger LT Pro 55 Roman" panose="020B0602020204020204" pitchFamily="34" charset="0"/>
              </a:rPr>
              <a:t>M</a:t>
            </a:r>
            <a:r>
              <a:rPr lang="en-US" sz="1800" i="1" baseline="-25000" dirty="0">
                <a:latin typeface="Frutiger LT Pro 55 Roman" panose="020B0602020204020204" pitchFamily="34" charset="0"/>
              </a:rPr>
              <a:t>i</a:t>
            </a:r>
            <a:r>
              <a:rPr lang="en-US" sz="1500" i="1" dirty="0">
                <a:latin typeface="Frutiger LT Pro 55 Roman" panose="020B0602020204020204" pitchFamily="34" charset="0"/>
              </a:rPr>
              <a:t> = Library size (total number of reads)</a:t>
            </a:r>
          </a:p>
          <a:p>
            <a:pPr marL="0" indent="0">
              <a:lnSpc>
                <a:spcPct val="100000"/>
              </a:lnSpc>
              <a:spcBef>
                <a:spcPts val="450"/>
              </a:spcBef>
              <a:buNone/>
            </a:pPr>
            <a:r>
              <a:rPr lang="el-GR" sz="1800" i="1" dirty="0">
                <a:latin typeface="Frutiger LT Pro 55 Roman" panose="020B0602020204020204" pitchFamily="34" charset="0"/>
              </a:rPr>
              <a:t>Φ</a:t>
            </a:r>
            <a:r>
              <a:rPr lang="en-US" sz="1800" i="1" baseline="-25000" dirty="0">
                <a:latin typeface="Frutiger LT Pro 55 Roman" panose="020B0602020204020204" pitchFamily="34" charset="0"/>
              </a:rPr>
              <a:t>g</a:t>
            </a:r>
            <a:r>
              <a:rPr lang="en-US" sz="1500" i="1" dirty="0">
                <a:latin typeface="Frutiger LT Pro 55 Roman" panose="020B0602020204020204" pitchFamily="34" charset="0"/>
              </a:rPr>
              <a:t> = Dispersion (Phi)</a:t>
            </a:r>
          </a:p>
          <a:p>
            <a:pPr marL="0" indent="0">
              <a:lnSpc>
                <a:spcPct val="100000"/>
              </a:lnSpc>
              <a:spcBef>
                <a:spcPts val="450"/>
              </a:spcBef>
              <a:buNone/>
            </a:pPr>
            <a:r>
              <a:rPr lang="en-US" sz="1800" i="1" dirty="0">
                <a:latin typeface="Frutiger LT Pro 55 Roman" panose="020B0602020204020204" pitchFamily="34" charset="0"/>
              </a:rPr>
              <a:t>p</a:t>
            </a:r>
            <a:r>
              <a:rPr lang="en-US" sz="1800" i="1" baseline="-25000" dirty="0">
                <a:latin typeface="Frutiger LT Pro 55 Roman" panose="020B0602020204020204" pitchFamily="34" charset="0"/>
              </a:rPr>
              <a:t>gj</a:t>
            </a:r>
            <a:r>
              <a:rPr lang="en-US" sz="1500" i="1" dirty="0">
                <a:latin typeface="Frutiger LT Pro 55 Roman" panose="020B0602020204020204" pitchFamily="34" charset="0"/>
              </a:rPr>
              <a:t> = Relative abundance of gene (g) </a:t>
            </a:r>
          </a:p>
          <a:p>
            <a:pPr marL="0" indent="0">
              <a:lnSpc>
                <a:spcPct val="100000"/>
              </a:lnSpc>
              <a:spcBef>
                <a:spcPts val="450"/>
              </a:spcBef>
              <a:buNone/>
            </a:pPr>
            <a:r>
              <a:rPr lang="en-US" sz="1500" i="1" dirty="0">
                <a:latin typeface="Frutiger LT Pro 55 Roman" panose="020B0602020204020204" pitchFamily="34" charset="0"/>
              </a:rPr>
              <a:t>in experimental group (j) to which sample (</a:t>
            </a:r>
            <a:r>
              <a:rPr lang="en-US" sz="1500" i="1" dirty="0" err="1">
                <a:latin typeface="Frutiger LT Pro 55 Roman" panose="020B0602020204020204" pitchFamily="34" charset="0"/>
              </a:rPr>
              <a:t>i</a:t>
            </a:r>
            <a:r>
              <a:rPr lang="en-US" sz="1500" i="1" dirty="0">
                <a:latin typeface="Frutiger LT Pro 55 Roman" panose="020B0602020204020204" pitchFamily="34" charset="0"/>
              </a:rPr>
              <a:t>) belongs</a:t>
            </a:r>
          </a:p>
          <a:p>
            <a:pPr marL="0" indent="0">
              <a:lnSpc>
                <a:spcPct val="100000"/>
              </a:lnSpc>
              <a:spcBef>
                <a:spcPts val="450"/>
              </a:spcBef>
              <a:buNone/>
            </a:pPr>
            <a:r>
              <a:rPr lang="en-US" sz="1800" i="1" dirty="0">
                <a:latin typeface="Frutiger LT Pro 55 Roman" panose="020B0602020204020204" pitchFamily="34" charset="0"/>
              </a:rPr>
              <a:t>Mean</a:t>
            </a:r>
            <a:r>
              <a:rPr lang="en-US" sz="2100" i="1" dirty="0">
                <a:latin typeface="Frutiger LT Pro 55 Roman" panose="020B0602020204020204" pitchFamily="34" charset="0"/>
              </a:rPr>
              <a:t> = </a:t>
            </a:r>
            <a:r>
              <a:rPr lang="en-US" sz="1800" i="1" dirty="0">
                <a:latin typeface="Frutiger LT Pro 55 Roman" panose="020B0602020204020204" pitchFamily="34" charset="0"/>
              </a:rPr>
              <a:t>µ</a:t>
            </a:r>
            <a:r>
              <a:rPr lang="en-US" sz="1800" i="1" baseline="-25000" dirty="0" err="1">
                <a:latin typeface="Frutiger LT Pro 55 Roman" panose="020B0602020204020204" pitchFamily="34" charset="0"/>
              </a:rPr>
              <a:t>gi</a:t>
            </a:r>
            <a:r>
              <a:rPr lang="en-US" sz="2100" i="1" dirty="0">
                <a:latin typeface="Frutiger LT Pro 55 Roman" panose="020B0602020204020204" pitchFamily="34" charset="0"/>
              </a:rPr>
              <a:t> = </a:t>
            </a:r>
            <a:r>
              <a:rPr lang="en-US" sz="1800" i="1" dirty="0" err="1">
                <a:latin typeface="Frutiger LT Pro 55 Roman" panose="020B0602020204020204" pitchFamily="34" charset="0"/>
              </a:rPr>
              <a:t>M</a:t>
            </a:r>
            <a:r>
              <a:rPr lang="en-US" sz="1800" i="1" baseline="-25000" dirty="0" err="1">
                <a:latin typeface="Frutiger LT Pro 55 Roman" panose="020B0602020204020204" pitchFamily="34" charset="0"/>
              </a:rPr>
              <a:t>i</a:t>
            </a:r>
            <a:r>
              <a:rPr lang="en-US" sz="1800" i="1" dirty="0" err="1">
                <a:latin typeface="Frutiger LT Pro 55 Roman" panose="020B0602020204020204" pitchFamily="34" charset="0"/>
              </a:rPr>
              <a:t>P</a:t>
            </a:r>
            <a:r>
              <a:rPr lang="en-US" sz="1800" i="1" baseline="-25000" dirty="0" err="1">
                <a:latin typeface="Frutiger LT Pro 55 Roman" panose="020B0602020204020204" pitchFamily="34" charset="0"/>
              </a:rPr>
              <a:t>gj</a:t>
            </a:r>
            <a:r>
              <a:rPr lang="en-US" sz="1800" i="1" baseline="-25000" dirty="0">
                <a:latin typeface="Frutiger LT Pro 55 Roman" panose="020B0602020204020204" pitchFamily="34" charset="0"/>
              </a:rPr>
              <a:t> </a:t>
            </a:r>
          </a:p>
          <a:p>
            <a:pPr marL="0" indent="0">
              <a:lnSpc>
                <a:spcPct val="100000"/>
              </a:lnSpc>
              <a:spcBef>
                <a:spcPts val="450"/>
              </a:spcBef>
              <a:buNone/>
            </a:pPr>
            <a:r>
              <a:rPr lang="en-US" sz="1800" i="1" dirty="0">
                <a:latin typeface="Frutiger LT Pro 55 Roman" panose="020B0602020204020204" pitchFamily="34" charset="0"/>
              </a:rPr>
              <a:t>Variance = µ</a:t>
            </a:r>
            <a:r>
              <a:rPr lang="en-US" sz="1800" i="1" baseline="-25000" dirty="0" err="1">
                <a:latin typeface="Frutiger LT Pro 55 Roman" panose="020B0602020204020204" pitchFamily="34" charset="0"/>
              </a:rPr>
              <a:t>gi</a:t>
            </a:r>
            <a:r>
              <a:rPr lang="en-US" sz="1800" i="1" dirty="0">
                <a:latin typeface="Frutiger LT Pro 55 Roman" panose="020B0602020204020204" pitchFamily="34" charset="0"/>
              </a:rPr>
              <a:t> (1+µ</a:t>
            </a:r>
            <a:r>
              <a:rPr lang="en-US" sz="1800" i="1" baseline="-25000" dirty="0" err="1">
                <a:latin typeface="Frutiger LT Pro 55 Roman" panose="020B0602020204020204" pitchFamily="34" charset="0"/>
              </a:rPr>
              <a:t>gi</a:t>
            </a:r>
            <a:r>
              <a:rPr lang="el-GR" sz="1800" i="1" dirty="0">
                <a:latin typeface="Frutiger LT Pro 55 Roman" panose="020B0602020204020204" pitchFamily="34" charset="0"/>
              </a:rPr>
              <a:t>Φ</a:t>
            </a:r>
            <a:r>
              <a:rPr lang="en-US" sz="1800" i="1" baseline="-25000" dirty="0">
                <a:latin typeface="Frutiger LT Pro 55 Roman" panose="020B0602020204020204" pitchFamily="34" charset="0"/>
              </a:rPr>
              <a:t>g</a:t>
            </a:r>
            <a:r>
              <a:rPr lang="en-US" sz="1800" i="1" dirty="0">
                <a:latin typeface="Frutiger LT Pro 55 Roman" panose="020B0602020204020204" pitchFamily="34" charset="0"/>
              </a:rPr>
              <a:t>)</a:t>
            </a:r>
          </a:p>
          <a:p>
            <a:pPr marL="0" indent="0">
              <a:lnSpc>
                <a:spcPct val="100000"/>
              </a:lnSpc>
              <a:spcBef>
                <a:spcPts val="450"/>
              </a:spcBef>
              <a:buNone/>
            </a:pPr>
            <a:endParaRPr lang="en-US" sz="1800" i="1" baseline="-25000" dirty="0">
              <a:latin typeface="Frutiger LT Pro 55 Roman" panose="020B0602020204020204" pitchFamily="34" charset="0"/>
            </a:endParaRPr>
          </a:p>
          <a:p>
            <a:pPr marL="0" indent="0">
              <a:lnSpc>
                <a:spcPct val="100000"/>
              </a:lnSpc>
              <a:spcBef>
                <a:spcPts val="450"/>
              </a:spcBef>
              <a:buNone/>
            </a:pPr>
            <a:r>
              <a:rPr lang="en-US" sz="1500" i="1" dirty="0">
                <a:latin typeface="Frutiger LT Pro 55 Roman" panose="020B0602020204020204" pitchFamily="34" charset="0"/>
              </a:rPr>
              <a:t>Note: NB distribution reduces to Poisson distribution when </a:t>
            </a:r>
            <a:r>
              <a:rPr lang="el-GR" sz="1500" i="1" dirty="0">
                <a:latin typeface="Frutiger LT Pro 55 Roman" panose="020B0602020204020204" pitchFamily="34" charset="0"/>
              </a:rPr>
              <a:t>Φ</a:t>
            </a:r>
            <a:r>
              <a:rPr lang="en-US" sz="1500" i="1" baseline="-25000" dirty="0">
                <a:latin typeface="Frutiger LT Pro 55 Roman" panose="020B0602020204020204" pitchFamily="34" charset="0"/>
              </a:rPr>
              <a:t>g</a:t>
            </a:r>
            <a:r>
              <a:rPr lang="en-US" sz="1500" i="1" dirty="0">
                <a:latin typeface="Frutiger LT Pro 55 Roman" panose="020B0602020204020204" pitchFamily="34" charset="0"/>
              </a:rPr>
              <a:t> = 0</a:t>
            </a:r>
          </a:p>
          <a:p>
            <a:pPr marL="0" indent="0">
              <a:lnSpc>
                <a:spcPct val="100000"/>
              </a:lnSpc>
              <a:spcBef>
                <a:spcPts val="450"/>
              </a:spcBef>
              <a:buNone/>
            </a:pPr>
            <a:r>
              <a:rPr lang="en-US" sz="1500" i="1" dirty="0">
                <a:latin typeface="Frutiger LT Pro 55 Roman" panose="020B0602020204020204" pitchFamily="34" charset="0"/>
              </a:rPr>
              <a:t>            √</a:t>
            </a:r>
            <a:r>
              <a:rPr lang="el-GR" sz="1500" i="1" dirty="0">
                <a:latin typeface="Frutiger LT Pro 55 Roman" panose="020B0602020204020204" pitchFamily="34" charset="0"/>
              </a:rPr>
              <a:t>Φ</a:t>
            </a:r>
            <a:r>
              <a:rPr lang="en-US" sz="1500" i="1" baseline="-25000" dirty="0">
                <a:latin typeface="Frutiger LT Pro 55 Roman" panose="020B0602020204020204" pitchFamily="34" charset="0"/>
              </a:rPr>
              <a:t>g </a:t>
            </a:r>
            <a:r>
              <a:rPr lang="en-US" sz="1500" i="1" dirty="0">
                <a:latin typeface="Frutiger LT Pro 55 Roman" panose="020B0602020204020204" pitchFamily="34" charset="0"/>
              </a:rPr>
              <a:t>= Biological Coefficient of Variation between samples</a:t>
            </a:r>
            <a:endParaRPr lang="en-US" sz="1500" i="1" baseline="-25000" dirty="0">
              <a:latin typeface="Frutiger LT Pro 55 Roman" panose="020B0602020204020204" pitchFamily="34" charset="0"/>
            </a:endParaRPr>
          </a:p>
        </p:txBody>
      </p:sp>
      <p:sp>
        <p:nvSpPr>
          <p:cNvPr id="21" name="TextBox 20"/>
          <p:cNvSpPr txBox="1"/>
          <p:nvPr/>
        </p:nvSpPr>
        <p:spPr>
          <a:xfrm>
            <a:off x="2644630" y="6249011"/>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235480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0" y="6246274"/>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2010</a:t>
            </a:r>
          </a:p>
        </p:txBody>
      </p:sp>
      <p:graphicFrame>
        <p:nvGraphicFramePr>
          <p:cNvPr id="14" name="Object 13"/>
          <p:cNvGraphicFramePr>
            <a:graphicFrameLocks noChangeAspect="1"/>
          </p:cNvGraphicFramePr>
          <p:nvPr>
            <p:extLst>
              <p:ext uri="{D42A27DB-BD31-4B8C-83A1-F6EECF244321}">
                <p14:modId xmlns:p14="http://schemas.microsoft.com/office/powerpoint/2010/main" val="2597551493"/>
              </p:ext>
            </p:extLst>
          </p:nvPr>
        </p:nvGraphicFramePr>
        <p:xfrm>
          <a:off x="1823205" y="2091614"/>
          <a:ext cx="5029901" cy="3912254"/>
        </p:xfrm>
        <a:graphic>
          <a:graphicData uri="http://schemas.openxmlformats.org/presentationml/2006/ole">
            <mc:AlternateContent xmlns:mc="http://schemas.openxmlformats.org/markup-compatibility/2006">
              <mc:Choice xmlns:v="urn:schemas-microsoft-com:vml" Requires="v">
                <p:oleObj spid="_x0000_s1068" name="Acrobat Document" r:id="rId4" imgW="4937622" imgH="3840480" progId="AcroExch.Document.11">
                  <p:embed/>
                </p:oleObj>
              </mc:Choice>
              <mc:Fallback>
                <p:oleObj name="Acrobat Document" r:id="rId4" imgW="4937622" imgH="3840480" progId="AcroExch.Document.11">
                  <p:embed/>
                  <p:pic>
                    <p:nvPicPr>
                      <p:cNvPr id="14" name="Object 13"/>
                      <p:cNvPicPr/>
                      <p:nvPr/>
                    </p:nvPicPr>
                    <p:blipFill>
                      <a:blip r:embed="rId5"/>
                      <a:stretch>
                        <a:fillRect/>
                      </a:stretch>
                    </p:blipFill>
                    <p:spPr>
                      <a:xfrm>
                        <a:off x="1823205" y="2091614"/>
                        <a:ext cx="5029901" cy="3912254"/>
                      </a:xfrm>
                      <a:prstGeom prst="rect">
                        <a:avLst/>
                      </a:prstGeom>
                    </p:spPr>
                  </p:pic>
                </p:oleObj>
              </mc:Fallback>
            </mc:AlternateContent>
          </a:graphicData>
        </a:graphic>
      </p:graphicFrame>
      <p:sp>
        <p:nvSpPr>
          <p:cNvPr id="15" name="Content Placeholder 14"/>
          <p:cNvSpPr>
            <a:spLocks noGrp="1"/>
          </p:cNvSpPr>
          <p:nvPr>
            <p:ph idx="4294967295"/>
          </p:nvPr>
        </p:nvSpPr>
        <p:spPr>
          <a:xfrm>
            <a:off x="547381" y="1372498"/>
            <a:ext cx="7581551" cy="1046287"/>
          </a:xfrm>
          <a:prstGeom prst="rect">
            <a:avLst/>
          </a:prstGeom>
        </p:spPr>
        <p:txBody>
          <a:bodyPr>
            <a:normAutofit/>
          </a:bodyPr>
          <a:lstStyle/>
          <a:p>
            <a:pPr marL="0" indent="0" algn="ctr">
              <a:buNone/>
            </a:pPr>
            <a:r>
              <a:rPr lang="en-US" b="1" i="1" dirty="0">
                <a:latin typeface="Frutiger LT Pro 55 Roman" panose="020B0602020204020204" pitchFamily="34" charset="0"/>
              </a:rPr>
              <a:t>Mean-Variance Plot</a:t>
            </a:r>
          </a:p>
          <a:p>
            <a:pPr marL="0" indent="0" algn="ctr">
              <a:buNone/>
            </a:pPr>
            <a:r>
              <a:rPr lang="en-US" sz="1500" b="1" i="1" dirty="0">
                <a:latin typeface="Frutiger LT Pro 55 Roman" panose="020B0602020204020204" pitchFamily="34" charset="0"/>
              </a:rPr>
              <a:t>    &gt;</a:t>
            </a:r>
            <a:r>
              <a:rPr lang="en-US" sz="1500" b="1" i="1" dirty="0" err="1">
                <a:latin typeface="Frutiger LT Pro 55 Roman" panose="020B0602020204020204" pitchFamily="34" charset="0"/>
              </a:rPr>
              <a:t>plotMeanVar</a:t>
            </a:r>
            <a:r>
              <a:rPr lang="en-US" sz="1500" b="1" i="1" dirty="0">
                <a:latin typeface="Frutiger LT Pro 55 Roman" panose="020B0602020204020204" pitchFamily="34" charset="0"/>
              </a:rPr>
              <a:t>(y)</a:t>
            </a:r>
          </a:p>
          <a:p>
            <a:pPr marL="0" indent="0">
              <a:buNone/>
            </a:pPr>
            <a:endParaRPr lang="en-US" sz="2700" b="1" i="1" dirty="0">
              <a:latin typeface="Constantia" panose="02030602050306030303" pitchFamily="18" charset="0"/>
            </a:endParaRPr>
          </a:p>
        </p:txBody>
      </p:sp>
    </p:spTree>
    <p:extLst>
      <p:ext uri="{BB962C8B-B14F-4D97-AF65-F5344CB8AC3E}">
        <p14:creationId xmlns:p14="http://schemas.microsoft.com/office/powerpoint/2010/main" val="234018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849" y="3167390"/>
            <a:ext cx="2579482" cy="523220"/>
          </a:xfrm>
          <a:prstGeom prst="rect">
            <a:avLst/>
          </a:prstGeom>
          <a:noFill/>
        </p:spPr>
        <p:txBody>
          <a:bodyPr wrap="square" rtlCol="0">
            <a:spAutoFit/>
          </a:bodyPr>
          <a:lstStyle/>
          <a:p>
            <a:r>
              <a:rPr lang="en-US" sz="2800" b="1" i="1" dirty="0">
                <a:latin typeface="Frutiger LT Pro 55 Roman" panose="020B0602020204020204" pitchFamily="34" charset="0"/>
              </a:rPr>
              <a:t>Why </a:t>
            </a:r>
            <a:r>
              <a:rPr lang="en-US" sz="2800" b="1" i="1" dirty="0" err="1">
                <a:latin typeface="Frutiger LT Pro 55 Roman" panose="020B0602020204020204" pitchFamily="34" charset="0"/>
              </a:rPr>
              <a:t>edgeR</a:t>
            </a:r>
            <a:r>
              <a:rPr lang="en-US" sz="2800" b="1" i="1" dirty="0">
                <a:latin typeface="Frutiger LT Pro 55 Roman" panose="020B0602020204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549927168"/>
              </p:ext>
            </p:extLst>
          </p:nvPr>
        </p:nvGraphicFramePr>
        <p:xfrm>
          <a:off x="3301333" y="1506282"/>
          <a:ext cx="4890340" cy="4552530"/>
        </p:xfrm>
        <a:graphic>
          <a:graphicData uri="http://schemas.openxmlformats.org/presentationml/2006/ole">
            <mc:AlternateContent xmlns:mc="http://schemas.openxmlformats.org/markup-compatibility/2006">
              <mc:Choice xmlns:v="urn:schemas-microsoft-com:vml" Requires="v">
                <p:oleObj spid="_x0000_s2092" name="Acrobat Document" r:id="rId3" imgW="5790881" imgH="5390866" progId="Acrobat.Document.2015">
                  <p:embed/>
                </p:oleObj>
              </mc:Choice>
              <mc:Fallback>
                <p:oleObj name="Acrobat Document" r:id="rId3" imgW="5790881" imgH="5390866" progId="Acrobat.Document.2015">
                  <p:embed/>
                  <p:pic>
                    <p:nvPicPr>
                      <p:cNvPr id="4" name="Object 3"/>
                      <p:cNvPicPr/>
                      <p:nvPr/>
                    </p:nvPicPr>
                    <p:blipFill>
                      <a:blip r:embed="rId4"/>
                      <a:stretch>
                        <a:fillRect/>
                      </a:stretch>
                    </p:blipFill>
                    <p:spPr>
                      <a:xfrm>
                        <a:off x="3301333" y="1506282"/>
                        <a:ext cx="4890340" cy="4552530"/>
                      </a:xfrm>
                      <a:prstGeom prst="rect">
                        <a:avLst/>
                      </a:prstGeom>
                    </p:spPr>
                  </p:pic>
                </p:oleObj>
              </mc:Fallback>
            </mc:AlternateContent>
          </a:graphicData>
        </a:graphic>
      </p:graphicFrame>
    </p:spTree>
    <p:extLst>
      <p:ext uri="{BB962C8B-B14F-4D97-AF65-F5344CB8AC3E}">
        <p14:creationId xmlns:p14="http://schemas.microsoft.com/office/powerpoint/2010/main" val="75576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95057" y="5851185"/>
            <a:ext cx="6665053"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975024" y="1627160"/>
            <a:ext cx="7193952" cy="42240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Frutiger LT Pro 55 Roman" panose="020B0602020204020204" pitchFamily="34" charset="0"/>
              </a:rPr>
              <a:t>Creating the </a:t>
            </a:r>
            <a:r>
              <a:rPr lang="en-US" sz="2400" b="1" i="1" dirty="0" err="1">
                <a:latin typeface="Frutiger LT Pro 55 Roman" panose="020B0602020204020204" pitchFamily="34" charset="0"/>
              </a:rPr>
              <a:t>DGEList</a:t>
            </a:r>
            <a:r>
              <a:rPr lang="en-US" sz="2400" b="1" i="1" dirty="0">
                <a:latin typeface="Frutiger LT Pro 55 Roman" panose="020B0602020204020204" pitchFamily="34" charset="0"/>
              </a:rPr>
              <a:t> data class</a:t>
            </a:r>
          </a:p>
          <a:p>
            <a:pPr marL="0" indent="0">
              <a:lnSpc>
                <a:spcPct val="100000"/>
              </a:lnSpc>
              <a:spcBef>
                <a:spcPts val="0"/>
              </a:spcBef>
              <a:buNone/>
            </a:pPr>
            <a:endParaRPr lang="en-US" sz="1800" b="1" i="1" dirty="0">
              <a:latin typeface="Frutiger LT Pro 55 Roman" panose="020B0602020204020204" pitchFamily="34" charset="0"/>
            </a:endParaRPr>
          </a:p>
          <a:p>
            <a:pPr>
              <a:lnSpc>
                <a:spcPct val="110000"/>
              </a:lnSpc>
              <a:buFont typeface="Wingdings" panose="05000000000000000000" pitchFamily="2" charset="2"/>
              <a:buChar char="Ø"/>
            </a:pPr>
            <a:r>
              <a:rPr lang="en-US" sz="1800" i="1" dirty="0">
                <a:latin typeface="Frutiger LT Pro 55 Roman" panose="020B0602020204020204" pitchFamily="34" charset="0"/>
              </a:rPr>
              <a:t>edgeR stores data in a </a:t>
            </a:r>
            <a:r>
              <a:rPr lang="en-US" sz="1800" b="1" i="1" dirty="0">
                <a:latin typeface="Frutiger LT Pro 55 Roman" panose="020B0602020204020204" pitchFamily="34" charset="0"/>
              </a:rPr>
              <a:t>simple list-based </a:t>
            </a:r>
            <a:r>
              <a:rPr lang="en-US" sz="1800" i="1" dirty="0">
                <a:latin typeface="Frutiger LT Pro 55 Roman" panose="020B0602020204020204" pitchFamily="34" charset="0"/>
              </a:rPr>
              <a:t>data object called a </a:t>
            </a:r>
            <a:r>
              <a:rPr lang="en-US" sz="1800" i="1" dirty="0" err="1">
                <a:latin typeface="Frutiger LT Pro 55 Roman" panose="020B0602020204020204" pitchFamily="34" charset="0"/>
              </a:rPr>
              <a:t>DGEList</a:t>
            </a:r>
            <a:endParaRPr lang="en-US" sz="1800" i="1" dirty="0">
              <a:latin typeface="Frutiger LT Pro 55 Roman" panose="020B0602020204020204" pitchFamily="34" charset="0"/>
            </a:endParaRPr>
          </a:p>
          <a:p>
            <a:pPr marL="0" indent="0">
              <a:lnSpc>
                <a:spcPct val="100000"/>
              </a:lnSpc>
              <a:spcBef>
                <a:spcPts val="0"/>
              </a:spcBef>
              <a:buNone/>
            </a:pPr>
            <a:endParaRPr lang="en-US" sz="1800" i="1" dirty="0">
              <a:latin typeface="Frutiger LT Pro 55 Roman" panose="020B0602020204020204" pitchFamily="34" charset="0"/>
            </a:endParaRPr>
          </a:p>
          <a:p>
            <a:pPr>
              <a:lnSpc>
                <a:spcPct val="110000"/>
              </a:lnSpc>
              <a:buFont typeface="Wingdings" panose="05000000000000000000" pitchFamily="2" charset="2"/>
              <a:buChar char="Ø"/>
            </a:pPr>
            <a:r>
              <a:rPr lang="en-US" sz="1800" i="1" dirty="0">
                <a:latin typeface="Frutiger LT Pro 55 Roman" panose="020B0602020204020204" pitchFamily="34" charset="0"/>
              </a:rPr>
              <a:t>If the table of counts exists as a </a:t>
            </a:r>
            <a:r>
              <a:rPr lang="en-US" sz="1800" i="1" dirty="0" err="1">
                <a:latin typeface="Frutiger LT Pro 55 Roman" panose="020B0602020204020204" pitchFamily="34" charset="0"/>
              </a:rPr>
              <a:t>data.frame</a:t>
            </a:r>
            <a:r>
              <a:rPr lang="en-US" sz="1800" i="1" dirty="0">
                <a:latin typeface="Frutiger LT Pro 55 Roman" panose="020B0602020204020204" pitchFamily="34" charset="0"/>
              </a:rPr>
              <a:t> then a </a:t>
            </a:r>
            <a:r>
              <a:rPr lang="en-US" sz="1800" i="1" dirty="0" err="1">
                <a:latin typeface="Frutiger LT Pro 55 Roman" panose="020B0602020204020204" pitchFamily="34" charset="0"/>
              </a:rPr>
              <a:t>DGEList</a:t>
            </a:r>
            <a:r>
              <a:rPr lang="en-US" sz="1800" i="1" dirty="0">
                <a:latin typeface="Frutiger LT Pro 55 Roman" panose="020B0602020204020204" pitchFamily="34" charset="0"/>
              </a:rPr>
              <a:t> object can be created by</a:t>
            </a:r>
          </a:p>
          <a:p>
            <a:pPr marL="0" indent="0">
              <a:lnSpc>
                <a:spcPct val="100000"/>
              </a:lnSpc>
              <a:spcBef>
                <a:spcPts val="0"/>
              </a:spcBef>
              <a:buNone/>
            </a:pPr>
            <a:endParaRPr lang="en-US" sz="1800" i="1" dirty="0">
              <a:latin typeface="Frutiger LT Pro 55 Roman" panose="020B0602020204020204" pitchFamily="34" charset="0"/>
            </a:endParaRPr>
          </a:p>
          <a:p>
            <a:pPr marL="342900" lvl="1" indent="0">
              <a:lnSpc>
                <a:spcPct val="110000"/>
              </a:lnSpc>
              <a:buNone/>
            </a:pPr>
            <a:r>
              <a:rPr lang="en-US" sz="1500" i="1" dirty="0">
                <a:latin typeface="Frutiger LT Pro 55 Roman" panose="020B0602020204020204" pitchFamily="34" charset="0"/>
              </a:rPr>
              <a:t>        &gt;group &lt;- c(rep("TNBC", 10), rep("Normal", 10))</a:t>
            </a:r>
          </a:p>
          <a:p>
            <a:pPr marL="342900" lvl="1" indent="0">
              <a:lnSpc>
                <a:spcPct val="110000"/>
              </a:lnSpc>
              <a:buNone/>
            </a:pPr>
            <a:r>
              <a:rPr lang="en-US" sz="1500" i="1" dirty="0">
                <a:latin typeface="Frutiger LT Pro 55 Roman" panose="020B0602020204020204" pitchFamily="34" charset="0"/>
              </a:rPr>
              <a:t>        &gt;y &lt;- </a:t>
            </a:r>
            <a:r>
              <a:rPr lang="en-US" sz="1500" i="1" dirty="0" err="1">
                <a:latin typeface="Frutiger LT Pro 55 Roman" panose="020B0602020204020204" pitchFamily="34" charset="0"/>
              </a:rPr>
              <a:t>DGEList</a:t>
            </a:r>
            <a:r>
              <a:rPr lang="en-US" sz="1500" i="1" dirty="0">
                <a:latin typeface="Frutiger LT Pro 55 Roman" panose="020B0602020204020204" pitchFamily="34" charset="0"/>
              </a:rPr>
              <a:t>(counts=x[,1:20], group=group)</a:t>
            </a:r>
          </a:p>
        </p:txBody>
      </p:sp>
    </p:spTree>
    <p:extLst>
      <p:ext uri="{BB962C8B-B14F-4D97-AF65-F5344CB8AC3E}">
        <p14:creationId xmlns:p14="http://schemas.microsoft.com/office/powerpoint/2010/main" val="1973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443294" y="6142987"/>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408914" y="1578433"/>
            <a:ext cx="8326172" cy="439452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375" b="1" i="1" dirty="0">
                <a:latin typeface="Frutiger LT Pro 55 Roman" panose="020B0602020204020204" pitchFamily="34" charset="0"/>
              </a:rPr>
              <a:t>Trimmed Mean of M-values (TMM) Normalization</a:t>
            </a:r>
          </a:p>
          <a:p>
            <a:pPr marL="0" indent="0">
              <a:lnSpc>
                <a:spcPct val="120000"/>
              </a:lnSpc>
              <a:spcBef>
                <a:spcPts val="0"/>
              </a:spcBef>
              <a:buNone/>
            </a:pPr>
            <a:endParaRPr lang="en-US" sz="2250" b="1" i="1" dirty="0">
              <a:latin typeface="Frutiger LT Pro 55 Roman" panose="020B0602020204020204" pitchFamily="34" charset="0"/>
            </a:endParaRPr>
          </a:p>
          <a:p>
            <a:pPr>
              <a:lnSpc>
                <a:spcPct val="110000"/>
              </a:lnSpc>
              <a:buFont typeface="Wingdings" panose="05000000000000000000" pitchFamily="2" charset="2"/>
              <a:buChar char="Ø"/>
            </a:pPr>
            <a:r>
              <a:rPr lang="en-US" sz="2850" i="1" dirty="0">
                <a:latin typeface="Frutiger LT Pro 55 Roman" panose="020B0602020204020204" pitchFamily="34" charset="0"/>
              </a:rPr>
              <a:t>The ‘</a:t>
            </a:r>
            <a:r>
              <a:rPr lang="en-US" sz="2850" b="1" i="1" dirty="0" err="1">
                <a:latin typeface="Frutiger LT Pro 55 Roman" panose="020B0602020204020204" pitchFamily="34" charset="0"/>
              </a:rPr>
              <a:t>calcNormFactors</a:t>
            </a:r>
            <a:r>
              <a:rPr lang="en-US" sz="2850" i="1" dirty="0">
                <a:latin typeface="Frutiger LT Pro 55 Roman" panose="020B0602020204020204" pitchFamily="34" charset="0"/>
              </a:rPr>
              <a:t>’ function normalizes for RNA composition by determining a set of scaling factors for the library sizes that minimize the </a:t>
            </a:r>
            <a:r>
              <a:rPr lang="en-US" sz="2850" b="1" i="1" dirty="0">
                <a:latin typeface="Frutiger LT Pro 55 Roman" panose="020B0602020204020204" pitchFamily="34" charset="0"/>
              </a:rPr>
              <a:t>log-fold changes </a:t>
            </a:r>
            <a:r>
              <a:rPr lang="en-US" sz="2850" i="1" dirty="0">
                <a:latin typeface="Frutiger LT Pro 55 Roman" panose="020B0602020204020204" pitchFamily="34" charset="0"/>
              </a:rPr>
              <a:t>between samples</a:t>
            </a:r>
          </a:p>
          <a:p>
            <a:pPr marL="0" indent="0">
              <a:lnSpc>
                <a:spcPct val="60000"/>
              </a:lnSpc>
              <a:spcBef>
                <a:spcPts val="450"/>
              </a:spcBef>
              <a:buNone/>
            </a:pPr>
            <a:endParaRPr lang="en-US" sz="2850" i="1" dirty="0">
              <a:latin typeface="Frutiger LT Pro 55 Roman" panose="020B0602020204020204" pitchFamily="34" charset="0"/>
            </a:endParaRPr>
          </a:p>
          <a:p>
            <a:pPr>
              <a:lnSpc>
                <a:spcPct val="110000"/>
              </a:lnSpc>
              <a:buFont typeface="Wingdings" panose="05000000000000000000" pitchFamily="2" charset="2"/>
              <a:buChar char="Ø"/>
            </a:pPr>
            <a:r>
              <a:rPr lang="en-US" sz="2850" i="1" dirty="0">
                <a:latin typeface="Frutiger LT Pro 55 Roman" panose="020B0602020204020204" pitchFamily="34" charset="0"/>
              </a:rPr>
              <a:t>TMM is used to compute these factors to scale original library size to the ‘</a:t>
            </a:r>
            <a:r>
              <a:rPr lang="en-US" sz="2850" b="1" i="1" dirty="0">
                <a:latin typeface="Frutiger LT Pro 55 Roman" panose="020B0602020204020204" pitchFamily="34" charset="0"/>
              </a:rPr>
              <a:t>effective library size</a:t>
            </a:r>
            <a:r>
              <a:rPr lang="en-US" sz="2850" i="1" dirty="0">
                <a:latin typeface="Frutiger LT Pro 55 Roman" panose="020B0602020204020204" pitchFamily="34" charset="0"/>
              </a:rPr>
              <a:t>,’ which for differences in transcriptome sizes are accounted for and thus used for all downstream analyses </a:t>
            </a:r>
          </a:p>
          <a:p>
            <a:pPr marL="0" indent="0">
              <a:lnSpc>
                <a:spcPct val="110000"/>
              </a:lnSpc>
              <a:buNone/>
            </a:pPr>
            <a:r>
              <a:rPr lang="en-US" sz="2850" i="1" dirty="0">
                <a:latin typeface="Frutiger LT Pro 55 Roman" panose="020B0602020204020204" pitchFamily="34" charset="0"/>
              </a:rPr>
              <a:t>                                       &gt;y &lt;- </a:t>
            </a:r>
            <a:r>
              <a:rPr lang="en-US" sz="2850" i="1" dirty="0" err="1">
                <a:latin typeface="Frutiger LT Pro 55 Roman" panose="020B0602020204020204" pitchFamily="34" charset="0"/>
              </a:rPr>
              <a:t>calcNormFactors</a:t>
            </a:r>
            <a:r>
              <a:rPr lang="en-US" sz="2850" i="1" dirty="0">
                <a:latin typeface="Frutiger LT Pro 55 Roman" panose="020B0602020204020204" pitchFamily="34" charset="0"/>
              </a:rPr>
              <a:t>(y)</a:t>
            </a:r>
          </a:p>
          <a:p>
            <a:pPr marL="0" indent="0">
              <a:lnSpc>
                <a:spcPct val="110000"/>
              </a:lnSpc>
              <a:buNone/>
            </a:pPr>
            <a:r>
              <a:rPr lang="en-US" sz="2850" i="1" dirty="0">
                <a:latin typeface="Frutiger LT Pro 55 Roman" panose="020B0602020204020204" pitchFamily="34" charset="0"/>
              </a:rPr>
              <a:t>                                       &gt;</a:t>
            </a:r>
            <a:r>
              <a:rPr lang="en-US" sz="2850" i="1" dirty="0" err="1">
                <a:latin typeface="Frutiger LT Pro 55 Roman" panose="020B0602020204020204" pitchFamily="34" charset="0"/>
              </a:rPr>
              <a:t>y$samples</a:t>
            </a:r>
            <a:endParaRPr lang="en-US" sz="2850" i="1" dirty="0">
              <a:latin typeface="Frutiger LT Pro 55 Roman" panose="020B0602020204020204" pitchFamily="34" charset="0"/>
            </a:endParaRPr>
          </a:p>
          <a:p>
            <a:pPr marL="0" indent="0">
              <a:lnSpc>
                <a:spcPct val="100000"/>
              </a:lnSpc>
              <a:spcBef>
                <a:spcPts val="0"/>
              </a:spcBef>
              <a:buNone/>
            </a:pPr>
            <a:endParaRPr lang="en-US" sz="1800" b="1" i="1" dirty="0">
              <a:latin typeface="Constantia" panose="02030602050306030303" pitchFamily="18" charset="0"/>
            </a:endParaRPr>
          </a:p>
          <a:p>
            <a:pPr marL="342900" lvl="1" indent="0">
              <a:lnSpc>
                <a:spcPct val="110000"/>
              </a:lnSpc>
              <a:buNone/>
            </a:pPr>
            <a:r>
              <a:rPr lang="en-US" sz="1500" b="1" i="1" dirty="0">
                <a:latin typeface="Constantia" panose="02030602050306030303" pitchFamily="18" charset="0"/>
              </a:rPr>
              <a:t>        </a:t>
            </a:r>
          </a:p>
        </p:txBody>
      </p:sp>
    </p:spTree>
    <p:extLst>
      <p:ext uri="{BB962C8B-B14F-4D97-AF65-F5344CB8AC3E}">
        <p14:creationId xmlns:p14="http://schemas.microsoft.com/office/powerpoint/2010/main" val="131397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35573" y="5637902"/>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8" name="TextBox 7"/>
          <p:cNvSpPr txBox="1"/>
          <p:nvPr/>
        </p:nvSpPr>
        <p:spPr>
          <a:xfrm>
            <a:off x="789930" y="1743118"/>
            <a:ext cx="7976565" cy="2723823"/>
          </a:xfrm>
          <a:prstGeom prst="rect">
            <a:avLst/>
          </a:prstGeom>
          <a:noFill/>
        </p:spPr>
        <p:txBody>
          <a:bodyPr wrap="square" rtlCol="0">
            <a:spAutoFit/>
          </a:bodyPr>
          <a:lstStyle/>
          <a:p>
            <a:r>
              <a:rPr lang="en-US" b="1" i="1" dirty="0">
                <a:latin typeface="Frutiger LT Pro 55 Roman" panose="020B0602020204020204" pitchFamily="34" charset="0"/>
              </a:rPr>
              <a:t>Data exploration -  Multi-dimensional Scaling (MDS) plot</a:t>
            </a:r>
          </a:p>
          <a:p>
            <a:endParaRPr lang="en-US" b="1" i="1" dirty="0">
              <a:latin typeface="Frutiger LT Pro 55 Roman" panose="020B0602020204020204" pitchFamily="34" charset="0"/>
            </a:endParaRPr>
          </a:p>
          <a:p>
            <a:pPr marL="257175" indent="-257175">
              <a:buFont typeface="Wingdings" panose="05000000000000000000" pitchFamily="2" charset="2"/>
              <a:buChar char="Ø"/>
            </a:pPr>
            <a:r>
              <a:rPr lang="en-US" sz="1500" i="1" dirty="0">
                <a:latin typeface="Frutiger LT Pro 55 Roman" panose="020B0602020204020204" pitchFamily="34" charset="0"/>
              </a:rPr>
              <a:t>The ‘</a:t>
            </a:r>
            <a:r>
              <a:rPr lang="en-US" sz="1500" b="1" i="1" dirty="0" err="1">
                <a:latin typeface="Frutiger LT Pro 55 Roman" panose="020B0602020204020204" pitchFamily="34" charset="0"/>
              </a:rPr>
              <a:t>plotMDS</a:t>
            </a:r>
            <a:r>
              <a:rPr lang="en-US" sz="1500" i="1" dirty="0">
                <a:latin typeface="Frutiger LT Pro 55 Roman" panose="020B0602020204020204" pitchFamily="34" charset="0"/>
              </a:rPr>
              <a:t>’ function produces a multi-dimensional scaling plot of the RNA samples based on </a:t>
            </a:r>
            <a:r>
              <a:rPr lang="en-US" sz="1500" i="1" u="sng" dirty="0">
                <a:latin typeface="Frutiger LT Pro 55 Roman" panose="020B0602020204020204" pitchFamily="34" charset="0"/>
              </a:rPr>
              <a:t>leading log-fold-change distances</a:t>
            </a:r>
            <a:r>
              <a:rPr lang="en-US" sz="1500" i="1" dirty="0">
                <a:latin typeface="Frutiger LT Pro 55 Roman" panose="020B0602020204020204" pitchFamily="34" charset="0"/>
              </a:rPr>
              <a:t> </a:t>
            </a:r>
          </a:p>
          <a:p>
            <a:endParaRPr lang="en-US" sz="1500" i="1" dirty="0">
              <a:latin typeface="Frutiger LT Pro 55 Roman" panose="020B0602020204020204" pitchFamily="34" charset="0"/>
            </a:endParaRPr>
          </a:p>
          <a:p>
            <a:pPr marL="257175" indent="-257175">
              <a:buFont typeface="Wingdings" panose="05000000000000000000" pitchFamily="2" charset="2"/>
              <a:buChar char="Ø"/>
            </a:pPr>
            <a:r>
              <a:rPr lang="en-US" sz="1500" i="1" dirty="0">
                <a:latin typeface="Frutiger LT Pro 55 Roman" panose="020B0602020204020204" pitchFamily="34" charset="0"/>
              </a:rPr>
              <a:t>This plot can be viewed as a type of </a:t>
            </a:r>
            <a:r>
              <a:rPr lang="en-US" sz="1500" b="1" i="1" dirty="0">
                <a:latin typeface="Frutiger LT Pro 55 Roman" panose="020B0602020204020204" pitchFamily="34" charset="0"/>
              </a:rPr>
              <a:t>unsupervised Clustering</a:t>
            </a:r>
            <a:r>
              <a:rPr lang="en-US" sz="1500" i="1" dirty="0">
                <a:latin typeface="Frutiger LT Pro 55 Roman" panose="020B0602020204020204" pitchFamily="34" charset="0"/>
              </a:rPr>
              <a:t>, somewhat similar in principle to the HCL clustering</a:t>
            </a:r>
          </a:p>
          <a:p>
            <a:endParaRPr lang="en-US" sz="1500" i="1" dirty="0">
              <a:latin typeface="Frutiger LT Pro 55 Roman" panose="020B0602020204020204" pitchFamily="34" charset="0"/>
            </a:endParaRPr>
          </a:p>
          <a:p>
            <a:pPr marL="257175" indent="-257175">
              <a:buFont typeface="Wingdings" panose="05000000000000000000" pitchFamily="2" charset="2"/>
              <a:buChar char="Ø"/>
            </a:pPr>
            <a:r>
              <a:rPr lang="en-US" sz="1500" i="1" dirty="0">
                <a:latin typeface="Frutiger LT Pro 55 Roman" panose="020B0602020204020204" pitchFamily="34" charset="0"/>
              </a:rPr>
              <a:t>“Dimension 1 is the direction that best separates the samples, </a:t>
            </a:r>
            <a:r>
              <a:rPr lang="en-US" sz="1500" b="1" i="1" dirty="0">
                <a:latin typeface="Frutiger LT Pro 55 Roman" panose="020B0602020204020204" pitchFamily="34" charset="0"/>
              </a:rPr>
              <a:t>without</a:t>
            </a:r>
            <a:r>
              <a:rPr lang="en-US" sz="1500" i="1" dirty="0">
                <a:latin typeface="Frutiger LT Pro 55 Roman" panose="020B0602020204020204" pitchFamily="34" charset="0"/>
              </a:rPr>
              <a:t> regard to whether they are </a:t>
            </a:r>
            <a:r>
              <a:rPr lang="en-US" sz="1500" i="1" u="sng" dirty="0">
                <a:latin typeface="Frutiger LT Pro 55 Roman" panose="020B0602020204020204" pitchFamily="34" charset="0"/>
              </a:rPr>
              <a:t>treatments or replicates</a:t>
            </a:r>
            <a:r>
              <a:rPr lang="en-US" sz="1500" i="1" dirty="0">
                <a:latin typeface="Frutiger LT Pro 55 Roman" panose="020B0602020204020204" pitchFamily="34" charset="0"/>
              </a:rPr>
              <a:t>. Dimension 2 is the next best direction, uncorrelated with the first, that separates the samples.” </a:t>
            </a:r>
          </a:p>
        </p:txBody>
      </p:sp>
    </p:spTree>
    <p:extLst>
      <p:ext uri="{BB962C8B-B14F-4D97-AF65-F5344CB8AC3E}">
        <p14:creationId xmlns:p14="http://schemas.microsoft.com/office/powerpoint/2010/main" val="350786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87243" y="6397672"/>
            <a:ext cx="6465814"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graphicFrame>
        <p:nvGraphicFramePr>
          <p:cNvPr id="3" name="Object 2"/>
          <p:cNvGraphicFramePr>
            <a:graphicFrameLocks noChangeAspect="1"/>
          </p:cNvGraphicFramePr>
          <p:nvPr>
            <p:extLst>
              <p:ext uri="{D42A27DB-BD31-4B8C-83A1-F6EECF244321}">
                <p14:modId xmlns:p14="http://schemas.microsoft.com/office/powerpoint/2010/main" val="2389173131"/>
              </p:ext>
            </p:extLst>
          </p:nvPr>
        </p:nvGraphicFramePr>
        <p:xfrm>
          <a:off x="1499300" y="2247272"/>
          <a:ext cx="6145399" cy="3910798"/>
        </p:xfrm>
        <a:graphic>
          <a:graphicData uri="http://schemas.openxmlformats.org/presentationml/2006/ole">
            <mc:AlternateContent xmlns:mc="http://schemas.openxmlformats.org/markup-compatibility/2006">
              <mc:Choice xmlns:v="urn:schemas-microsoft-com:vml" Requires="v">
                <p:oleObj spid="_x0000_s3116" name="Acrobat Document" r:id="rId3" imgW="6034902" imgH="3840480" progId="AcroExch.Document.11">
                  <p:embed/>
                </p:oleObj>
              </mc:Choice>
              <mc:Fallback>
                <p:oleObj name="Acrobat Document" r:id="rId3" imgW="6034902" imgH="3840480" progId="AcroExch.Document.11">
                  <p:embed/>
                  <p:pic>
                    <p:nvPicPr>
                      <p:cNvPr id="3" name="Object 2"/>
                      <p:cNvPicPr/>
                      <p:nvPr/>
                    </p:nvPicPr>
                    <p:blipFill>
                      <a:blip r:embed="rId4"/>
                      <a:stretch>
                        <a:fillRect/>
                      </a:stretch>
                    </p:blipFill>
                    <p:spPr>
                      <a:xfrm>
                        <a:off x="1499300" y="2247272"/>
                        <a:ext cx="6145399" cy="3910798"/>
                      </a:xfrm>
                      <a:prstGeom prst="rect">
                        <a:avLst/>
                      </a:prstGeom>
                    </p:spPr>
                  </p:pic>
                </p:oleObj>
              </mc:Fallback>
            </mc:AlternateContent>
          </a:graphicData>
        </a:graphic>
      </p:graphicFrame>
      <p:sp>
        <p:nvSpPr>
          <p:cNvPr id="8" name="TextBox 7"/>
          <p:cNvSpPr txBox="1"/>
          <p:nvPr/>
        </p:nvSpPr>
        <p:spPr>
          <a:xfrm>
            <a:off x="1063343" y="1451481"/>
            <a:ext cx="7017314" cy="715581"/>
          </a:xfrm>
          <a:prstGeom prst="rect">
            <a:avLst/>
          </a:prstGeom>
          <a:noFill/>
        </p:spPr>
        <p:txBody>
          <a:bodyPr wrap="square" rtlCol="0">
            <a:spAutoFit/>
          </a:bodyPr>
          <a:lstStyle/>
          <a:p>
            <a:r>
              <a:rPr lang="en-US" b="1" i="1" dirty="0">
                <a:latin typeface="Frutiger LT Pro 55 Roman" panose="020B0602020204020204" pitchFamily="34" charset="0"/>
              </a:rPr>
              <a:t>Data exploration -  Multi-dimensional Scaling (MDS) plot </a:t>
            </a:r>
          </a:p>
          <a:p>
            <a:pPr>
              <a:lnSpc>
                <a:spcPct val="50000"/>
              </a:lnSpc>
            </a:pPr>
            <a:endParaRPr lang="en-US" sz="1500" b="1" i="1" dirty="0">
              <a:latin typeface="Frutiger LT Pro 55 Roman" panose="020B0602020204020204" pitchFamily="34" charset="0"/>
            </a:endParaRPr>
          </a:p>
          <a:p>
            <a:r>
              <a:rPr lang="en-US" sz="1500" i="1" dirty="0">
                <a:latin typeface="Frutiger LT Pro 55 Roman" panose="020B0602020204020204" pitchFamily="34" charset="0"/>
              </a:rPr>
              <a:t>	&gt;</a:t>
            </a:r>
            <a:r>
              <a:rPr lang="en-US" sz="1500" i="1" dirty="0" err="1">
                <a:latin typeface="Frutiger LT Pro 55 Roman" panose="020B0602020204020204" pitchFamily="34" charset="0"/>
              </a:rPr>
              <a:t>plotMDS</a:t>
            </a:r>
            <a:r>
              <a:rPr lang="en-US" sz="1500" i="1" dirty="0">
                <a:latin typeface="Frutiger LT Pro 55 Roman" panose="020B0602020204020204" pitchFamily="34" charset="0"/>
              </a:rPr>
              <a:t>(y) </a:t>
            </a:r>
          </a:p>
        </p:txBody>
      </p:sp>
    </p:spTree>
    <p:extLst>
      <p:ext uri="{BB962C8B-B14F-4D97-AF65-F5344CB8AC3E}">
        <p14:creationId xmlns:p14="http://schemas.microsoft.com/office/powerpoint/2010/main" val="416947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939514905"/>
              </p:ext>
            </p:extLst>
          </p:nvPr>
        </p:nvGraphicFramePr>
        <p:xfrm>
          <a:off x="1178233" y="1375953"/>
          <a:ext cx="6464138" cy="4830466"/>
        </p:xfrm>
        <a:graphic>
          <a:graphicData uri="http://schemas.openxmlformats.org/presentationml/2006/ole">
            <mc:AlternateContent xmlns:mc="http://schemas.openxmlformats.org/markup-compatibility/2006">
              <mc:Choice xmlns:v="urn:schemas-microsoft-com:vml" Requires="v">
                <p:oleObj spid="_x0000_s4140" name="Acrobat Document" r:id="rId3" imgW="4160417" imgH="3108960" progId="AcroExch.Document.11">
                  <p:embed/>
                </p:oleObj>
              </mc:Choice>
              <mc:Fallback>
                <p:oleObj name="Acrobat Document" r:id="rId3" imgW="4160417" imgH="3108960" progId="AcroExch.Document.11">
                  <p:embed/>
                  <p:pic>
                    <p:nvPicPr>
                      <p:cNvPr id="20" name="Object 19"/>
                      <p:cNvPicPr/>
                      <p:nvPr/>
                    </p:nvPicPr>
                    <p:blipFill>
                      <a:blip r:embed="rId4"/>
                      <a:stretch>
                        <a:fillRect/>
                      </a:stretch>
                    </p:blipFill>
                    <p:spPr>
                      <a:xfrm>
                        <a:off x="1178233" y="1375953"/>
                        <a:ext cx="6464138" cy="4830466"/>
                      </a:xfrm>
                      <a:prstGeom prst="rect">
                        <a:avLst/>
                      </a:prstGeom>
                    </p:spPr>
                  </p:pic>
                </p:oleObj>
              </mc:Fallback>
            </mc:AlternateContent>
          </a:graphicData>
        </a:graphic>
      </p:graphicFrame>
      <p:sp>
        <p:nvSpPr>
          <p:cNvPr id="21" name="TextBox 20"/>
          <p:cNvSpPr txBox="1"/>
          <p:nvPr/>
        </p:nvSpPr>
        <p:spPr>
          <a:xfrm>
            <a:off x="4062370" y="6426246"/>
            <a:ext cx="5425580" cy="230832"/>
          </a:xfrm>
          <a:prstGeom prst="rect">
            <a:avLst/>
          </a:prstGeom>
          <a:noFill/>
        </p:spPr>
        <p:txBody>
          <a:bodyPr wrap="square" rtlCol="0">
            <a:spAutoFit/>
          </a:bodyPr>
          <a:lstStyle/>
          <a:p>
            <a:pPr lvl="0" algn="ctr"/>
            <a:r>
              <a:rPr lang="en-US" sz="900" i="1" dirty="0">
                <a:solidFill>
                  <a:prstClr val="black"/>
                </a:solidFill>
                <a:latin typeface="Frutiger LT Pro 55 Roman" panose="020B0602020204020204" pitchFamily="34" charset="0"/>
              </a:rPr>
              <a:t>WGCNA, Peter </a:t>
            </a:r>
            <a:r>
              <a:rPr lang="en-US" sz="900" i="1" dirty="0" err="1">
                <a:solidFill>
                  <a:prstClr val="black"/>
                </a:solidFill>
                <a:latin typeface="Frutiger LT Pro 55 Roman" panose="020B0602020204020204" pitchFamily="34" charset="0"/>
              </a:rPr>
              <a:t>Langfelder</a:t>
            </a:r>
            <a:r>
              <a:rPr lang="en-US" sz="900" i="1" dirty="0">
                <a:solidFill>
                  <a:prstClr val="black"/>
                </a:solidFill>
                <a:latin typeface="Frutiger LT Pro 55 Roman" panose="020B0602020204020204" pitchFamily="34" charset="0"/>
              </a:rPr>
              <a:t> and Steve Horvath, 2008</a:t>
            </a:r>
          </a:p>
        </p:txBody>
      </p:sp>
    </p:spTree>
    <p:extLst>
      <p:ext uri="{BB962C8B-B14F-4D97-AF65-F5344CB8AC3E}">
        <p14:creationId xmlns:p14="http://schemas.microsoft.com/office/powerpoint/2010/main" val="17015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4"/>
          <p:cNvSpPr>
            <a:spLocks noGrp="1"/>
          </p:cNvSpPr>
          <p:nvPr>
            <p:ph idx="4294967295"/>
          </p:nvPr>
        </p:nvSpPr>
        <p:spPr>
          <a:xfrm>
            <a:off x="869222" y="1790743"/>
            <a:ext cx="7536547" cy="3049706"/>
          </a:xfrm>
          <a:prstGeom prst="rect">
            <a:avLst/>
          </a:prstGeom>
        </p:spPr>
        <p:txBody>
          <a:bodyPr>
            <a:normAutofit/>
          </a:bodyPr>
          <a:lstStyle/>
          <a:p>
            <a:pPr marL="0" indent="0">
              <a:buNone/>
            </a:pPr>
            <a:r>
              <a:rPr lang="en-US" b="1" i="1" dirty="0">
                <a:latin typeface="Frutiger LT Pro 55 Roman" panose="020B0602020204020204" pitchFamily="34" charset="0"/>
              </a:rPr>
              <a:t>Estimating Dispersions</a:t>
            </a:r>
          </a:p>
          <a:p>
            <a:pPr marL="0" indent="0">
              <a:lnSpc>
                <a:spcPct val="25000"/>
              </a:lnSpc>
              <a:buNone/>
            </a:pPr>
            <a:r>
              <a:rPr lang="en-US" b="1" i="1" dirty="0">
                <a:latin typeface="Frutiger LT Pro 55 Roman" panose="020B0602020204020204" pitchFamily="34" charset="0"/>
              </a:rPr>
              <a:t> </a:t>
            </a:r>
          </a:p>
          <a:p>
            <a:pPr>
              <a:buFont typeface="Wingdings" panose="05000000000000000000" pitchFamily="2" charset="2"/>
              <a:buChar char="Ø"/>
            </a:pPr>
            <a:r>
              <a:rPr lang="en-US" sz="1800" i="1" dirty="0">
                <a:latin typeface="Frutiger LT Pro 55 Roman" panose="020B0602020204020204" pitchFamily="34" charset="0"/>
              </a:rPr>
              <a:t>edgeR uses the quantile-adjusted conditional </a:t>
            </a:r>
            <a:r>
              <a:rPr lang="en-US" sz="1800" b="1" i="1" dirty="0">
                <a:latin typeface="Frutiger LT Pro 55 Roman" panose="020B0602020204020204" pitchFamily="34" charset="0"/>
              </a:rPr>
              <a:t>maximum likelihood </a:t>
            </a:r>
            <a:r>
              <a:rPr lang="en-US" sz="1800" i="1" dirty="0">
                <a:latin typeface="Frutiger LT Pro 55 Roman" panose="020B0602020204020204" pitchFamily="34" charset="0"/>
              </a:rPr>
              <a:t>(qCML) method to </a:t>
            </a:r>
            <a:r>
              <a:rPr lang="en-US" sz="1800" i="1" u="sng" dirty="0">
                <a:latin typeface="Frutiger LT Pro 55 Roman" panose="020B0602020204020204" pitchFamily="34" charset="0"/>
              </a:rPr>
              <a:t>estimate dispersions</a:t>
            </a:r>
            <a:r>
              <a:rPr lang="en-US" sz="1800" i="1" dirty="0">
                <a:latin typeface="Frutiger LT Pro 55 Roman" panose="020B0602020204020204" pitchFamily="34" charset="0"/>
              </a:rPr>
              <a:t> for experiments with single factor</a:t>
            </a:r>
          </a:p>
          <a:p>
            <a:pPr marL="0" indent="0">
              <a:buNone/>
            </a:pPr>
            <a:endParaRPr lang="en-US" i="1" dirty="0">
              <a:latin typeface="Frutiger LT Pro 55 Roman" panose="020B0602020204020204" pitchFamily="34" charset="0"/>
            </a:endParaRPr>
          </a:p>
          <a:p>
            <a:pPr>
              <a:buFont typeface="Wingdings" panose="05000000000000000000" pitchFamily="2" charset="2"/>
              <a:buChar char="Ø"/>
            </a:pPr>
            <a:r>
              <a:rPr lang="en-US" sz="1800" i="1" dirty="0">
                <a:latin typeface="Frutiger LT Pro 55 Roman" panose="020B0602020204020204" pitchFamily="34" charset="0"/>
              </a:rPr>
              <a:t>qCML calculates likelihood by conditioning on the total counts for each tag, and uses </a:t>
            </a:r>
            <a:r>
              <a:rPr lang="en-US" sz="1800" b="1" i="1" u="sng" dirty="0">
                <a:latin typeface="Frutiger LT Pro 55 Roman" panose="020B0602020204020204" pitchFamily="34" charset="0"/>
              </a:rPr>
              <a:t>pseudo counts </a:t>
            </a:r>
            <a:r>
              <a:rPr lang="en-US" sz="1800" i="1" dirty="0">
                <a:latin typeface="Frutiger LT Pro 55 Roman" panose="020B0602020204020204" pitchFamily="34" charset="0"/>
              </a:rPr>
              <a:t>after adjusting for library sizes (effective library sizes)</a:t>
            </a:r>
          </a:p>
        </p:txBody>
      </p:sp>
      <p:sp>
        <p:nvSpPr>
          <p:cNvPr id="18" name="TextBox 17"/>
          <p:cNvSpPr txBox="1"/>
          <p:nvPr/>
        </p:nvSpPr>
        <p:spPr>
          <a:xfrm>
            <a:off x="2777781" y="5717484"/>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38781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69128" y="5843716"/>
            <a:ext cx="6574872"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887271" y="1797248"/>
            <a:ext cx="7937947" cy="3757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i="1" dirty="0">
                <a:latin typeface="Frutiger LT Pro 55 Roman" panose="020B0602020204020204" pitchFamily="34" charset="0"/>
              </a:rPr>
              <a:t>Estimating Dispersions</a:t>
            </a:r>
          </a:p>
          <a:p>
            <a:pPr marL="0" indent="0">
              <a:lnSpc>
                <a:spcPct val="25000"/>
              </a:lnSpc>
              <a:buNone/>
            </a:pPr>
            <a:r>
              <a:rPr lang="en-US" sz="2100" b="1" i="1" dirty="0">
                <a:latin typeface="Frutiger LT Pro 55 Roman" panose="020B0602020204020204" pitchFamily="34" charset="0"/>
              </a:rPr>
              <a:t> </a:t>
            </a:r>
          </a:p>
          <a:p>
            <a:pPr>
              <a:buFont typeface="Wingdings" panose="05000000000000000000" pitchFamily="2" charset="2"/>
              <a:buChar char="Ø"/>
            </a:pPr>
            <a:r>
              <a:rPr lang="en-US" sz="1800" i="1" dirty="0">
                <a:latin typeface="Frutiger LT Pro 55 Roman" panose="020B0602020204020204" pitchFamily="34" charset="0"/>
              </a:rPr>
              <a:t>qCML common dispersion is calculated using the ‘</a:t>
            </a:r>
            <a:r>
              <a:rPr lang="en-US" sz="1800" b="1" i="1" dirty="0" err="1">
                <a:latin typeface="Frutiger LT Pro 55 Roman" panose="020B0602020204020204" pitchFamily="34" charset="0"/>
              </a:rPr>
              <a:t>estimateCommonDisp</a:t>
            </a:r>
            <a:r>
              <a:rPr lang="en-US" sz="1800" i="1" dirty="0">
                <a:latin typeface="Frutiger LT Pro 55 Roman" panose="020B0602020204020204" pitchFamily="34" charset="0"/>
              </a:rPr>
              <a:t>’ function</a:t>
            </a:r>
          </a:p>
          <a:p>
            <a:pPr marL="0" indent="0">
              <a:buNone/>
            </a:pPr>
            <a:r>
              <a:rPr lang="en-US" sz="1800" i="1" dirty="0">
                <a:latin typeface="Frutiger LT Pro 55 Roman" panose="020B0602020204020204" pitchFamily="34" charset="0"/>
              </a:rPr>
              <a:t>           </a:t>
            </a:r>
            <a:r>
              <a:rPr lang="en-US" sz="1500" i="1" dirty="0">
                <a:latin typeface="Frutiger LT Pro 55 Roman" panose="020B0602020204020204" pitchFamily="34" charset="0"/>
              </a:rPr>
              <a:t>&gt;y &lt;- </a:t>
            </a:r>
            <a:r>
              <a:rPr lang="en-US" sz="1500" i="1" dirty="0" err="1">
                <a:latin typeface="Frutiger LT Pro 55 Roman" panose="020B0602020204020204" pitchFamily="34" charset="0"/>
              </a:rPr>
              <a:t>estimateCommonDisp</a:t>
            </a:r>
            <a:r>
              <a:rPr lang="en-US" sz="1500" i="1" dirty="0">
                <a:latin typeface="Frutiger LT Pro 55 Roman" panose="020B0602020204020204" pitchFamily="34" charset="0"/>
              </a:rPr>
              <a:t>(y, verbose=TRUE)</a:t>
            </a:r>
          </a:p>
          <a:p>
            <a:pPr marL="0" indent="0">
              <a:buNone/>
            </a:pPr>
            <a:endParaRPr lang="en-US" sz="1500" i="1" dirty="0">
              <a:latin typeface="Frutiger LT Pro 55 Roman" panose="020B0602020204020204" pitchFamily="34" charset="0"/>
            </a:endParaRPr>
          </a:p>
          <a:p>
            <a:pPr>
              <a:buFont typeface="Wingdings" panose="05000000000000000000" pitchFamily="2" charset="2"/>
              <a:buChar char="Ø"/>
            </a:pPr>
            <a:r>
              <a:rPr lang="en-US" sz="1800" i="1" dirty="0">
                <a:latin typeface="Frutiger LT Pro 55 Roman" panose="020B0602020204020204" pitchFamily="34" charset="0"/>
              </a:rPr>
              <a:t>qCML </a:t>
            </a:r>
            <a:r>
              <a:rPr lang="en-US" sz="1800" i="1" dirty="0" err="1">
                <a:latin typeface="Frutiger LT Pro 55 Roman" panose="020B0602020204020204" pitchFamily="34" charset="0"/>
              </a:rPr>
              <a:t>tagwise</a:t>
            </a:r>
            <a:r>
              <a:rPr lang="en-US" sz="1800" i="1" dirty="0">
                <a:latin typeface="Frutiger LT Pro 55 Roman" panose="020B0602020204020204" pitchFamily="34" charset="0"/>
              </a:rPr>
              <a:t> dispersions are calculated using the ‘</a:t>
            </a:r>
            <a:r>
              <a:rPr lang="en-US" sz="1800" b="1" i="1" dirty="0" err="1">
                <a:latin typeface="Frutiger LT Pro 55 Roman" panose="020B0602020204020204" pitchFamily="34" charset="0"/>
              </a:rPr>
              <a:t>estimateTagwiseDisp</a:t>
            </a:r>
            <a:r>
              <a:rPr lang="en-US" sz="1800" i="1" dirty="0">
                <a:latin typeface="Frutiger LT Pro 55 Roman" panose="020B0602020204020204" pitchFamily="34" charset="0"/>
              </a:rPr>
              <a:t>’ function</a:t>
            </a:r>
          </a:p>
          <a:p>
            <a:pPr marL="0" indent="0">
              <a:spcBef>
                <a:spcPts val="0"/>
              </a:spcBef>
              <a:buNone/>
            </a:pPr>
            <a:r>
              <a:rPr lang="en-US" sz="1500" i="1" dirty="0">
                <a:solidFill>
                  <a:prstClr val="black"/>
                </a:solidFill>
                <a:latin typeface="Frutiger LT Pro 55 Roman" panose="020B0602020204020204" pitchFamily="34" charset="0"/>
              </a:rPr>
              <a:t>             </a:t>
            </a:r>
          </a:p>
          <a:p>
            <a:pPr marL="0" indent="0">
              <a:spcBef>
                <a:spcPts val="0"/>
              </a:spcBef>
              <a:buNone/>
            </a:pPr>
            <a:r>
              <a:rPr lang="en-US" sz="1500" i="1" dirty="0">
                <a:solidFill>
                  <a:prstClr val="black"/>
                </a:solidFill>
                <a:latin typeface="Frutiger LT Pro 55 Roman" panose="020B0602020204020204" pitchFamily="34" charset="0"/>
              </a:rPr>
              <a:t>             &gt;y &lt;- </a:t>
            </a:r>
            <a:r>
              <a:rPr lang="en-US" sz="1500" i="1" dirty="0" err="1">
                <a:solidFill>
                  <a:prstClr val="black"/>
                </a:solidFill>
                <a:latin typeface="Frutiger LT Pro 55 Roman" panose="020B0602020204020204" pitchFamily="34" charset="0"/>
              </a:rPr>
              <a:t>estimateTagwiseDisp</a:t>
            </a:r>
            <a:r>
              <a:rPr lang="en-US" sz="1500" i="1" dirty="0">
                <a:solidFill>
                  <a:prstClr val="black"/>
                </a:solidFill>
                <a:latin typeface="Frutiger LT Pro 55 Roman" panose="020B0602020204020204" pitchFamily="34" charset="0"/>
              </a:rPr>
              <a:t>(y)</a:t>
            </a:r>
            <a:endParaRPr lang="en-US" sz="1800" i="1" dirty="0">
              <a:latin typeface="Frutiger LT Pro 55 Roman" panose="020B0602020204020204" pitchFamily="34" charset="0"/>
            </a:endParaRPr>
          </a:p>
        </p:txBody>
      </p:sp>
    </p:spTree>
    <p:extLst>
      <p:ext uri="{BB962C8B-B14F-4D97-AF65-F5344CB8AC3E}">
        <p14:creationId xmlns:p14="http://schemas.microsoft.com/office/powerpoint/2010/main" val="176812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22565" y="2018695"/>
            <a:ext cx="7951651" cy="2619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500" b="1" i="1" dirty="0">
                <a:latin typeface="Frutiger LT Pro 55 Roman" panose="020B0602020204020204" pitchFamily="34" charset="0"/>
              </a:rPr>
              <a:t>HMS Research Computing Course Page</a:t>
            </a:r>
          </a:p>
          <a:p>
            <a:pPr marL="0" indent="0">
              <a:buNone/>
            </a:pPr>
            <a:r>
              <a:rPr lang="en-US" sz="1500" b="1" i="1" dirty="0">
                <a:latin typeface="Frutiger LT Pro 55 Roman" panose="020B0602020204020204" pitchFamily="34" charset="0"/>
              </a:rPr>
              <a:t>     </a:t>
            </a:r>
            <a:r>
              <a:rPr lang="en-US" sz="1500" dirty="0">
                <a:hlinkClick r:id="rId2"/>
              </a:rPr>
              <a:t>https://wiki.rc.hms.harvard.edu/display/O2/R+Biostatistics+Course</a:t>
            </a:r>
            <a:endParaRPr lang="en-US" sz="1500" b="1" i="1" dirty="0">
              <a:latin typeface="Frutiger LT Pro 55 Roman" panose="020B0602020204020204" pitchFamily="34" charset="0"/>
            </a:endParaRPr>
          </a:p>
          <a:p>
            <a:pPr marL="0" indent="0">
              <a:buNone/>
            </a:pPr>
            <a:endParaRPr lang="en-US" sz="1500" b="1" i="1" dirty="0">
              <a:latin typeface="Frutiger LT Pro 55 Roman" panose="020B0602020204020204" pitchFamily="34" charset="0"/>
            </a:endParaRPr>
          </a:p>
          <a:p>
            <a:pPr>
              <a:buFont typeface="Wingdings" panose="05000000000000000000" pitchFamily="2" charset="2"/>
              <a:buChar char="Ø"/>
            </a:pPr>
            <a:r>
              <a:rPr lang="en-US" sz="1500" b="1" i="1" dirty="0">
                <a:latin typeface="Frutiger LT Pro 55 Roman" panose="020B0602020204020204" pitchFamily="34" charset="0"/>
              </a:rPr>
              <a:t>Course information and materials will be posted two days prior to the start of each class. </a:t>
            </a:r>
          </a:p>
          <a:p>
            <a:pPr marL="0" indent="0">
              <a:buNone/>
            </a:pPr>
            <a:endParaRPr lang="en-US" sz="1500" b="1" i="1" dirty="0">
              <a:latin typeface="Frutiger LT Pro 55 Roman" panose="020B0602020204020204" pitchFamily="34" charset="0"/>
            </a:endParaRPr>
          </a:p>
          <a:p>
            <a:pPr>
              <a:buFont typeface="Wingdings" panose="05000000000000000000" pitchFamily="2" charset="2"/>
              <a:buChar char="Ø"/>
            </a:pPr>
            <a:r>
              <a:rPr lang="en-US" sz="1500" b="1" i="1" dirty="0" err="1">
                <a:latin typeface="Frutiger LT Pro 55 Roman" panose="020B0602020204020204" pitchFamily="34" charset="0"/>
              </a:rPr>
              <a:t>Shar</a:t>
            </a:r>
            <a:r>
              <a:rPr lang="en-US" sz="1500" b="1" i="1" dirty="0">
                <a:latin typeface="Frutiger LT Pro 55 Roman" panose="020B0602020204020204" pitchFamily="34" charset="0"/>
              </a:rPr>
              <a:t>, Sweta, and Lingsheng will serve as teaching assistants for the course.</a:t>
            </a:r>
          </a:p>
        </p:txBody>
      </p:sp>
    </p:spTree>
    <p:extLst>
      <p:ext uri="{BB962C8B-B14F-4D97-AF65-F5344CB8AC3E}">
        <p14:creationId xmlns:p14="http://schemas.microsoft.com/office/powerpoint/2010/main" val="201930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85864" y="6213114"/>
            <a:ext cx="6858000"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17" name="Content Placeholder 14"/>
          <p:cNvSpPr txBox="1">
            <a:spLocks/>
          </p:cNvSpPr>
          <p:nvPr/>
        </p:nvSpPr>
        <p:spPr>
          <a:xfrm>
            <a:off x="1220347" y="1478466"/>
            <a:ext cx="7000864" cy="10795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i="1" dirty="0">
                <a:latin typeface="Frutiger LT Pro 55 Roman" panose="020B0602020204020204" pitchFamily="34" charset="0"/>
              </a:rPr>
              <a:t>Plotting Estimated Dispersions</a:t>
            </a:r>
          </a:p>
          <a:p>
            <a:pPr marL="0" indent="0">
              <a:lnSpc>
                <a:spcPct val="25000"/>
              </a:lnSpc>
              <a:buNone/>
            </a:pPr>
            <a:r>
              <a:rPr lang="en-US" sz="2100" b="1" i="1" dirty="0">
                <a:latin typeface="Frutiger LT Pro 55 Roman" panose="020B0602020204020204" pitchFamily="34" charset="0"/>
              </a:rPr>
              <a:t>             </a:t>
            </a:r>
          </a:p>
          <a:p>
            <a:pPr marL="0" indent="0">
              <a:lnSpc>
                <a:spcPct val="25000"/>
              </a:lnSpc>
              <a:buNone/>
            </a:pPr>
            <a:r>
              <a:rPr lang="en-US" sz="1500" b="1" i="1" dirty="0">
                <a:latin typeface="Frutiger LT Pro 55 Roman" panose="020B0602020204020204" pitchFamily="34" charset="0"/>
              </a:rPr>
              <a:t>       </a:t>
            </a:r>
            <a:r>
              <a:rPr lang="en-US" sz="1500" i="1" dirty="0">
                <a:latin typeface="Frutiger LT Pro 55 Roman" panose="020B0602020204020204" pitchFamily="34" charset="0"/>
              </a:rPr>
              <a:t>&gt;</a:t>
            </a:r>
            <a:r>
              <a:rPr lang="en-US" sz="1500" i="1" dirty="0" err="1">
                <a:latin typeface="Frutiger LT Pro 55 Roman" panose="020B0602020204020204" pitchFamily="34" charset="0"/>
              </a:rPr>
              <a:t>plotBCV</a:t>
            </a:r>
            <a:r>
              <a:rPr lang="en-US" sz="1500" i="1" dirty="0">
                <a:latin typeface="Frutiger LT Pro 55 Roman" panose="020B0602020204020204" pitchFamily="34" charset="0"/>
              </a:rPr>
              <a:t>(y, main = "Plot of Estimated Dispersions")</a:t>
            </a:r>
          </a:p>
          <a:p>
            <a:pPr marL="0" indent="0">
              <a:lnSpc>
                <a:spcPct val="25000"/>
              </a:lnSpc>
              <a:buNone/>
            </a:pPr>
            <a:endParaRPr lang="en-US" sz="1500" b="1" i="1" dirty="0">
              <a:latin typeface="Constantia" panose="02030602050306030303"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471744554"/>
              </p:ext>
            </p:extLst>
          </p:nvPr>
        </p:nvGraphicFramePr>
        <p:xfrm>
          <a:off x="1664309" y="2381830"/>
          <a:ext cx="5815382" cy="3700781"/>
        </p:xfrm>
        <a:graphic>
          <a:graphicData uri="http://schemas.openxmlformats.org/presentationml/2006/ole">
            <mc:AlternateContent xmlns:mc="http://schemas.openxmlformats.org/markup-compatibility/2006">
              <mc:Choice xmlns:v="urn:schemas-microsoft-com:vml" Requires="v">
                <p:oleObj spid="_x0000_s5164" name="Acrobat Document" r:id="rId3" imgW="6034902" imgH="3840480" progId="AcroExch.Document.11">
                  <p:embed/>
                </p:oleObj>
              </mc:Choice>
              <mc:Fallback>
                <p:oleObj name="Acrobat Document" r:id="rId3" imgW="6034902" imgH="3840480" progId="AcroExch.Document.11">
                  <p:embed/>
                  <p:pic>
                    <p:nvPicPr>
                      <p:cNvPr id="12" name="Object 11"/>
                      <p:cNvPicPr/>
                      <p:nvPr/>
                    </p:nvPicPr>
                    <p:blipFill>
                      <a:blip r:embed="rId4"/>
                      <a:stretch>
                        <a:fillRect/>
                      </a:stretch>
                    </p:blipFill>
                    <p:spPr>
                      <a:xfrm>
                        <a:off x="1664309" y="2381830"/>
                        <a:ext cx="5815382" cy="3700781"/>
                      </a:xfrm>
                      <a:prstGeom prst="rect">
                        <a:avLst/>
                      </a:prstGeom>
                    </p:spPr>
                  </p:pic>
                </p:oleObj>
              </mc:Fallback>
            </mc:AlternateContent>
          </a:graphicData>
        </a:graphic>
      </p:graphicFrame>
    </p:spTree>
    <p:extLst>
      <p:ext uri="{BB962C8B-B14F-4D97-AF65-F5344CB8AC3E}">
        <p14:creationId xmlns:p14="http://schemas.microsoft.com/office/powerpoint/2010/main" val="150248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22895" y="5654283"/>
            <a:ext cx="6321105"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
        <p:nvSpPr>
          <p:cNvPr id="18" name="Content Placeholder 14"/>
          <p:cNvSpPr txBox="1">
            <a:spLocks/>
          </p:cNvSpPr>
          <p:nvPr/>
        </p:nvSpPr>
        <p:spPr>
          <a:xfrm>
            <a:off x="903607" y="1797248"/>
            <a:ext cx="7703498"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Frutiger LT Pro 55 Roman" panose="020B0602020204020204" pitchFamily="34" charset="0"/>
              </a:rPr>
              <a:t>Testing for DE Genes </a:t>
            </a:r>
          </a:p>
          <a:p>
            <a:pPr marL="0" indent="0">
              <a:lnSpc>
                <a:spcPct val="25000"/>
              </a:lnSpc>
              <a:buNone/>
            </a:pPr>
            <a:r>
              <a:rPr lang="en-US" sz="2100" b="1" i="1" dirty="0">
                <a:latin typeface="Frutiger LT Pro 55 Roman" panose="020B0602020204020204" pitchFamily="34" charset="0"/>
              </a:rPr>
              <a:t> </a:t>
            </a:r>
          </a:p>
          <a:p>
            <a:pPr>
              <a:buFont typeface="Wingdings" panose="05000000000000000000" pitchFamily="2" charset="2"/>
              <a:buChar char="Ø"/>
            </a:pPr>
            <a:r>
              <a:rPr lang="en-US" sz="1800" i="1" dirty="0">
                <a:latin typeface="Frutiger LT Pro 55 Roman" panose="020B0602020204020204" pitchFamily="34" charset="0"/>
              </a:rPr>
              <a:t>Once the negative binomial model is fitted and dispersion estimates are derived, the </a:t>
            </a:r>
            <a:r>
              <a:rPr lang="en-US" sz="1800" b="1" i="1" u="sng" dirty="0">
                <a:latin typeface="Frutiger LT Pro 55 Roman" panose="020B0602020204020204" pitchFamily="34" charset="0"/>
              </a:rPr>
              <a:t>NB exact test </a:t>
            </a:r>
            <a:r>
              <a:rPr lang="en-US" sz="1800" i="1" dirty="0">
                <a:latin typeface="Frutiger LT Pro 55 Roman" panose="020B0602020204020204" pitchFamily="34" charset="0"/>
              </a:rPr>
              <a:t>is used to determine differential expression for </a:t>
            </a:r>
            <a:r>
              <a:rPr lang="en-US" sz="1800" b="1" i="1" dirty="0">
                <a:latin typeface="Frutiger LT Pro 55 Roman" panose="020B0602020204020204" pitchFamily="34" charset="0"/>
              </a:rPr>
              <a:t>*single factor </a:t>
            </a:r>
            <a:r>
              <a:rPr lang="en-US" sz="1800" i="1" dirty="0">
                <a:latin typeface="Frutiger LT Pro 55 Roman" panose="020B0602020204020204" pitchFamily="34" charset="0"/>
              </a:rPr>
              <a:t>experimental designs</a:t>
            </a:r>
          </a:p>
          <a:p>
            <a:pPr marL="0" indent="0">
              <a:lnSpc>
                <a:spcPct val="35000"/>
              </a:lnSpc>
              <a:buNone/>
            </a:pPr>
            <a:endParaRPr lang="en-US" sz="1800" i="1" dirty="0">
              <a:latin typeface="Frutiger LT Pro 55 Roman" panose="020B0602020204020204" pitchFamily="34" charset="0"/>
            </a:endParaRPr>
          </a:p>
          <a:p>
            <a:pPr>
              <a:buFont typeface="Wingdings" panose="05000000000000000000" pitchFamily="2" charset="2"/>
              <a:buChar char="Ø"/>
            </a:pPr>
            <a:r>
              <a:rPr lang="en-US" sz="1800" i="1" dirty="0">
                <a:latin typeface="Frutiger LT Pro 55 Roman" panose="020B0602020204020204" pitchFamily="34" charset="0"/>
              </a:rPr>
              <a:t>Knowing the </a:t>
            </a:r>
            <a:r>
              <a:rPr lang="en-US" sz="1800" b="1" i="1" dirty="0">
                <a:latin typeface="Frutiger LT Pro 55 Roman" panose="020B0602020204020204" pitchFamily="34" charset="0"/>
              </a:rPr>
              <a:t>conditional distribution </a:t>
            </a:r>
            <a:r>
              <a:rPr lang="en-US" sz="1800" i="1" dirty="0">
                <a:latin typeface="Frutiger LT Pro 55 Roman" panose="020B0602020204020204" pitchFamily="34" charset="0"/>
              </a:rPr>
              <a:t>for the sum of counts in a group, exact p-values are derived by summing over all sums of counts that have a </a:t>
            </a:r>
            <a:r>
              <a:rPr lang="en-US" sz="1800" i="1" u="sng" dirty="0">
                <a:latin typeface="Frutiger LT Pro 55 Roman" panose="020B0602020204020204" pitchFamily="34" charset="0"/>
              </a:rPr>
              <a:t>probability </a:t>
            </a:r>
            <a:r>
              <a:rPr lang="en-US" sz="1800" b="1" i="1" u="sng" dirty="0">
                <a:latin typeface="Frutiger LT Pro 55 Roman" panose="020B0602020204020204" pitchFamily="34" charset="0"/>
              </a:rPr>
              <a:t>less</a:t>
            </a:r>
            <a:r>
              <a:rPr lang="en-US" sz="1800" i="1" u="sng" dirty="0">
                <a:latin typeface="Frutiger LT Pro 55 Roman" panose="020B0602020204020204" pitchFamily="34" charset="0"/>
              </a:rPr>
              <a:t> than</a:t>
            </a:r>
            <a:r>
              <a:rPr lang="en-US" sz="1800" i="1" dirty="0">
                <a:latin typeface="Frutiger LT Pro 55 Roman" panose="020B0602020204020204" pitchFamily="34" charset="0"/>
              </a:rPr>
              <a:t> the probability under the null hypothesis of the </a:t>
            </a:r>
            <a:r>
              <a:rPr lang="en-US" sz="1800" b="1" i="1" dirty="0">
                <a:latin typeface="Frutiger LT Pro 55 Roman" panose="020B0602020204020204" pitchFamily="34" charset="0"/>
              </a:rPr>
              <a:t>observed</a:t>
            </a:r>
            <a:r>
              <a:rPr lang="en-US" sz="1800" i="1" dirty="0">
                <a:latin typeface="Frutiger LT Pro 55 Roman" panose="020B0602020204020204" pitchFamily="34" charset="0"/>
              </a:rPr>
              <a:t> sum of counts  </a:t>
            </a:r>
          </a:p>
        </p:txBody>
      </p:sp>
    </p:spTree>
    <p:extLst>
      <p:ext uri="{BB962C8B-B14F-4D97-AF65-F5344CB8AC3E}">
        <p14:creationId xmlns:p14="http://schemas.microsoft.com/office/powerpoint/2010/main" val="325291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129481" y="5430398"/>
            <a:ext cx="5266189" cy="230832"/>
          </a:xfrm>
          <a:prstGeom prst="rect">
            <a:avLst/>
          </a:prstGeom>
          <a:noFill/>
        </p:spPr>
        <p:txBody>
          <a:bodyPr wrap="square" rtlCol="0">
            <a:spAutoFit/>
          </a:bodyPr>
          <a:lstStyle/>
          <a:p>
            <a:pPr algn="ctr"/>
            <a:r>
              <a:rPr lang="en-US" sz="900" i="1" dirty="0">
                <a:solidFill>
                  <a:prstClr val="black"/>
                </a:solidFill>
                <a:latin typeface="Frutiger LT Pro 55 Roman" panose="020B0602020204020204" pitchFamily="34" charset="0"/>
              </a:rPr>
              <a:t>Mark Robinson and Gordon K. Smyth, Biostatistics, 2008</a:t>
            </a:r>
          </a:p>
        </p:txBody>
      </p:sp>
      <p:sp>
        <p:nvSpPr>
          <p:cNvPr id="17" name="Content Placeholder 14"/>
          <p:cNvSpPr txBox="1">
            <a:spLocks/>
          </p:cNvSpPr>
          <p:nvPr/>
        </p:nvSpPr>
        <p:spPr>
          <a:xfrm>
            <a:off x="903606" y="1794240"/>
            <a:ext cx="7913223" cy="28630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latin typeface="Frutiger LT Pro 55 Roman" panose="020B0602020204020204" pitchFamily="34" charset="0"/>
              </a:rPr>
              <a:t>Testing for DE Genes </a:t>
            </a:r>
          </a:p>
          <a:p>
            <a:pPr marL="0" indent="0">
              <a:lnSpc>
                <a:spcPct val="25000"/>
              </a:lnSpc>
              <a:buNone/>
            </a:pPr>
            <a:r>
              <a:rPr lang="en-US" sz="2100" b="1" i="1" dirty="0">
                <a:latin typeface="Frutiger LT Pro 55 Roman" panose="020B0602020204020204" pitchFamily="34" charset="0"/>
              </a:rPr>
              <a:t> </a:t>
            </a:r>
          </a:p>
          <a:p>
            <a:pPr>
              <a:buFont typeface="Wingdings" panose="05000000000000000000" pitchFamily="2" charset="2"/>
              <a:buChar char="Ø"/>
            </a:pPr>
            <a:r>
              <a:rPr lang="en-US" sz="1800" i="1" dirty="0">
                <a:latin typeface="Frutiger LT Pro 55 Roman" panose="020B0602020204020204" pitchFamily="34" charset="0"/>
              </a:rPr>
              <a:t>Conditioning on the </a:t>
            </a:r>
            <a:r>
              <a:rPr lang="en-US" sz="1800" b="1" i="1" dirty="0">
                <a:latin typeface="Frutiger LT Pro 55 Roman" panose="020B0602020204020204" pitchFamily="34" charset="0"/>
              </a:rPr>
              <a:t>total pseudo-sum</a:t>
            </a:r>
            <a:r>
              <a:rPr lang="en-US" sz="1800" i="1" dirty="0">
                <a:latin typeface="Frutiger LT Pro 55 Roman" panose="020B0602020204020204" pitchFamily="34" charset="0"/>
              </a:rPr>
              <a:t>, the probability of observing class totals equal to or more extreme than </a:t>
            </a:r>
            <a:r>
              <a:rPr lang="en-US" sz="1800" b="1" i="1" dirty="0">
                <a:latin typeface="Frutiger LT Pro 55 Roman" panose="020B0602020204020204" pitchFamily="34" charset="0"/>
              </a:rPr>
              <a:t>observed</a:t>
            </a:r>
            <a:r>
              <a:rPr lang="en-US" sz="1800" i="1" dirty="0">
                <a:latin typeface="Frutiger LT Pro 55 Roman" panose="020B0602020204020204" pitchFamily="34" charset="0"/>
              </a:rPr>
              <a:t> can be calculated, giving an exact method of assessing differential expression</a:t>
            </a:r>
          </a:p>
          <a:p>
            <a:pPr marL="0" indent="0">
              <a:lnSpc>
                <a:spcPct val="25000"/>
              </a:lnSpc>
              <a:buNone/>
            </a:pPr>
            <a:endParaRPr lang="en-US" sz="1800" i="1" dirty="0">
              <a:latin typeface="Frutiger LT Pro 55 Roman" panose="020B0602020204020204" pitchFamily="34" charset="0"/>
            </a:endParaRPr>
          </a:p>
          <a:p>
            <a:pPr>
              <a:buFont typeface="Wingdings" panose="05000000000000000000" pitchFamily="2" charset="2"/>
              <a:buChar char="Ø"/>
            </a:pPr>
            <a:r>
              <a:rPr lang="en-US" sz="1800" i="1" dirty="0">
                <a:latin typeface="Frutiger LT Pro 55 Roman" panose="020B0602020204020204" pitchFamily="34" charset="0"/>
              </a:rPr>
              <a:t>The </a:t>
            </a:r>
            <a:r>
              <a:rPr lang="en-US" sz="1800" b="1" i="1" dirty="0">
                <a:latin typeface="Frutiger LT Pro 55 Roman" panose="020B0602020204020204" pitchFamily="34" charset="0"/>
              </a:rPr>
              <a:t>2-tailed p-value </a:t>
            </a:r>
            <a:r>
              <a:rPr lang="en-US" sz="1800" i="1" dirty="0">
                <a:latin typeface="Frutiger LT Pro 55 Roman" panose="020B0602020204020204" pitchFamily="34" charset="0"/>
              </a:rPr>
              <a:t>equals the sum of the probabilities of class totals that are no more likely than those observed</a:t>
            </a:r>
          </a:p>
        </p:txBody>
      </p:sp>
    </p:spTree>
    <p:extLst>
      <p:ext uri="{BB962C8B-B14F-4D97-AF65-F5344CB8AC3E}">
        <p14:creationId xmlns:p14="http://schemas.microsoft.com/office/powerpoint/2010/main" val="77089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3628" y="5487354"/>
            <a:ext cx="6858000" cy="230832"/>
          </a:xfrm>
          <a:prstGeom prst="rect">
            <a:avLst/>
          </a:prstGeom>
          <a:noFill/>
        </p:spPr>
        <p:txBody>
          <a:bodyPr wrap="square" rtlCol="0">
            <a:spAutoFit/>
          </a:bodyPr>
          <a:lstStyle/>
          <a:p>
            <a:pPr algn="ctr"/>
            <a:r>
              <a:rPr lang="en-US" sz="900" b="1" i="1" dirty="0" err="1">
                <a:solidFill>
                  <a:prstClr val="black"/>
                </a:solidFill>
                <a:latin typeface="Palatino Linotype" panose="02040502050505030304" pitchFamily="18" charset="0"/>
              </a:rPr>
              <a:t>Yunshun</a:t>
            </a:r>
            <a:r>
              <a:rPr lang="en-US" sz="900" b="1" i="1" dirty="0">
                <a:solidFill>
                  <a:prstClr val="black"/>
                </a:solidFill>
                <a:latin typeface="Palatino Linotype" panose="02040502050505030304" pitchFamily="18" charset="0"/>
              </a:rPr>
              <a:t> Chen, Davis McCarthy, Mark Robinson, Gordon K. Smyth, edgeR User’s Guide, 2014</a:t>
            </a:r>
          </a:p>
        </p:txBody>
      </p:sp>
      <p:sp>
        <p:nvSpPr>
          <p:cNvPr id="17" name="Content Placeholder 14"/>
          <p:cNvSpPr txBox="1">
            <a:spLocks/>
          </p:cNvSpPr>
          <p:nvPr/>
        </p:nvSpPr>
        <p:spPr>
          <a:xfrm>
            <a:off x="821004" y="1767424"/>
            <a:ext cx="7903545" cy="309819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latin typeface="Frutiger LT Pro 55 Roman" panose="020B0602020204020204" pitchFamily="34" charset="0"/>
              </a:rPr>
              <a:t>Testing for DE Genes </a:t>
            </a:r>
          </a:p>
          <a:p>
            <a:pPr marL="0" indent="0">
              <a:lnSpc>
                <a:spcPct val="25000"/>
              </a:lnSpc>
              <a:buNone/>
            </a:pPr>
            <a:r>
              <a:rPr lang="en-US" sz="2100" b="1" i="1" dirty="0">
                <a:latin typeface="Frutiger LT Pro 55 Roman" panose="020B0602020204020204" pitchFamily="34" charset="0"/>
              </a:rPr>
              <a:t> </a:t>
            </a:r>
          </a:p>
          <a:p>
            <a:pPr>
              <a:buFont typeface="Wingdings" panose="05000000000000000000" pitchFamily="2" charset="2"/>
              <a:buChar char="Ø"/>
            </a:pPr>
            <a:r>
              <a:rPr lang="en-US" sz="1800" i="1" dirty="0">
                <a:latin typeface="Frutiger LT Pro 55 Roman" panose="020B0602020204020204" pitchFamily="34" charset="0"/>
              </a:rPr>
              <a:t>The exact test for the negative binomial distribution has strong parallels with </a:t>
            </a:r>
            <a:r>
              <a:rPr lang="en-US" sz="1800" b="1" i="1" u="sng" dirty="0">
                <a:latin typeface="Frutiger LT Pro 55 Roman" panose="020B0602020204020204" pitchFamily="34" charset="0"/>
              </a:rPr>
              <a:t>Fisher's exact test </a:t>
            </a:r>
            <a:r>
              <a:rPr lang="en-US" sz="1800" i="1" dirty="0">
                <a:latin typeface="Frutiger LT Pro 55 Roman" panose="020B0602020204020204" pitchFamily="34" charset="0"/>
              </a:rPr>
              <a:t>for the </a:t>
            </a:r>
            <a:r>
              <a:rPr lang="en-US" sz="1800" b="1" i="1" dirty="0">
                <a:latin typeface="Frutiger LT Pro 55 Roman" panose="020B0602020204020204" pitchFamily="34" charset="0"/>
              </a:rPr>
              <a:t>hypergeometric distribution </a:t>
            </a:r>
          </a:p>
          <a:p>
            <a:pPr marL="0" indent="0">
              <a:lnSpc>
                <a:spcPct val="25000"/>
              </a:lnSpc>
              <a:buNone/>
            </a:pPr>
            <a:endParaRPr lang="en-US" sz="1800" i="1" dirty="0">
              <a:latin typeface="Frutiger LT Pro 55 Roman" panose="020B0602020204020204" pitchFamily="34" charset="0"/>
            </a:endParaRPr>
          </a:p>
          <a:p>
            <a:pPr>
              <a:buFont typeface="Wingdings" panose="05000000000000000000" pitchFamily="2" charset="2"/>
              <a:buChar char="Ø"/>
            </a:pPr>
            <a:r>
              <a:rPr lang="en-US" sz="1800" i="1" dirty="0">
                <a:latin typeface="Frutiger LT Pro 55 Roman" panose="020B0602020204020204" pitchFamily="34" charset="0"/>
              </a:rPr>
              <a:t>Hypothesis testing is performed with the ‘</a:t>
            </a:r>
            <a:r>
              <a:rPr lang="en-US" sz="1800" i="1" u="sng" dirty="0" err="1">
                <a:latin typeface="Frutiger LT Pro 55 Roman" panose="020B0602020204020204" pitchFamily="34" charset="0"/>
              </a:rPr>
              <a:t>exactTest</a:t>
            </a:r>
            <a:r>
              <a:rPr lang="en-US" sz="1800" i="1" u="sng" dirty="0">
                <a:latin typeface="Frutiger LT Pro 55 Roman" panose="020B0602020204020204" pitchFamily="34" charset="0"/>
              </a:rPr>
              <a:t>’ function</a:t>
            </a:r>
            <a:r>
              <a:rPr lang="en-US" sz="1800" i="1" dirty="0">
                <a:latin typeface="Frutiger LT Pro 55 Roman" panose="020B0602020204020204" pitchFamily="34" charset="0"/>
              </a:rPr>
              <a:t>, and it allows for both common dispersion and </a:t>
            </a:r>
            <a:r>
              <a:rPr lang="en-US" sz="1800" i="1" dirty="0" err="1">
                <a:latin typeface="Frutiger LT Pro 55 Roman" panose="020B0602020204020204" pitchFamily="34" charset="0"/>
              </a:rPr>
              <a:t>tagwise</a:t>
            </a:r>
            <a:r>
              <a:rPr lang="en-US" sz="1800" i="1" dirty="0">
                <a:latin typeface="Frutiger LT Pro 55 Roman" panose="020B0602020204020204" pitchFamily="34" charset="0"/>
              </a:rPr>
              <a:t> dispersion approaches</a:t>
            </a:r>
          </a:p>
          <a:p>
            <a:pPr marL="0" indent="0">
              <a:lnSpc>
                <a:spcPct val="35000"/>
              </a:lnSpc>
              <a:buNone/>
            </a:pPr>
            <a:r>
              <a:rPr lang="en-US" sz="1800" i="1" dirty="0">
                <a:latin typeface="Frutiger LT Pro 55 Roman" panose="020B0602020204020204" pitchFamily="34" charset="0"/>
              </a:rPr>
              <a:t>                       </a:t>
            </a:r>
          </a:p>
          <a:p>
            <a:pPr marL="0" indent="0">
              <a:buNone/>
            </a:pPr>
            <a:r>
              <a:rPr lang="en-US" sz="1800" i="1" dirty="0">
                <a:latin typeface="Frutiger LT Pro 55 Roman" panose="020B0602020204020204" pitchFamily="34" charset="0"/>
              </a:rPr>
              <a:t>                         &gt;et &lt;- </a:t>
            </a:r>
            <a:r>
              <a:rPr lang="en-US" sz="1800" i="1" dirty="0" err="1">
                <a:latin typeface="Frutiger LT Pro 55 Roman" panose="020B0602020204020204" pitchFamily="34" charset="0"/>
              </a:rPr>
              <a:t>exactTest</a:t>
            </a:r>
            <a:r>
              <a:rPr lang="en-US" sz="1800" i="1" dirty="0">
                <a:latin typeface="Frutiger LT Pro 55 Roman" panose="020B0602020204020204" pitchFamily="34" charset="0"/>
              </a:rPr>
              <a:t>(y)</a:t>
            </a:r>
          </a:p>
        </p:txBody>
      </p:sp>
    </p:spTree>
    <p:extLst>
      <p:ext uri="{BB962C8B-B14F-4D97-AF65-F5344CB8AC3E}">
        <p14:creationId xmlns:p14="http://schemas.microsoft.com/office/powerpoint/2010/main" val="312172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848658" y="1470492"/>
            <a:ext cx="7875892" cy="10689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latin typeface="Frutiger LT Pro 55 Roman" panose="020B0602020204020204" pitchFamily="34" charset="0"/>
              </a:rPr>
              <a:t>Plot the log-fold-changes with a smear plot, highlighting </a:t>
            </a:r>
          </a:p>
          <a:p>
            <a:pPr marL="0" indent="0">
              <a:buNone/>
            </a:pPr>
            <a:r>
              <a:rPr lang="en-US" sz="1800" b="1" i="1" dirty="0">
                <a:latin typeface="Frutiger LT Pro 55 Roman" panose="020B0602020204020204" pitchFamily="34" charset="0"/>
              </a:rPr>
              <a:t>the DE genes </a:t>
            </a:r>
          </a:p>
          <a:p>
            <a:pPr marL="0" indent="0">
              <a:buNone/>
            </a:pPr>
            <a:r>
              <a:rPr lang="en-US" sz="1800" b="1" i="1" dirty="0">
                <a:latin typeface="Frutiger LT Pro 55 Roman" panose="020B0602020204020204" pitchFamily="34" charset="0"/>
              </a:rPr>
              <a:t>            </a:t>
            </a:r>
            <a:r>
              <a:rPr lang="en-US" sz="1350" i="1" dirty="0">
                <a:latin typeface="Frutiger LT Pro 55 Roman" panose="020B0602020204020204" pitchFamily="34" charset="0"/>
              </a:rPr>
              <a:t>&gt;</a:t>
            </a:r>
            <a:r>
              <a:rPr lang="en-US" sz="1350" i="1" dirty="0" err="1">
                <a:latin typeface="Frutiger LT Pro 55 Roman" panose="020B0602020204020204" pitchFamily="34" charset="0"/>
              </a:rPr>
              <a:t>plotSmear</a:t>
            </a:r>
            <a:r>
              <a:rPr lang="en-US" sz="1350" i="1" dirty="0">
                <a:latin typeface="Frutiger LT Pro 55 Roman" panose="020B0602020204020204" pitchFamily="34" charset="0"/>
              </a:rPr>
              <a:t>(et, </a:t>
            </a:r>
            <a:r>
              <a:rPr lang="en-US" sz="1350" i="1" dirty="0" err="1">
                <a:latin typeface="Frutiger LT Pro 55 Roman" panose="020B0602020204020204" pitchFamily="34" charset="0"/>
              </a:rPr>
              <a:t>de.tags</a:t>
            </a:r>
            <a:r>
              <a:rPr lang="en-US" sz="1350" i="1" dirty="0">
                <a:latin typeface="Frutiger LT Pro 55 Roman" panose="020B0602020204020204" pitchFamily="34" charset="0"/>
              </a:rPr>
              <a:t>=</a:t>
            </a:r>
            <a:r>
              <a:rPr lang="en-US" sz="1350" i="1" dirty="0" err="1">
                <a:latin typeface="Frutiger LT Pro 55 Roman" panose="020B0602020204020204" pitchFamily="34" charset="0"/>
              </a:rPr>
              <a:t>detags</a:t>
            </a:r>
            <a:r>
              <a:rPr lang="en-US" sz="1350" i="1" dirty="0">
                <a:latin typeface="Frutiger LT Pro 55 Roman" panose="020B0602020204020204" pitchFamily="34" charset="0"/>
              </a:rPr>
              <a:t>, main = "Smear Plot")</a:t>
            </a:r>
          </a:p>
        </p:txBody>
      </p:sp>
      <p:graphicFrame>
        <p:nvGraphicFramePr>
          <p:cNvPr id="17" name="Object 16"/>
          <p:cNvGraphicFramePr>
            <a:graphicFrameLocks noChangeAspect="1"/>
          </p:cNvGraphicFramePr>
          <p:nvPr>
            <p:extLst>
              <p:ext uri="{D42A27DB-BD31-4B8C-83A1-F6EECF244321}">
                <p14:modId xmlns:p14="http://schemas.microsoft.com/office/powerpoint/2010/main" val="1033259042"/>
              </p:ext>
            </p:extLst>
          </p:nvPr>
        </p:nvGraphicFramePr>
        <p:xfrm>
          <a:off x="2474284" y="2469447"/>
          <a:ext cx="3855041" cy="3855041"/>
        </p:xfrm>
        <a:graphic>
          <a:graphicData uri="http://schemas.openxmlformats.org/presentationml/2006/ole">
            <mc:AlternateContent xmlns:mc="http://schemas.openxmlformats.org/markup-compatibility/2006">
              <mc:Choice xmlns:v="urn:schemas-microsoft-com:vml" Requires="v">
                <p:oleObj spid="_x0000_s6188" name="Acrobat Document" r:id="rId4" imgW="3840342" imgH="3840480" progId="AcroExch.Document.11">
                  <p:embed/>
                </p:oleObj>
              </mc:Choice>
              <mc:Fallback>
                <p:oleObj name="Acrobat Document" r:id="rId4" imgW="3840342" imgH="3840480" progId="AcroExch.Document.11">
                  <p:embed/>
                  <p:pic>
                    <p:nvPicPr>
                      <p:cNvPr id="17" name="Object 16"/>
                      <p:cNvPicPr/>
                      <p:nvPr/>
                    </p:nvPicPr>
                    <p:blipFill>
                      <a:blip r:embed="rId5"/>
                      <a:stretch>
                        <a:fillRect/>
                      </a:stretch>
                    </p:blipFill>
                    <p:spPr>
                      <a:xfrm>
                        <a:off x="2474284" y="2469447"/>
                        <a:ext cx="3855041" cy="3855041"/>
                      </a:xfrm>
                      <a:prstGeom prst="rect">
                        <a:avLst/>
                      </a:prstGeom>
                    </p:spPr>
                  </p:pic>
                </p:oleObj>
              </mc:Fallback>
            </mc:AlternateContent>
          </a:graphicData>
        </a:graphic>
      </p:graphicFrame>
      <p:sp>
        <p:nvSpPr>
          <p:cNvPr id="18" name="TextBox 17"/>
          <p:cNvSpPr txBox="1"/>
          <p:nvPr/>
        </p:nvSpPr>
        <p:spPr>
          <a:xfrm rot="16200000">
            <a:off x="2781421" y="3890142"/>
            <a:ext cx="226514" cy="300082"/>
          </a:xfrm>
          <a:prstGeom prst="rect">
            <a:avLst/>
          </a:prstGeom>
          <a:noFill/>
        </p:spPr>
        <p:txBody>
          <a:bodyPr wrap="square" rtlCol="0">
            <a:spAutoFit/>
          </a:bodyPr>
          <a:lstStyle/>
          <a:p>
            <a:pPr algn="ctr"/>
            <a:r>
              <a:rPr lang="en-US" sz="1350" b="1" i="1" dirty="0">
                <a:latin typeface="Constantia" panose="02030602050306030303" pitchFamily="18" charset="0"/>
              </a:rPr>
              <a:t>M</a:t>
            </a:r>
          </a:p>
        </p:txBody>
      </p:sp>
      <p:sp>
        <p:nvSpPr>
          <p:cNvPr id="19" name="TextBox 18"/>
          <p:cNvSpPr txBox="1"/>
          <p:nvPr/>
        </p:nvSpPr>
        <p:spPr>
          <a:xfrm>
            <a:off x="4401805" y="5412405"/>
            <a:ext cx="226514" cy="300082"/>
          </a:xfrm>
          <a:prstGeom prst="rect">
            <a:avLst/>
          </a:prstGeom>
          <a:noFill/>
        </p:spPr>
        <p:txBody>
          <a:bodyPr wrap="square" rtlCol="0">
            <a:spAutoFit/>
          </a:bodyPr>
          <a:lstStyle/>
          <a:p>
            <a:pPr algn="ctr"/>
            <a:r>
              <a:rPr lang="en-US" sz="1350" b="1" i="1" dirty="0">
                <a:latin typeface="Constantia" panose="02030602050306030303" pitchFamily="18" charset="0"/>
              </a:rPr>
              <a:t>A</a:t>
            </a:r>
          </a:p>
        </p:txBody>
      </p:sp>
      <p:sp>
        <p:nvSpPr>
          <p:cNvPr id="20" name="TextBox 19"/>
          <p:cNvSpPr txBox="1"/>
          <p:nvPr/>
        </p:nvSpPr>
        <p:spPr>
          <a:xfrm>
            <a:off x="3131190" y="6515072"/>
            <a:ext cx="5945697"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111832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75888" y="1678565"/>
            <a:ext cx="6856929" cy="584775"/>
          </a:xfrm>
          <a:prstGeom prst="rect">
            <a:avLst/>
          </a:prstGeom>
          <a:noFill/>
        </p:spPr>
        <p:txBody>
          <a:bodyPr wrap="square" rtlCol="0">
            <a:spAutoFit/>
          </a:bodyPr>
          <a:lstStyle/>
          <a:p>
            <a:pPr algn="ctr"/>
            <a:r>
              <a:rPr lang="en-US" sz="3200" b="1" i="1" dirty="0">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457310016"/>
              </p:ext>
            </p:extLst>
          </p:nvPr>
        </p:nvGraphicFramePr>
        <p:xfrm>
          <a:off x="1434234" y="2598089"/>
          <a:ext cx="6275532" cy="1996572"/>
        </p:xfrm>
        <a:graphic>
          <a:graphicData uri="http://schemas.openxmlformats.org/drawingml/2006/table">
            <a:tbl>
              <a:tblPr firstRow="1" bandRow="1">
                <a:tableStyleId>{21E4AEA4-8DFA-4A89-87EB-49C32662AFE0}</a:tableStyleId>
              </a:tblPr>
              <a:tblGrid>
                <a:gridCol w="1546501">
                  <a:extLst>
                    <a:ext uri="{9D8B030D-6E8A-4147-A177-3AD203B41FA5}">
                      <a16:colId xmlns:a16="http://schemas.microsoft.com/office/drawing/2014/main" val="20000"/>
                    </a:ext>
                  </a:extLst>
                </a:gridCol>
                <a:gridCol w="1317049">
                  <a:extLst>
                    <a:ext uri="{9D8B030D-6E8A-4147-A177-3AD203B41FA5}">
                      <a16:colId xmlns:a16="http://schemas.microsoft.com/office/drawing/2014/main" val="20001"/>
                    </a:ext>
                  </a:extLst>
                </a:gridCol>
                <a:gridCol w="3411982">
                  <a:extLst>
                    <a:ext uri="{9D8B030D-6E8A-4147-A177-3AD203B41FA5}">
                      <a16:colId xmlns:a16="http://schemas.microsoft.com/office/drawing/2014/main" val="20002"/>
                    </a:ext>
                  </a:extLst>
                </a:gridCol>
              </a:tblGrid>
              <a:tr h="470396">
                <a:tc>
                  <a:txBody>
                    <a:bodyPr/>
                    <a:lstStyle/>
                    <a:p>
                      <a:r>
                        <a:rPr lang="en-US" sz="900" u="none" strike="noStrike" kern="1200" baseline="0" dirty="0"/>
                        <a:t>Number of genes</a:t>
                      </a:r>
                    </a:p>
                    <a:p>
                      <a:r>
                        <a:rPr lang="en-US" sz="900" u="none" strike="noStrike" kern="1200" baseline="0" dirty="0"/>
                        <a:t>tested (N)</a:t>
                      </a:r>
                      <a:endParaRPr lang="en-US" sz="900" dirty="0"/>
                    </a:p>
                  </a:txBody>
                  <a:tcPr marL="68580" marR="68580" marT="34290" marB="34290"/>
                </a:tc>
                <a:tc>
                  <a:txBody>
                    <a:bodyPr/>
                    <a:lstStyle/>
                    <a:p>
                      <a:r>
                        <a:rPr lang="en-US" sz="900" u="none" strike="noStrike" kern="1200" baseline="0" dirty="0"/>
                        <a:t>False positives</a:t>
                      </a:r>
                    </a:p>
                    <a:p>
                      <a:r>
                        <a:rPr lang="en-US" sz="900" u="none" strike="noStrike" kern="1200" baseline="0" dirty="0"/>
                        <a:t>incidence</a:t>
                      </a:r>
                      <a:endParaRPr lang="en-US" sz="900" dirty="0"/>
                    </a:p>
                  </a:txBody>
                  <a:tcPr marL="68580" marR="68580" marT="34290" marB="34290"/>
                </a:tc>
                <a:tc>
                  <a:txBody>
                    <a:bodyPr/>
                    <a:lstStyle/>
                    <a:p>
                      <a:r>
                        <a:rPr lang="en-US" sz="900" u="none" strike="noStrike" kern="1200" baseline="0" dirty="0"/>
                        <a:t>Probability of calling 1 or more false positives by chance (100(1-0.95</a:t>
                      </a:r>
                      <a:r>
                        <a:rPr lang="en-US" sz="900" u="none" strike="noStrike" kern="1200" baseline="30000" dirty="0"/>
                        <a:t>N</a:t>
                      </a:r>
                      <a:r>
                        <a:rPr lang="en-US" sz="900" u="none" strike="noStrike" kern="1200" baseline="0" dirty="0"/>
                        <a:t>))</a:t>
                      </a:r>
                      <a:endParaRPr lang="en-US" sz="900" dirty="0"/>
                    </a:p>
                  </a:txBody>
                  <a:tcPr marL="68580" marR="68580" marT="34290" marB="34290"/>
                </a:tc>
                <a:extLst>
                  <a:ext uri="{0D108BD9-81ED-4DB2-BD59-A6C34878D82A}">
                    <a16:rowId xmlns:a16="http://schemas.microsoft.com/office/drawing/2014/main" val="10000"/>
                  </a:ext>
                </a:extLst>
              </a:tr>
              <a:tr h="381544">
                <a:tc>
                  <a:txBody>
                    <a:bodyPr/>
                    <a:lstStyle/>
                    <a:p>
                      <a:r>
                        <a:rPr lang="en-US" sz="1400" dirty="0"/>
                        <a:t>1</a:t>
                      </a:r>
                    </a:p>
                  </a:txBody>
                  <a:tcPr marL="68580" marR="68580" marT="34290" marB="34290"/>
                </a:tc>
                <a:tc>
                  <a:txBody>
                    <a:bodyPr/>
                    <a:lstStyle/>
                    <a:p>
                      <a:r>
                        <a:rPr lang="en-US" sz="1400" dirty="0"/>
                        <a:t>1/20</a:t>
                      </a:r>
                    </a:p>
                  </a:txBody>
                  <a:tcPr marL="68580" marR="68580" marT="34290" marB="34290"/>
                </a:tc>
                <a:tc>
                  <a:txBody>
                    <a:bodyPr/>
                    <a:lstStyle/>
                    <a:p>
                      <a:r>
                        <a:rPr lang="en-US" sz="1400" dirty="0"/>
                        <a:t>5%</a:t>
                      </a:r>
                    </a:p>
                  </a:txBody>
                  <a:tcPr marL="68580" marR="68580" marT="34290" marB="34290"/>
                </a:tc>
                <a:extLst>
                  <a:ext uri="{0D108BD9-81ED-4DB2-BD59-A6C34878D82A}">
                    <a16:rowId xmlns:a16="http://schemas.microsoft.com/office/drawing/2014/main" val="10001"/>
                  </a:ext>
                </a:extLst>
              </a:tr>
              <a:tr h="381544">
                <a:tc>
                  <a:txBody>
                    <a:bodyPr/>
                    <a:lstStyle/>
                    <a:p>
                      <a:r>
                        <a:rPr lang="en-US" sz="1400" dirty="0"/>
                        <a:t>2</a:t>
                      </a:r>
                    </a:p>
                  </a:txBody>
                  <a:tcPr marL="68580" marR="68580" marT="34290" marB="34290"/>
                </a:tc>
                <a:tc>
                  <a:txBody>
                    <a:bodyPr/>
                    <a:lstStyle/>
                    <a:p>
                      <a:r>
                        <a:rPr lang="en-US" sz="1400" dirty="0"/>
                        <a:t>1/10</a:t>
                      </a:r>
                    </a:p>
                  </a:txBody>
                  <a:tcPr marL="68580" marR="68580" marT="34290" marB="34290"/>
                </a:tc>
                <a:tc>
                  <a:txBody>
                    <a:bodyPr/>
                    <a:lstStyle/>
                    <a:p>
                      <a:r>
                        <a:rPr lang="en-US" sz="1400" dirty="0"/>
                        <a:t>10%</a:t>
                      </a:r>
                    </a:p>
                  </a:txBody>
                  <a:tcPr marL="68580" marR="68580" marT="34290" marB="34290"/>
                </a:tc>
                <a:extLst>
                  <a:ext uri="{0D108BD9-81ED-4DB2-BD59-A6C34878D82A}">
                    <a16:rowId xmlns:a16="http://schemas.microsoft.com/office/drawing/2014/main" val="10002"/>
                  </a:ext>
                </a:extLst>
              </a:tr>
              <a:tr h="381544">
                <a:tc>
                  <a:txBody>
                    <a:bodyPr/>
                    <a:lstStyle/>
                    <a:p>
                      <a:r>
                        <a:rPr lang="en-US" sz="1400" dirty="0"/>
                        <a:t>20</a:t>
                      </a:r>
                    </a:p>
                  </a:txBody>
                  <a:tcPr marL="68580" marR="68580" marT="34290" marB="34290"/>
                </a:tc>
                <a:tc>
                  <a:txBody>
                    <a:bodyPr/>
                    <a:lstStyle/>
                    <a:p>
                      <a:r>
                        <a:rPr lang="en-US" sz="1400" dirty="0"/>
                        <a:t>1</a:t>
                      </a:r>
                    </a:p>
                  </a:txBody>
                  <a:tcPr marL="68580" marR="68580" marT="34290" marB="34290"/>
                </a:tc>
                <a:tc>
                  <a:txBody>
                    <a:bodyPr/>
                    <a:lstStyle/>
                    <a:p>
                      <a:r>
                        <a:rPr lang="en-US" sz="1400" dirty="0"/>
                        <a:t>64%</a:t>
                      </a:r>
                    </a:p>
                  </a:txBody>
                  <a:tcPr marL="68580" marR="68580" marT="34290" marB="34290"/>
                </a:tc>
                <a:extLst>
                  <a:ext uri="{0D108BD9-81ED-4DB2-BD59-A6C34878D82A}">
                    <a16:rowId xmlns:a16="http://schemas.microsoft.com/office/drawing/2014/main" val="10003"/>
                  </a:ext>
                </a:extLst>
              </a:tr>
              <a:tr h="381544">
                <a:tc>
                  <a:txBody>
                    <a:bodyPr/>
                    <a:lstStyle/>
                    <a:p>
                      <a:r>
                        <a:rPr lang="en-US" sz="1400" dirty="0"/>
                        <a:t>100</a:t>
                      </a:r>
                    </a:p>
                  </a:txBody>
                  <a:tcPr marL="68580" marR="68580" marT="34290" marB="34290"/>
                </a:tc>
                <a:tc>
                  <a:txBody>
                    <a:bodyPr/>
                    <a:lstStyle/>
                    <a:p>
                      <a:r>
                        <a:rPr lang="en-US" sz="1400" dirty="0"/>
                        <a:t>5</a:t>
                      </a:r>
                    </a:p>
                  </a:txBody>
                  <a:tcPr marL="68580" marR="68580" marT="34290" marB="34290"/>
                </a:tc>
                <a:tc>
                  <a:txBody>
                    <a:bodyPr/>
                    <a:lstStyle/>
                    <a:p>
                      <a:r>
                        <a:rPr lang="en-US" sz="1400" dirty="0"/>
                        <a:t>99.4%</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561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053105030"/>
              </p:ext>
            </p:extLst>
          </p:nvPr>
        </p:nvGraphicFramePr>
        <p:xfrm>
          <a:off x="1101998" y="2559809"/>
          <a:ext cx="4636072" cy="2070915"/>
        </p:xfrm>
        <a:graphic>
          <a:graphicData uri="http://schemas.openxmlformats.org/drawingml/2006/table">
            <a:tbl>
              <a:tblPr firstRow="1" bandRow="1">
                <a:tableStyleId>{21E4AEA4-8DFA-4A89-87EB-49C32662AFE0}</a:tableStyleId>
              </a:tblPr>
              <a:tblGrid>
                <a:gridCol w="4636072">
                  <a:extLst>
                    <a:ext uri="{9D8B030D-6E8A-4147-A177-3AD203B41FA5}">
                      <a16:colId xmlns:a16="http://schemas.microsoft.com/office/drawing/2014/main" val="20000"/>
                    </a:ext>
                  </a:extLst>
                </a:gridCol>
              </a:tblGrid>
              <a:tr h="297905">
                <a:tc>
                  <a:txBody>
                    <a:bodyPr/>
                    <a:lstStyle/>
                    <a:p>
                      <a:r>
                        <a:rPr lang="en-US" sz="1100" dirty="0"/>
                        <a:t>Common Methods Ranked by Stringency</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0"/>
                  </a:ext>
                </a:extLst>
              </a:tr>
              <a:tr h="355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t>Bonferroni</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1"/>
                  </a:ext>
                </a:extLst>
              </a:tr>
              <a:tr h="355563">
                <a:tc>
                  <a:txBody>
                    <a:bodyPr/>
                    <a:lstStyle/>
                    <a:p>
                      <a:r>
                        <a:rPr lang="en-US" sz="1400" u="none" strike="noStrike" kern="1200" baseline="0" dirty="0"/>
                        <a:t>Bonferroni Step-Down</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2"/>
                  </a:ext>
                </a:extLst>
              </a:tr>
              <a:tr h="355563">
                <a:tc>
                  <a:txBody>
                    <a:bodyPr/>
                    <a:lstStyle/>
                    <a:p>
                      <a:r>
                        <a:rPr lang="en-US" sz="1400" u="none" strike="noStrike" kern="1200" baseline="0" dirty="0"/>
                        <a:t>Westfall and Young Permutation</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3"/>
                  </a:ext>
                </a:extLst>
              </a:tr>
              <a:tr h="355563">
                <a:tc>
                  <a:txBody>
                    <a:bodyPr/>
                    <a:lstStyle/>
                    <a:p>
                      <a:r>
                        <a:rPr lang="en-US" sz="1400" u="none" strike="noStrike" kern="1200" baseline="0" dirty="0"/>
                        <a:t>Benjamini and Hochberg False Discovery Rate</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4"/>
                  </a:ext>
                </a:extLst>
              </a:tr>
              <a:tr h="350758">
                <a:tc>
                  <a:txBody>
                    <a:bodyPr/>
                    <a:lstStyle/>
                    <a:p>
                      <a:r>
                        <a:rPr lang="en-US" sz="1100" dirty="0"/>
                        <a:t>None</a:t>
                      </a:r>
                      <a:endParaRPr lang="en-US" sz="1100" dirty="0">
                        <a:latin typeface="Constantia" panose="02030602050306030303" pitchFamily="18" charset="0"/>
                      </a:endParaRPr>
                    </a:p>
                  </a:txBody>
                  <a:tcPr marL="68580" marR="68580" marT="34290" marB="34290"/>
                </a:tc>
                <a:extLst>
                  <a:ext uri="{0D108BD9-81ED-4DB2-BD59-A6C34878D82A}">
                    <a16:rowId xmlns:a16="http://schemas.microsoft.com/office/drawing/2014/main" val="10005"/>
                  </a:ext>
                </a:extLst>
              </a:tr>
            </a:tbl>
          </a:graphicData>
        </a:graphic>
      </p:graphicFrame>
      <p:sp>
        <p:nvSpPr>
          <p:cNvPr id="17" name="Up-Down Arrow 16"/>
          <p:cNvSpPr/>
          <p:nvPr/>
        </p:nvSpPr>
        <p:spPr>
          <a:xfrm>
            <a:off x="6046554" y="2836459"/>
            <a:ext cx="102576" cy="17942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6215193" y="2847703"/>
            <a:ext cx="2651970" cy="369332"/>
          </a:xfrm>
          <a:prstGeom prst="rect">
            <a:avLst/>
          </a:prstGeom>
          <a:noFill/>
        </p:spPr>
        <p:txBody>
          <a:bodyPr wrap="square" rtlCol="0">
            <a:spAutoFit/>
          </a:bodyPr>
          <a:lstStyle/>
          <a:p>
            <a:r>
              <a:rPr lang="en-US" dirty="0">
                <a:latin typeface="Frutiger LT Pro 55 Roman" panose="020B0602020204020204" pitchFamily="34" charset="0"/>
              </a:rPr>
              <a:t>More False Negatives</a:t>
            </a:r>
          </a:p>
        </p:txBody>
      </p:sp>
      <p:sp>
        <p:nvSpPr>
          <p:cNvPr id="19" name="TextBox 18"/>
          <p:cNvSpPr txBox="1"/>
          <p:nvPr/>
        </p:nvSpPr>
        <p:spPr>
          <a:xfrm>
            <a:off x="6215193" y="4092773"/>
            <a:ext cx="2425468" cy="369332"/>
          </a:xfrm>
          <a:prstGeom prst="rect">
            <a:avLst/>
          </a:prstGeom>
          <a:noFill/>
        </p:spPr>
        <p:txBody>
          <a:bodyPr wrap="square" rtlCol="0">
            <a:spAutoFit/>
          </a:bodyPr>
          <a:lstStyle/>
          <a:p>
            <a:r>
              <a:rPr lang="en-US" dirty="0">
                <a:latin typeface="Frutiger LT Pro 55 Roman" panose="020B0602020204020204" pitchFamily="34" charset="0"/>
              </a:rPr>
              <a:t>More False Positives</a:t>
            </a:r>
          </a:p>
        </p:txBody>
      </p:sp>
    </p:spTree>
    <p:extLst>
      <p:ext uri="{BB962C8B-B14F-4D97-AF65-F5344CB8AC3E}">
        <p14:creationId xmlns:p14="http://schemas.microsoft.com/office/powerpoint/2010/main" val="203255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455" y="1863279"/>
            <a:ext cx="7650537" cy="2803332"/>
          </a:xfrm>
          <a:prstGeom prst="rect">
            <a:avLst/>
          </a:prstGeom>
          <a:noFill/>
        </p:spPr>
        <p:txBody>
          <a:bodyPr wrap="square" rtlCol="0">
            <a:spAutoFit/>
          </a:bodyPr>
          <a:lstStyle/>
          <a:p>
            <a:pPr>
              <a:spcBef>
                <a:spcPts val="450"/>
              </a:spcBef>
            </a:pPr>
            <a:r>
              <a:rPr lang="en-US" sz="2800" b="1" i="1" dirty="0">
                <a:latin typeface="Frutiger LT Pro 55 Roman"/>
              </a:rPr>
              <a:t>Bonferroni correction</a:t>
            </a:r>
          </a:p>
          <a:p>
            <a:pPr>
              <a:spcBef>
                <a:spcPts val="450"/>
              </a:spcBef>
            </a:pPr>
            <a:r>
              <a:rPr lang="en-US" sz="1500" dirty="0">
                <a:latin typeface="Frutiger LT Pro 55 Roman"/>
              </a:rPr>
              <a:t>The </a:t>
            </a:r>
            <a:r>
              <a:rPr lang="en-US" sz="1500" i="1" dirty="0">
                <a:latin typeface="Frutiger LT Pro 55 Roman"/>
              </a:rPr>
              <a:t>p-value</a:t>
            </a:r>
            <a:r>
              <a:rPr lang="en-US" sz="1500" dirty="0">
                <a:latin typeface="Frutiger LT Pro 55 Roman"/>
              </a:rPr>
              <a:t> of each gene is multiplied by the number of genes in the gene list. If the corrected p-value is still below the error rate, the gene will be significant:</a:t>
            </a:r>
          </a:p>
          <a:p>
            <a:endParaRPr lang="en-US" dirty="0">
              <a:latin typeface="Frutiger LT Pro 55 Roman"/>
            </a:endParaRPr>
          </a:p>
          <a:p>
            <a:r>
              <a:rPr lang="en-US" b="1" i="1" dirty="0">
                <a:latin typeface="Frutiger LT Pro 55 Roman"/>
              </a:rPr>
              <a:t>Corrected P-value= p-value * n (number of genes in test) &lt;0.05</a:t>
            </a:r>
          </a:p>
          <a:p>
            <a:endParaRPr lang="en-US" dirty="0">
              <a:latin typeface="Frutiger LT Pro 55 Roman"/>
            </a:endParaRPr>
          </a:p>
          <a:p>
            <a:r>
              <a:rPr lang="en-US" sz="1500" dirty="0">
                <a:latin typeface="Frutiger LT Pro 55 Roman"/>
              </a:rPr>
              <a:t>As a consequence, if testing 1000 genes at a time, the highest accepted individual </a:t>
            </a:r>
            <a:r>
              <a:rPr lang="en-US" sz="1500" i="1" u="sng" dirty="0">
                <a:latin typeface="Frutiger LT Pro 55 Roman"/>
              </a:rPr>
              <a:t>p-value</a:t>
            </a:r>
            <a:r>
              <a:rPr lang="en-US" sz="1500" u="sng" dirty="0">
                <a:latin typeface="Frutiger LT Pro 55 Roman"/>
              </a:rPr>
              <a:t> is 0.00005</a:t>
            </a:r>
            <a:r>
              <a:rPr lang="en-US" sz="1500" dirty="0">
                <a:latin typeface="Frutiger LT Pro 55 Roman"/>
              </a:rPr>
              <a:t>, making the correction very stringent. With a Family-wise error rate of 0.05 (i.e., the probability of at least one error in the family), the expected number of false positives will be 0.05.</a:t>
            </a:r>
          </a:p>
        </p:txBody>
      </p:sp>
    </p:spTree>
    <p:extLst>
      <p:ext uri="{BB962C8B-B14F-4D97-AF65-F5344CB8AC3E}">
        <p14:creationId xmlns:p14="http://schemas.microsoft.com/office/powerpoint/2010/main" val="81171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186" y="1785408"/>
            <a:ext cx="7554920" cy="3162404"/>
          </a:xfrm>
          <a:prstGeom prst="rect">
            <a:avLst/>
          </a:prstGeom>
          <a:noFill/>
        </p:spPr>
        <p:txBody>
          <a:bodyPr wrap="square" rtlCol="0">
            <a:spAutoFit/>
          </a:bodyPr>
          <a:lstStyle/>
          <a:p>
            <a:r>
              <a:rPr lang="en-US" sz="2400" b="1" i="1" dirty="0">
                <a:latin typeface="Frutiger LT Pro 55 Roman"/>
              </a:rPr>
              <a:t>Bonferroni Step-down (Holm) correction</a:t>
            </a:r>
          </a:p>
          <a:p>
            <a:pPr>
              <a:spcBef>
                <a:spcPts val="900"/>
              </a:spcBef>
            </a:pPr>
            <a:r>
              <a:rPr lang="en-US" sz="1350" dirty="0">
                <a:latin typeface="Frutiger LT Pro 55 Roman"/>
              </a:rPr>
              <a:t>1) The </a:t>
            </a:r>
            <a:r>
              <a:rPr lang="en-US" sz="1350" i="1" dirty="0">
                <a:latin typeface="Frutiger LT Pro 55 Roman"/>
              </a:rPr>
              <a:t>p-value</a:t>
            </a:r>
            <a:r>
              <a:rPr lang="en-US" sz="1350" dirty="0">
                <a:latin typeface="Frutiger LT Pro 55 Roman"/>
              </a:rPr>
              <a:t> of each gene is ranked from the </a:t>
            </a:r>
            <a:r>
              <a:rPr lang="en-US" sz="1350" b="1" i="1" dirty="0">
                <a:latin typeface="Frutiger LT Pro 55 Roman"/>
              </a:rPr>
              <a:t>smallest</a:t>
            </a:r>
            <a:r>
              <a:rPr lang="en-US" sz="1350" dirty="0">
                <a:latin typeface="Frutiger LT Pro 55 Roman"/>
              </a:rPr>
              <a:t> to the </a:t>
            </a:r>
            <a:r>
              <a:rPr lang="en-US" sz="1350" b="1" i="1" dirty="0">
                <a:latin typeface="Frutiger LT Pro 55 Roman"/>
              </a:rPr>
              <a:t>largest</a:t>
            </a:r>
            <a:r>
              <a:rPr lang="en-US" sz="1350" dirty="0">
                <a:latin typeface="Frutiger LT Pro 55 Roman"/>
              </a:rPr>
              <a:t>.</a:t>
            </a:r>
          </a:p>
          <a:p>
            <a:pPr>
              <a:spcBef>
                <a:spcPts val="900"/>
              </a:spcBef>
            </a:pPr>
            <a:r>
              <a:rPr lang="en-US" sz="1350" dirty="0">
                <a:latin typeface="Frutiger LT Pro 55 Roman"/>
              </a:rPr>
              <a:t>2) The first </a:t>
            </a:r>
            <a:r>
              <a:rPr lang="en-US" sz="1350" i="1" dirty="0">
                <a:latin typeface="Frutiger LT Pro 55 Roman"/>
              </a:rPr>
              <a:t>p-value</a:t>
            </a:r>
            <a:r>
              <a:rPr lang="en-US" sz="1350" dirty="0">
                <a:latin typeface="Frutiger LT Pro 55 Roman"/>
              </a:rPr>
              <a:t> is multiplied by the number of genes present in the gene list. </a:t>
            </a:r>
          </a:p>
          <a:p>
            <a:pPr>
              <a:spcBef>
                <a:spcPts val="900"/>
              </a:spcBef>
            </a:pPr>
            <a:r>
              <a:rPr lang="en-US" sz="1350" b="1" i="1" dirty="0">
                <a:latin typeface="Frutiger LT Pro 55 Roman"/>
              </a:rPr>
              <a:t>	</a:t>
            </a:r>
            <a:r>
              <a:rPr lang="en-US" sz="1600" b="1" i="1" dirty="0">
                <a:latin typeface="Frutiger LT Pro 55 Roman"/>
              </a:rPr>
              <a:t>Corrected P-value= p-value * n &lt; 0.05</a:t>
            </a:r>
            <a:endParaRPr lang="en-US" sz="1350" b="1" i="1" dirty="0">
              <a:latin typeface="Frutiger LT Pro 55 Roman"/>
            </a:endParaRPr>
          </a:p>
          <a:p>
            <a:pPr>
              <a:spcBef>
                <a:spcPts val="900"/>
              </a:spcBef>
            </a:pPr>
            <a:r>
              <a:rPr lang="en-US" sz="1350" dirty="0">
                <a:latin typeface="Frutiger LT Pro 55 Roman"/>
              </a:rPr>
              <a:t>3) The second </a:t>
            </a:r>
            <a:r>
              <a:rPr lang="en-US" sz="1350" i="1" dirty="0">
                <a:latin typeface="Frutiger LT Pro 55 Roman"/>
              </a:rPr>
              <a:t>p-value</a:t>
            </a:r>
            <a:r>
              <a:rPr lang="en-US" sz="1350" dirty="0">
                <a:latin typeface="Frutiger LT Pro 55 Roman"/>
              </a:rPr>
              <a:t> is multiplied by the number of genes less 1:</a:t>
            </a:r>
          </a:p>
          <a:p>
            <a:pPr>
              <a:spcBef>
                <a:spcPts val="900"/>
              </a:spcBef>
            </a:pPr>
            <a:r>
              <a:rPr lang="en-US" sz="1350" b="1" i="1" dirty="0">
                <a:latin typeface="Frutiger LT Pro 55 Roman"/>
              </a:rPr>
              <a:t>	</a:t>
            </a:r>
            <a:r>
              <a:rPr lang="en-US" sz="1600" b="1" i="1" dirty="0">
                <a:latin typeface="Frutiger LT Pro 55 Roman"/>
              </a:rPr>
              <a:t>Corrected P-value= p-value * n-1 &lt; 0.05</a:t>
            </a:r>
            <a:endParaRPr lang="en-US" sz="1350" b="1" i="1" dirty="0">
              <a:latin typeface="Frutiger LT Pro 55 Roman"/>
            </a:endParaRPr>
          </a:p>
          <a:p>
            <a:pPr>
              <a:spcBef>
                <a:spcPts val="900"/>
              </a:spcBef>
            </a:pPr>
            <a:r>
              <a:rPr lang="en-US" sz="1350" dirty="0">
                <a:latin typeface="Frutiger LT Pro 55 Roman"/>
              </a:rPr>
              <a:t>4) The third </a:t>
            </a:r>
            <a:r>
              <a:rPr lang="en-US" sz="1350" i="1" dirty="0">
                <a:latin typeface="Frutiger LT Pro 55 Roman"/>
              </a:rPr>
              <a:t>p-value</a:t>
            </a:r>
            <a:r>
              <a:rPr lang="en-US" sz="1350" dirty="0">
                <a:latin typeface="Frutiger LT Pro 55 Roman"/>
              </a:rPr>
              <a:t> is multiplied by the number of genes less 2:</a:t>
            </a:r>
          </a:p>
          <a:p>
            <a:pPr>
              <a:spcBef>
                <a:spcPts val="900"/>
              </a:spcBef>
            </a:pPr>
            <a:r>
              <a:rPr lang="en-US" sz="1350" b="1" i="1" dirty="0">
                <a:latin typeface="Frutiger LT Pro 55 Roman"/>
              </a:rPr>
              <a:t>	</a:t>
            </a:r>
            <a:r>
              <a:rPr lang="en-US" sz="1600" b="1" i="1" dirty="0">
                <a:latin typeface="Frutiger LT Pro 55 Roman"/>
              </a:rPr>
              <a:t>Corrected P-value= p-value * n-2 &lt; 0.05</a:t>
            </a:r>
            <a:endParaRPr lang="en-US" sz="1350" b="1" i="1" dirty="0">
              <a:latin typeface="Frutiger LT Pro 55 Roman"/>
            </a:endParaRPr>
          </a:p>
          <a:p>
            <a:pPr>
              <a:spcBef>
                <a:spcPts val="900"/>
              </a:spcBef>
            </a:pPr>
            <a:r>
              <a:rPr lang="en-US" sz="1350" dirty="0">
                <a:latin typeface="Frutiger LT Pro 55 Roman"/>
              </a:rPr>
              <a:t>It follows that sequence until no gene is found to be significant.</a:t>
            </a:r>
          </a:p>
        </p:txBody>
      </p:sp>
    </p:spTree>
    <p:extLst>
      <p:ext uri="{BB962C8B-B14F-4D97-AF65-F5344CB8AC3E}">
        <p14:creationId xmlns:p14="http://schemas.microsoft.com/office/powerpoint/2010/main" val="88291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6958115"/>
              </p:ext>
            </p:extLst>
          </p:nvPr>
        </p:nvGraphicFramePr>
        <p:xfrm>
          <a:off x="1222510" y="3252282"/>
          <a:ext cx="6648639" cy="2131209"/>
        </p:xfrm>
        <a:graphic>
          <a:graphicData uri="http://schemas.openxmlformats.org/drawingml/2006/table">
            <a:tbl>
              <a:tblPr firstRow="1" bandRow="1">
                <a:tableStyleId>{21E4AEA4-8DFA-4A89-87EB-49C32662AFE0}</a:tableStyleId>
              </a:tblPr>
              <a:tblGrid>
                <a:gridCol w="1010621">
                  <a:extLst>
                    <a:ext uri="{9D8B030D-6E8A-4147-A177-3AD203B41FA5}">
                      <a16:colId xmlns:a16="http://schemas.microsoft.com/office/drawing/2014/main" val="20000"/>
                    </a:ext>
                  </a:extLst>
                </a:gridCol>
                <a:gridCol w="950596">
                  <a:extLst>
                    <a:ext uri="{9D8B030D-6E8A-4147-A177-3AD203B41FA5}">
                      <a16:colId xmlns:a16="http://schemas.microsoft.com/office/drawing/2014/main" val="20001"/>
                    </a:ext>
                  </a:extLst>
                </a:gridCol>
                <a:gridCol w="737531">
                  <a:extLst>
                    <a:ext uri="{9D8B030D-6E8A-4147-A177-3AD203B41FA5}">
                      <a16:colId xmlns:a16="http://schemas.microsoft.com/office/drawing/2014/main" val="20002"/>
                    </a:ext>
                  </a:extLst>
                </a:gridCol>
                <a:gridCol w="2096620">
                  <a:extLst>
                    <a:ext uri="{9D8B030D-6E8A-4147-A177-3AD203B41FA5}">
                      <a16:colId xmlns:a16="http://schemas.microsoft.com/office/drawing/2014/main" val="20003"/>
                    </a:ext>
                  </a:extLst>
                </a:gridCol>
                <a:gridCol w="1853271">
                  <a:extLst>
                    <a:ext uri="{9D8B030D-6E8A-4147-A177-3AD203B41FA5}">
                      <a16:colId xmlns:a16="http://schemas.microsoft.com/office/drawing/2014/main" val="20004"/>
                    </a:ext>
                  </a:extLst>
                </a:gridCol>
              </a:tblGrid>
              <a:tr h="978777">
                <a:tc>
                  <a:txBody>
                    <a:bodyPr/>
                    <a:lstStyle/>
                    <a:p>
                      <a:pPr algn="l"/>
                      <a:r>
                        <a:rPr lang="en-US" sz="1400" u="none" strike="noStrike" baseline="0" dirty="0"/>
                        <a:t>Gene</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p-value (S to L)</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Rank</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Correction</a:t>
                      </a:r>
                      <a:endParaRPr lang="en-US" sz="1400" dirty="0">
                        <a:latin typeface="Constantia" panose="02030602050306030303" pitchFamily="18" charset="0"/>
                      </a:endParaRPr>
                    </a:p>
                  </a:txBody>
                  <a:tcPr marL="68580" marR="68580" marT="34290" marB="34290" anchor="b"/>
                </a:tc>
                <a:tc>
                  <a:txBody>
                    <a:bodyPr/>
                    <a:lstStyle/>
                    <a:p>
                      <a:pPr algn="l"/>
                      <a:r>
                        <a:rPr lang="en-US" sz="1400" u="none" strike="noStrike" baseline="0" dirty="0"/>
                        <a:t>Is gene significant after correction?</a:t>
                      </a:r>
                      <a:endParaRPr lang="en-US" sz="1400" dirty="0">
                        <a:latin typeface="Constantia" panose="02030602050306030303" pitchFamily="18" charset="0"/>
                      </a:endParaRPr>
                    </a:p>
                  </a:txBody>
                  <a:tcPr marL="68580" marR="68580" marT="34290" marB="34290" anchor="b"/>
                </a:tc>
                <a:extLst>
                  <a:ext uri="{0D108BD9-81ED-4DB2-BD59-A6C34878D82A}">
                    <a16:rowId xmlns:a16="http://schemas.microsoft.com/office/drawing/2014/main" val="10000"/>
                  </a:ext>
                </a:extLst>
              </a:tr>
              <a:tr h="384144">
                <a:tc>
                  <a:txBody>
                    <a:bodyPr/>
                    <a:lstStyle/>
                    <a:p>
                      <a:r>
                        <a:rPr lang="en-US" sz="1400" dirty="0"/>
                        <a:t>A</a:t>
                      </a:r>
                    </a:p>
                  </a:txBody>
                  <a:tcPr marL="68580" marR="68580" marT="34290" marB="34290"/>
                </a:tc>
                <a:tc>
                  <a:txBody>
                    <a:bodyPr/>
                    <a:lstStyle/>
                    <a:p>
                      <a:r>
                        <a:rPr lang="en-US" sz="1400" u="none" strike="noStrike" kern="1200" baseline="0" dirty="0"/>
                        <a:t>0.00002</a:t>
                      </a:r>
                      <a:endParaRPr lang="en-US" sz="1400" dirty="0"/>
                    </a:p>
                  </a:txBody>
                  <a:tcPr marL="68580" marR="68580" marT="34290" marB="34290"/>
                </a:tc>
                <a:tc>
                  <a:txBody>
                    <a:bodyPr/>
                    <a:lstStyle/>
                    <a:p>
                      <a:r>
                        <a:rPr lang="en-US" sz="1400" dirty="0"/>
                        <a:t>1</a:t>
                      </a:r>
                    </a:p>
                  </a:txBody>
                  <a:tcPr marL="68580" marR="68580" marT="34290" marB="34290"/>
                </a:tc>
                <a:tc>
                  <a:txBody>
                    <a:bodyPr/>
                    <a:lstStyle/>
                    <a:p>
                      <a:r>
                        <a:rPr lang="en-US" sz="1400" u="none" strike="noStrike" kern="1200" baseline="0" dirty="0"/>
                        <a:t>0.00002*1000 = 0.02</a:t>
                      </a:r>
                      <a:endParaRPr lang="en-US" sz="1400" dirty="0"/>
                    </a:p>
                  </a:txBody>
                  <a:tcPr marL="68580" marR="68580" marT="34290" marB="34290"/>
                </a:tc>
                <a:tc>
                  <a:txBody>
                    <a:bodyPr/>
                    <a:lstStyle/>
                    <a:p>
                      <a:r>
                        <a:rPr lang="en-US" sz="1400" u="none" strike="noStrike" kern="1200" baseline="0" dirty="0"/>
                        <a:t>0.02 &lt; 0.05 =&gt; Yes</a:t>
                      </a:r>
                      <a:endParaRPr lang="en-US" sz="1400" dirty="0"/>
                    </a:p>
                  </a:txBody>
                  <a:tcPr marL="68580" marR="68580" marT="34290" marB="34290"/>
                </a:tc>
                <a:extLst>
                  <a:ext uri="{0D108BD9-81ED-4DB2-BD59-A6C34878D82A}">
                    <a16:rowId xmlns:a16="http://schemas.microsoft.com/office/drawing/2014/main" val="10001"/>
                  </a:ext>
                </a:extLst>
              </a:tr>
              <a:tr h="384144">
                <a:tc>
                  <a:txBody>
                    <a:bodyPr/>
                    <a:lstStyle/>
                    <a:p>
                      <a:r>
                        <a:rPr lang="en-US" sz="1400" dirty="0"/>
                        <a:t>B</a:t>
                      </a:r>
                    </a:p>
                  </a:txBody>
                  <a:tcPr marL="68580" marR="68580" marT="34290" marB="34290"/>
                </a:tc>
                <a:tc>
                  <a:txBody>
                    <a:bodyPr/>
                    <a:lstStyle/>
                    <a:p>
                      <a:r>
                        <a:rPr lang="en-US" sz="1400" u="none" strike="noStrike" kern="1200" baseline="0" dirty="0"/>
                        <a:t>0.00004</a:t>
                      </a:r>
                      <a:endParaRPr lang="en-US" sz="1400" dirty="0"/>
                    </a:p>
                  </a:txBody>
                  <a:tcPr marL="68580" marR="68580" marT="34290" marB="34290"/>
                </a:tc>
                <a:tc>
                  <a:txBody>
                    <a:bodyPr/>
                    <a:lstStyle/>
                    <a:p>
                      <a:r>
                        <a:rPr lang="en-US" sz="1400" dirty="0"/>
                        <a:t>2</a:t>
                      </a:r>
                    </a:p>
                  </a:txBody>
                  <a:tcPr marL="68580" marR="68580" marT="34290" marB="34290"/>
                </a:tc>
                <a:tc>
                  <a:txBody>
                    <a:bodyPr/>
                    <a:lstStyle/>
                    <a:p>
                      <a:r>
                        <a:rPr lang="en-US" sz="1400" u="none" strike="noStrike" kern="1200" baseline="0" dirty="0"/>
                        <a:t>0.00004*999 = 0.039</a:t>
                      </a:r>
                      <a:endParaRPr lang="en-US" sz="1400" dirty="0"/>
                    </a:p>
                  </a:txBody>
                  <a:tcPr marL="68580" marR="68580" marT="34290" marB="34290"/>
                </a:tc>
                <a:tc>
                  <a:txBody>
                    <a:bodyPr/>
                    <a:lstStyle/>
                    <a:p>
                      <a:r>
                        <a:rPr lang="en-US" sz="1400" u="none" strike="noStrike" kern="1200" baseline="0" dirty="0"/>
                        <a:t>0.039 &lt; 0.05 =&gt; Yes</a:t>
                      </a:r>
                      <a:endParaRPr lang="en-US" sz="1400" dirty="0"/>
                    </a:p>
                  </a:txBody>
                  <a:tcPr marL="68580" marR="68580" marT="34290" marB="34290"/>
                </a:tc>
                <a:extLst>
                  <a:ext uri="{0D108BD9-81ED-4DB2-BD59-A6C34878D82A}">
                    <a16:rowId xmlns:a16="http://schemas.microsoft.com/office/drawing/2014/main" val="10002"/>
                  </a:ext>
                </a:extLst>
              </a:tr>
              <a:tr h="384144">
                <a:tc>
                  <a:txBody>
                    <a:bodyPr/>
                    <a:lstStyle/>
                    <a:p>
                      <a:r>
                        <a:rPr lang="en-US" sz="1400" dirty="0"/>
                        <a:t>C</a:t>
                      </a:r>
                    </a:p>
                  </a:txBody>
                  <a:tcPr marL="68580" marR="68580" marT="34290" marB="34290"/>
                </a:tc>
                <a:tc>
                  <a:txBody>
                    <a:bodyPr/>
                    <a:lstStyle/>
                    <a:p>
                      <a:r>
                        <a:rPr lang="en-US" sz="1400" u="none" strike="noStrike" kern="1200" baseline="0" dirty="0"/>
                        <a:t>0.00009</a:t>
                      </a:r>
                      <a:endParaRPr lang="en-US" sz="1400" dirty="0"/>
                    </a:p>
                  </a:txBody>
                  <a:tcPr marL="68580" marR="68580" marT="34290" marB="34290"/>
                </a:tc>
                <a:tc>
                  <a:txBody>
                    <a:bodyPr/>
                    <a:lstStyle/>
                    <a:p>
                      <a:r>
                        <a:rPr lang="en-US" sz="1400" dirty="0"/>
                        <a:t>3</a:t>
                      </a:r>
                    </a:p>
                  </a:txBody>
                  <a:tcPr marL="68580" marR="68580" marT="34290" marB="34290"/>
                </a:tc>
                <a:tc>
                  <a:txBody>
                    <a:bodyPr/>
                    <a:lstStyle/>
                    <a:p>
                      <a:r>
                        <a:rPr lang="en-US" sz="1400" u="none" strike="noStrike" kern="1200" baseline="0" dirty="0"/>
                        <a:t>0.00009*998 = 0.0898</a:t>
                      </a:r>
                      <a:endParaRPr lang="en-US" sz="1400" dirty="0"/>
                    </a:p>
                  </a:txBody>
                  <a:tcPr marL="68580" marR="68580" marT="34290" marB="34290"/>
                </a:tc>
                <a:tc>
                  <a:txBody>
                    <a:bodyPr/>
                    <a:lstStyle/>
                    <a:p>
                      <a:r>
                        <a:rPr lang="en-US" sz="1400" u="none" strike="noStrike" kern="1200" baseline="0" dirty="0"/>
                        <a:t>0.0898 &gt; 0.05 =&gt; No</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3" name="Rectangle 2"/>
          <p:cNvSpPr/>
          <p:nvPr/>
        </p:nvSpPr>
        <p:spPr>
          <a:xfrm>
            <a:off x="1222510" y="1927615"/>
            <a:ext cx="6757195" cy="461665"/>
          </a:xfrm>
          <a:prstGeom prst="rect">
            <a:avLst/>
          </a:prstGeom>
        </p:spPr>
        <p:txBody>
          <a:bodyPr wrap="square">
            <a:spAutoFit/>
          </a:bodyPr>
          <a:lstStyle/>
          <a:p>
            <a:r>
              <a:rPr lang="en-US" sz="2400" b="1" i="1" dirty="0">
                <a:latin typeface="Frutiger LT Pro 55 Roman"/>
              </a:rPr>
              <a:t>Bonferroni Step-down (Holm) correction</a:t>
            </a:r>
          </a:p>
        </p:txBody>
      </p:sp>
      <p:sp>
        <p:nvSpPr>
          <p:cNvPr id="4" name="TextBox 3"/>
          <p:cNvSpPr txBox="1"/>
          <p:nvPr/>
        </p:nvSpPr>
        <p:spPr>
          <a:xfrm>
            <a:off x="1222510" y="2543782"/>
            <a:ext cx="3174574" cy="553998"/>
          </a:xfrm>
          <a:prstGeom prst="rect">
            <a:avLst/>
          </a:prstGeom>
          <a:noFill/>
        </p:spPr>
        <p:txBody>
          <a:bodyPr wrap="square" rtlCol="0">
            <a:spAutoFit/>
          </a:bodyPr>
          <a:lstStyle/>
          <a:p>
            <a:r>
              <a:rPr lang="en-US" sz="1500" dirty="0">
                <a:latin typeface="Frutiger LT Pro 55 Roman"/>
              </a:rPr>
              <a:t>Example:</a:t>
            </a:r>
          </a:p>
          <a:p>
            <a:r>
              <a:rPr lang="en-US" sz="1500" dirty="0">
                <a:latin typeface="Frutiger LT Pro 55 Roman"/>
              </a:rPr>
              <a:t>Let n=1000, error rate=0.05</a:t>
            </a:r>
          </a:p>
        </p:txBody>
      </p:sp>
    </p:spTree>
    <p:extLst>
      <p:ext uri="{BB962C8B-B14F-4D97-AF65-F5344CB8AC3E}">
        <p14:creationId xmlns:p14="http://schemas.microsoft.com/office/powerpoint/2010/main" val="349510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540434" y="1982351"/>
            <a:ext cx="4051922" cy="3403616"/>
            <a:chOff x="1440078" y="1105960"/>
            <a:chExt cx="5857875" cy="492061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78" y="1105960"/>
              <a:ext cx="5857875" cy="4920615"/>
            </a:xfrm>
            <a:prstGeom prst="rect">
              <a:avLst/>
            </a:prstGeom>
          </p:spPr>
        </p:pic>
        <p:sp>
          <p:nvSpPr>
            <p:cNvPr id="4" name="TextBox 3"/>
            <p:cNvSpPr txBox="1"/>
            <p:nvPr/>
          </p:nvSpPr>
          <p:spPr>
            <a:xfrm>
              <a:off x="2396384" y="3385130"/>
              <a:ext cx="1037403" cy="667430"/>
            </a:xfrm>
            <a:prstGeom prst="rect">
              <a:avLst/>
            </a:prstGeom>
            <a:noFill/>
          </p:spPr>
          <p:txBody>
            <a:bodyPr wrap="square" rtlCol="0">
              <a:spAutoFit/>
            </a:bodyPr>
            <a:lstStyle/>
            <a:p>
              <a:r>
                <a:rPr lang="en-US" sz="600" b="1" i="1" dirty="0"/>
                <a:t>Advanced R Programming &amp; </a:t>
              </a:r>
            </a:p>
            <a:p>
              <a:r>
                <a:rPr lang="en-US" sz="600" b="1" i="1" dirty="0"/>
                <a:t>Biostatistics  </a:t>
              </a:r>
            </a:p>
          </p:txBody>
        </p:sp>
        <p:sp>
          <p:nvSpPr>
            <p:cNvPr id="5" name="TextBox 4"/>
            <p:cNvSpPr txBox="1"/>
            <p:nvPr/>
          </p:nvSpPr>
          <p:spPr>
            <a:xfrm>
              <a:off x="5828734" y="3451873"/>
              <a:ext cx="945224" cy="400458"/>
            </a:xfrm>
            <a:prstGeom prst="rect">
              <a:avLst/>
            </a:prstGeom>
            <a:noFill/>
          </p:spPr>
          <p:txBody>
            <a:bodyPr wrap="square" rtlCol="0">
              <a:spAutoFit/>
            </a:bodyPr>
            <a:lstStyle/>
            <a:p>
              <a:pPr algn="ctr"/>
              <a:r>
                <a:rPr lang="en-US" sz="600" b="1" i="1" dirty="0"/>
                <a:t>Generating</a:t>
              </a:r>
            </a:p>
            <a:p>
              <a:pPr algn="ctr"/>
              <a:r>
                <a:rPr lang="en-US" sz="600" b="1" i="1" dirty="0"/>
                <a:t>Results</a:t>
              </a:r>
            </a:p>
          </p:txBody>
        </p:sp>
      </p:grpSp>
      <p:sp>
        <p:nvSpPr>
          <p:cNvPr id="6" name="TextBox 5"/>
          <p:cNvSpPr txBox="1"/>
          <p:nvPr/>
        </p:nvSpPr>
        <p:spPr>
          <a:xfrm>
            <a:off x="3033960" y="1724761"/>
            <a:ext cx="3331953" cy="276999"/>
          </a:xfrm>
          <a:prstGeom prst="rect">
            <a:avLst/>
          </a:prstGeom>
          <a:noFill/>
        </p:spPr>
        <p:txBody>
          <a:bodyPr wrap="square" rtlCol="0">
            <a:spAutoFit/>
          </a:bodyPr>
          <a:lstStyle/>
          <a:p>
            <a:pPr algn="ctr"/>
            <a:r>
              <a:rPr lang="en-US" sz="1200" b="1" i="1" dirty="0">
                <a:latin typeface="Frutiger LT Pro 55 Roman" panose="020B0602020204020204" pitchFamily="34" charset="0"/>
              </a:rPr>
              <a:t>Office Hours</a:t>
            </a:r>
          </a:p>
        </p:txBody>
      </p:sp>
      <p:sp>
        <p:nvSpPr>
          <p:cNvPr id="7" name="TextBox 6"/>
          <p:cNvSpPr txBox="1"/>
          <p:nvPr/>
        </p:nvSpPr>
        <p:spPr>
          <a:xfrm>
            <a:off x="2974994" y="5544314"/>
            <a:ext cx="3331953" cy="253916"/>
          </a:xfrm>
          <a:prstGeom prst="rect">
            <a:avLst/>
          </a:prstGeom>
          <a:noFill/>
        </p:spPr>
        <p:txBody>
          <a:bodyPr wrap="square" rtlCol="0">
            <a:spAutoFit/>
          </a:bodyPr>
          <a:lstStyle/>
          <a:p>
            <a:pPr algn="ctr"/>
            <a:r>
              <a:rPr lang="en-US" sz="1050" b="1" i="1" dirty="0">
                <a:latin typeface="Frutiger LT Pro 55 Roman" panose="020B0602020204020204" pitchFamily="34" charset="0"/>
              </a:rPr>
              <a:t>Wednesdays 1:00 to 3:00pm</a:t>
            </a:r>
          </a:p>
        </p:txBody>
      </p:sp>
    </p:spTree>
    <p:extLst>
      <p:ext uri="{BB962C8B-B14F-4D97-AF65-F5344CB8AC3E}">
        <p14:creationId xmlns:p14="http://schemas.microsoft.com/office/powerpoint/2010/main" val="17345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61" y="1774701"/>
            <a:ext cx="7745176" cy="3308598"/>
          </a:xfrm>
          <a:prstGeom prst="rect">
            <a:avLst/>
          </a:prstGeom>
          <a:noFill/>
        </p:spPr>
        <p:txBody>
          <a:bodyPr wrap="square" rtlCol="0">
            <a:spAutoFit/>
          </a:bodyPr>
          <a:lstStyle/>
          <a:p>
            <a:pPr>
              <a:spcBef>
                <a:spcPts val="450"/>
              </a:spcBef>
            </a:pPr>
            <a:r>
              <a:rPr lang="en-US" sz="2800" b="1" i="1" dirty="0">
                <a:latin typeface="Frutiger LT Pro 55 Roman"/>
              </a:rPr>
              <a:t>Westfall and Young Permutation</a:t>
            </a:r>
          </a:p>
          <a:p>
            <a:endParaRPr lang="en-US" dirty="0">
              <a:latin typeface="Frutiger LT Pro 55 Roman"/>
            </a:endParaRPr>
          </a:p>
          <a:p>
            <a:pPr marL="257175" indent="-257175">
              <a:buFont typeface="Wingdings" panose="05000000000000000000" pitchFamily="2" charset="2"/>
              <a:buChar char="Ø"/>
            </a:pPr>
            <a:r>
              <a:rPr lang="en-US" sz="1650" dirty="0">
                <a:latin typeface="Frutiger LT Pro 55 Roman"/>
              </a:rPr>
              <a:t>Both Bonferroni and Holm methods are called single-step procedures, where each </a:t>
            </a:r>
            <a:r>
              <a:rPr lang="en-US" sz="1650" i="1" u="sng" dirty="0">
                <a:latin typeface="Frutiger LT Pro 55 Roman"/>
              </a:rPr>
              <a:t>p-value</a:t>
            </a:r>
            <a:r>
              <a:rPr lang="en-US" sz="1650" u="sng" dirty="0">
                <a:latin typeface="Frutiger LT Pro 55 Roman"/>
              </a:rPr>
              <a:t> is corrected </a:t>
            </a:r>
            <a:r>
              <a:rPr lang="en-US" sz="1650" b="1" i="1" u="sng" dirty="0">
                <a:latin typeface="Frutiger LT Pro 55 Roman"/>
              </a:rPr>
              <a:t>independently</a:t>
            </a:r>
            <a:r>
              <a:rPr lang="en-US" sz="1650" dirty="0">
                <a:latin typeface="Frutiger LT Pro 55 Roman"/>
              </a:rPr>
              <a:t>. </a:t>
            </a:r>
          </a:p>
          <a:p>
            <a:pPr marL="257175" indent="-257175">
              <a:buFont typeface="Wingdings" panose="05000000000000000000" pitchFamily="2" charset="2"/>
              <a:buChar char="Ø"/>
            </a:pPr>
            <a:endParaRPr lang="en-US" sz="1650" dirty="0">
              <a:latin typeface="Frutiger LT Pro 55 Roman"/>
            </a:endParaRPr>
          </a:p>
          <a:p>
            <a:pPr marL="257175" indent="-257175">
              <a:buFont typeface="Wingdings" panose="05000000000000000000" pitchFamily="2" charset="2"/>
              <a:buChar char="Ø"/>
            </a:pPr>
            <a:r>
              <a:rPr lang="en-US" sz="1650" dirty="0">
                <a:latin typeface="Frutiger LT Pro 55 Roman"/>
              </a:rPr>
              <a:t>The Westfall and Young permutation method takes advantage of the </a:t>
            </a:r>
            <a:r>
              <a:rPr lang="en-US" sz="1650" b="1" i="1" u="sng" dirty="0">
                <a:latin typeface="Frutiger LT Pro 55 Roman"/>
              </a:rPr>
              <a:t>dependence structure </a:t>
            </a:r>
            <a:r>
              <a:rPr lang="en-US" sz="1650" dirty="0">
                <a:latin typeface="Frutiger LT Pro 55 Roman"/>
              </a:rPr>
              <a:t>between genes, by permuting all genes at the same time.</a:t>
            </a:r>
          </a:p>
          <a:p>
            <a:endParaRPr lang="en-US" sz="1650" dirty="0">
              <a:latin typeface="Frutiger LT Pro 55 Roman"/>
            </a:endParaRPr>
          </a:p>
          <a:p>
            <a:pPr marL="257175" indent="-257175">
              <a:buFont typeface="Wingdings" panose="05000000000000000000" pitchFamily="2" charset="2"/>
              <a:buChar char="Ø"/>
            </a:pPr>
            <a:r>
              <a:rPr lang="en-US" sz="1650" dirty="0">
                <a:latin typeface="Frutiger LT Pro 55 Roman"/>
              </a:rPr>
              <a:t>Westfall and Young permutation follows a step-down procedure similar to the Holm method, combined with a </a:t>
            </a:r>
            <a:r>
              <a:rPr lang="en-US" sz="1650" b="1" i="1" u="sng" dirty="0">
                <a:latin typeface="Frutiger LT Pro 55 Roman"/>
              </a:rPr>
              <a:t>bootstrapping</a:t>
            </a:r>
            <a:r>
              <a:rPr lang="en-US" sz="1650" dirty="0">
                <a:latin typeface="Frutiger LT Pro 55 Roman"/>
              </a:rPr>
              <a:t> method to compute the </a:t>
            </a:r>
            <a:r>
              <a:rPr lang="en-US" sz="1650" i="1" dirty="0">
                <a:latin typeface="Frutiger LT Pro 55 Roman"/>
              </a:rPr>
              <a:t>p-value</a:t>
            </a:r>
            <a:r>
              <a:rPr lang="en-US" sz="1650" dirty="0">
                <a:latin typeface="Frutiger LT Pro 55 Roman"/>
              </a:rPr>
              <a:t> (null) distribution</a:t>
            </a:r>
          </a:p>
        </p:txBody>
      </p:sp>
    </p:spTree>
    <p:extLst>
      <p:ext uri="{BB962C8B-B14F-4D97-AF65-F5344CB8AC3E}">
        <p14:creationId xmlns:p14="http://schemas.microsoft.com/office/powerpoint/2010/main" val="325786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150" y="1672900"/>
            <a:ext cx="7976735" cy="4008790"/>
          </a:xfrm>
          <a:prstGeom prst="rect">
            <a:avLst/>
          </a:prstGeom>
          <a:noFill/>
        </p:spPr>
        <p:txBody>
          <a:bodyPr wrap="square" rtlCol="0">
            <a:spAutoFit/>
          </a:bodyPr>
          <a:lstStyle/>
          <a:p>
            <a:pPr>
              <a:spcBef>
                <a:spcPts val="450"/>
              </a:spcBef>
            </a:pPr>
            <a:r>
              <a:rPr lang="en-US" sz="2800" b="1" i="1" dirty="0">
                <a:latin typeface="Frutiger LT Pro 55 Roman"/>
              </a:rPr>
              <a:t>Westfall and Young Permutation</a:t>
            </a:r>
          </a:p>
          <a:p>
            <a:pPr>
              <a:spcBef>
                <a:spcPts val="900"/>
              </a:spcBef>
            </a:pPr>
            <a:r>
              <a:rPr lang="en-US" sz="1650" dirty="0">
                <a:latin typeface="Frutiger LT Pro 55 Roman"/>
              </a:rPr>
              <a:t>1) </a:t>
            </a:r>
            <a:r>
              <a:rPr lang="en-US" sz="1650" i="1" dirty="0">
                <a:latin typeface="Frutiger LT Pro 55 Roman"/>
              </a:rPr>
              <a:t>p-values</a:t>
            </a:r>
            <a:r>
              <a:rPr lang="en-US" sz="1650" dirty="0">
                <a:latin typeface="Frutiger LT Pro 55 Roman"/>
              </a:rPr>
              <a:t> are calculated for each gene based on the original data set and ranked.</a:t>
            </a:r>
          </a:p>
          <a:p>
            <a:pPr>
              <a:spcBef>
                <a:spcPts val="900"/>
              </a:spcBef>
            </a:pPr>
            <a:r>
              <a:rPr lang="en-US" sz="1650" dirty="0">
                <a:latin typeface="Frutiger LT Pro 55 Roman"/>
              </a:rPr>
              <a:t>2) The permutation method creates a </a:t>
            </a:r>
            <a:r>
              <a:rPr lang="en-US" sz="1650" b="1" i="1" dirty="0">
                <a:latin typeface="Frutiger LT Pro 55 Roman"/>
              </a:rPr>
              <a:t>pseudo-data set </a:t>
            </a:r>
            <a:r>
              <a:rPr lang="en-US" sz="1650" dirty="0">
                <a:latin typeface="Frutiger LT Pro 55 Roman"/>
              </a:rPr>
              <a:t>by dividing the data into artificial treatment and control groups.</a:t>
            </a:r>
          </a:p>
          <a:p>
            <a:pPr>
              <a:spcBef>
                <a:spcPts val="900"/>
              </a:spcBef>
            </a:pPr>
            <a:r>
              <a:rPr lang="en-US" sz="1650" dirty="0">
                <a:latin typeface="Frutiger LT Pro 55 Roman"/>
              </a:rPr>
              <a:t>3) </a:t>
            </a:r>
            <a:r>
              <a:rPr lang="en-US" sz="1650" i="1" dirty="0">
                <a:latin typeface="Frutiger LT Pro 55 Roman"/>
              </a:rPr>
              <a:t>p-values</a:t>
            </a:r>
            <a:r>
              <a:rPr lang="en-US" sz="1650" dirty="0">
                <a:latin typeface="Frutiger LT Pro 55 Roman"/>
              </a:rPr>
              <a:t> for all genes are computed on the </a:t>
            </a:r>
            <a:r>
              <a:rPr lang="en-US" sz="1650" i="1" dirty="0">
                <a:latin typeface="Frutiger LT Pro 55 Roman"/>
              </a:rPr>
              <a:t>pseudo-data set</a:t>
            </a:r>
            <a:r>
              <a:rPr lang="en-US" sz="1650" dirty="0">
                <a:latin typeface="Frutiger LT Pro 55 Roman"/>
              </a:rPr>
              <a:t>.</a:t>
            </a:r>
          </a:p>
          <a:p>
            <a:pPr>
              <a:spcBef>
                <a:spcPts val="900"/>
              </a:spcBef>
            </a:pPr>
            <a:r>
              <a:rPr lang="en-US" sz="1650" dirty="0">
                <a:latin typeface="Frutiger LT Pro 55 Roman"/>
              </a:rPr>
              <a:t>4) The successive </a:t>
            </a:r>
            <a:r>
              <a:rPr lang="en-US" sz="1650" b="1" i="1" dirty="0">
                <a:latin typeface="Frutiger LT Pro 55 Roman"/>
              </a:rPr>
              <a:t>minima</a:t>
            </a:r>
            <a:r>
              <a:rPr lang="en-US" sz="1650" dirty="0">
                <a:latin typeface="Frutiger LT Pro 55 Roman"/>
              </a:rPr>
              <a:t> of the new </a:t>
            </a:r>
            <a:r>
              <a:rPr lang="en-US" sz="1650" i="1" dirty="0">
                <a:latin typeface="Frutiger LT Pro 55 Roman"/>
              </a:rPr>
              <a:t>p-values</a:t>
            </a:r>
            <a:r>
              <a:rPr lang="en-US" sz="1650" dirty="0">
                <a:latin typeface="Frutiger LT Pro 55 Roman"/>
              </a:rPr>
              <a:t> are retained and compared to the original ones.</a:t>
            </a:r>
          </a:p>
          <a:p>
            <a:pPr>
              <a:spcBef>
                <a:spcPts val="900"/>
              </a:spcBef>
            </a:pPr>
            <a:r>
              <a:rPr lang="en-US" sz="1650" dirty="0">
                <a:latin typeface="Frutiger LT Pro 55 Roman"/>
              </a:rPr>
              <a:t>5) This process is repeated a large number of times, and the proportion of resampled data sets where the </a:t>
            </a:r>
            <a:r>
              <a:rPr lang="en-US" sz="1650" b="1" i="1" dirty="0">
                <a:latin typeface="Frutiger LT Pro 55 Roman"/>
              </a:rPr>
              <a:t>minimum pseudo-p-value</a:t>
            </a:r>
            <a:r>
              <a:rPr lang="en-US" sz="1650" i="1" dirty="0">
                <a:latin typeface="Frutiger LT Pro 55 Roman"/>
              </a:rPr>
              <a:t> </a:t>
            </a:r>
            <a:r>
              <a:rPr lang="en-US" sz="1650" dirty="0">
                <a:latin typeface="Frutiger LT Pro 55 Roman"/>
              </a:rPr>
              <a:t>is less than the original </a:t>
            </a:r>
            <a:r>
              <a:rPr lang="en-US" sz="1650" i="1" dirty="0">
                <a:latin typeface="Frutiger LT Pro 55 Roman"/>
              </a:rPr>
              <a:t>p-value</a:t>
            </a:r>
            <a:r>
              <a:rPr lang="en-US" sz="1650" dirty="0">
                <a:latin typeface="Frutiger LT Pro 55 Roman"/>
              </a:rPr>
              <a:t> is the adjusted </a:t>
            </a:r>
            <a:r>
              <a:rPr lang="en-US" sz="1650" i="1" dirty="0">
                <a:latin typeface="Frutiger LT Pro 55 Roman"/>
              </a:rPr>
              <a:t>p-value</a:t>
            </a:r>
            <a:r>
              <a:rPr lang="en-US" sz="1650" dirty="0">
                <a:latin typeface="Frutiger LT Pro 55 Roman"/>
              </a:rPr>
              <a:t>.</a:t>
            </a:r>
          </a:p>
          <a:p>
            <a:pPr>
              <a:spcBef>
                <a:spcPts val="900"/>
              </a:spcBef>
            </a:pPr>
            <a:endParaRPr lang="en-US" sz="1650" dirty="0"/>
          </a:p>
        </p:txBody>
      </p:sp>
    </p:spTree>
    <p:extLst>
      <p:ext uri="{BB962C8B-B14F-4D97-AF65-F5344CB8AC3E}">
        <p14:creationId xmlns:p14="http://schemas.microsoft.com/office/powerpoint/2010/main" val="4030625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56208" y="1676446"/>
            <a:ext cx="7831583" cy="4093428"/>
          </a:xfrm>
          <a:prstGeom prst="rect">
            <a:avLst/>
          </a:prstGeom>
          <a:noFill/>
        </p:spPr>
        <p:txBody>
          <a:bodyPr wrap="square" rtlCol="0">
            <a:spAutoFit/>
          </a:bodyPr>
          <a:lstStyle/>
          <a:p>
            <a:pPr>
              <a:spcBef>
                <a:spcPts val="450"/>
              </a:spcBef>
            </a:pPr>
            <a:r>
              <a:rPr lang="en-US" sz="2400" b="1" i="1" dirty="0">
                <a:latin typeface="Frutiger LT Pro 55 Roman" panose="020B0602020204020204" pitchFamily="34" charset="0"/>
              </a:rPr>
              <a:t>Benjamini and Hochberg False Discovery Rate</a:t>
            </a:r>
          </a:p>
          <a:p>
            <a:pPr>
              <a:spcBef>
                <a:spcPts val="450"/>
              </a:spcBef>
            </a:pPr>
            <a:endParaRPr lang="en-US" sz="1500" dirty="0">
              <a:latin typeface="Frutiger LT Pro 55 Roman" panose="020B0602020204020204" pitchFamily="34" charset="0"/>
            </a:endParaRPr>
          </a:p>
          <a:p>
            <a:pPr>
              <a:spcBef>
                <a:spcPts val="450"/>
              </a:spcBef>
            </a:pPr>
            <a:r>
              <a:rPr lang="en-US" sz="1500" dirty="0">
                <a:latin typeface="Frutiger LT Pro 55 Roman" panose="020B0602020204020204" pitchFamily="34" charset="0"/>
              </a:rPr>
              <a:t>This correction is the least stringent of all 4 options, and therefore tolerates more </a:t>
            </a:r>
            <a:r>
              <a:rPr lang="en-US" sz="1500" b="1" i="1" dirty="0">
                <a:latin typeface="Frutiger LT Pro 55 Roman" panose="020B0602020204020204" pitchFamily="34" charset="0"/>
              </a:rPr>
              <a:t>false positives</a:t>
            </a:r>
            <a:r>
              <a:rPr lang="en-US" sz="1500" dirty="0">
                <a:latin typeface="Frutiger LT Pro 55 Roman" panose="020B0602020204020204" pitchFamily="34" charset="0"/>
              </a:rPr>
              <a:t>. There will be also </a:t>
            </a:r>
          </a:p>
          <a:p>
            <a:pPr>
              <a:spcBef>
                <a:spcPts val="450"/>
              </a:spcBef>
            </a:pPr>
            <a:r>
              <a:rPr lang="en-US" sz="1500" dirty="0">
                <a:latin typeface="Frutiger LT Pro 55 Roman" panose="020B0602020204020204" pitchFamily="34" charset="0"/>
              </a:rPr>
              <a:t>less </a:t>
            </a:r>
            <a:r>
              <a:rPr lang="en-US" sz="1500" b="1" i="1" dirty="0">
                <a:latin typeface="Frutiger LT Pro 55 Roman" panose="020B0602020204020204" pitchFamily="34" charset="0"/>
              </a:rPr>
              <a:t>false negatives</a:t>
            </a:r>
            <a:r>
              <a:rPr lang="en-US" sz="1500" i="1" dirty="0">
                <a:latin typeface="Frutiger LT Pro 55 Roman" panose="020B0602020204020204" pitchFamily="34" charset="0"/>
              </a:rPr>
              <a:t>. </a:t>
            </a:r>
            <a:endParaRPr lang="en-US" sz="1500" dirty="0">
              <a:latin typeface="Frutiger LT Pro 55 Roman" panose="020B0602020204020204" pitchFamily="34" charset="0"/>
            </a:endParaRPr>
          </a:p>
          <a:p>
            <a:endParaRPr lang="en-US" sz="1500" dirty="0">
              <a:latin typeface="Frutiger LT Pro 55 Roman" panose="020B0602020204020204" pitchFamily="34" charset="0"/>
            </a:endParaRPr>
          </a:p>
          <a:p>
            <a:r>
              <a:rPr lang="en-US" sz="1500" dirty="0">
                <a:latin typeface="Frutiger LT Pro 55 Roman" panose="020B0602020204020204" pitchFamily="34" charset="0"/>
              </a:rPr>
              <a:t>1) The </a:t>
            </a:r>
            <a:r>
              <a:rPr lang="en-US" sz="1500" i="1" dirty="0">
                <a:latin typeface="Frutiger LT Pro 55 Roman" panose="020B0602020204020204" pitchFamily="34" charset="0"/>
              </a:rPr>
              <a:t>p-values</a:t>
            </a:r>
            <a:r>
              <a:rPr lang="en-US" sz="1500" dirty="0">
                <a:latin typeface="Frutiger LT Pro 55 Roman" panose="020B0602020204020204" pitchFamily="34" charset="0"/>
              </a:rPr>
              <a:t> of each gene are ranked from </a:t>
            </a:r>
            <a:r>
              <a:rPr lang="en-US" sz="1500" b="1" i="1" dirty="0">
                <a:latin typeface="Frutiger LT Pro 55 Roman" panose="020B0602020204020204" pitchFamily="34" charset="0"/>
              </a:rPr>
              <a:t>largest</a:t>
            </a:r>
            <a:r>
              <a:rPr lang="en-US" sz="1500" dirty="0">
                <a:latin typeface="Frutiger LT Pro 55 Roman" panose="020B0602020204020204" pitchFamily="34" charset="0"/>
              </a:rPr>
              <a:t> to </a:t>
            </a:r>
            <a:r>
              <a:rPr lang="en-US" sz="1500" b="1" i="1" dirty="0">
                <a:latin typeface="Frutiger LT Pro 55 Roman" panose="020B0602020204020204" pitchFamily="34" charset="0"/>
              </a:rPr>
              <a:t>smallest</a:t>
            </a:r>
            <a:r>
              <a:rPr lang="en-US" sz="1500" dirty="0">
                <a:latin typeface="Frutiger LT Pro 55 Roman" panose="020B0602020204020204" pitchFamily="34" charset="0"/>
              </a:rPr>
              <a:t>.</a:t>
            </a:r>
          </a:p>
          <a:p>
            <a:pPr>
              <a:spcBef>
                <a:spcPts val="900"/>
              </a:spcBef>
            </a:pPr>
            <a:r>
              <a:rPr lang="en-US" sz="1500" dirty="0">
                <a:latin typeface="Frutiger LT Pro 55 Roman" panose="020B0602020204020204" pitchFamily="34" charset="0"/>
              </a:rPr>
              <a:t>2) The largest </a:t>
            </a:r>
            <a:r>
              <a:rPr lang="en-US" sz="1500" i="1" dirty="0">
                <a:latin typeface="Frutiger LT Pro 55 Roman" panose="020B0602020204020204" pitchFamily="34" charset="0"/>
              </a:rPr>
              <a:t>p-value</a:t>
            </a:r>
            <a:r>
              <a:rPr lang="en-US" sz="1500" dirty="0">
                <a:latin typeface="Frutiger LT Pro 55 Roman" panose="020B0602020204020204" pitchFamily="34" charset="0"/>
              </a:rPr>
              <a:t> remains as it is.</a:t>
            </a:r>
          </a:p>
          <a:p>
            <a:pPr>
              <a:spcBef>
                <a:spcPts val="900"/>
              </a:spcBef>
            </a:pPr>
            <a:r>
              <a:rPr lang="en-US" sz="1500" dirty="0">
                <a:latin typeface="Frutiger LT Pro 55 Roman" panose="020B0602020204020204" pitchFamily="34" charset="0"/>
              </a:rPr>
              <a:t>3) The second largest </a:t>
            </a:r>
            <a:r>
              <a:rPr lang="en-US" sz="1500" i="1" dirty="0">
                <a:latin typeface="Frutiger LT Pro 55 Roman" panose="020B0602020204020204" pitchFamily="34" charset="0"/>
              </a:rPr>
              <a:t>p-value</a:t>
            </a:r>
            <a:r>
              <a:rPr lang="en-US" sz="1500" dirty="0">
                <a:latin typeface="Frutiger LT Pro 55 Roman" panose="020B0602020204020204" pitchFamily="34" charset="0"/>
              </a:rPr>
              <a:t> is multiplied by the total number of genes in gene list divided by its rank. </a:t>
            </a:r>
          </a:p>
          <a:p>
            <a:pPr>
              <a:spcBef>
                <a:spcPts val="900"/>
              </a:spcBef>
            </a:pPr>
            <a:r>
              <a:rPr lang="en-US" sz="1500" b="1" i="1" dirty="0">
                <a:latin typeface="Frutiger LT Pro 55 Roman" panose="020B0602020204020204" pitchFamily="34" charset="0"/>
              </a:rPr>
              <a:t>	</a:t>
            </a:r>
            <a:r>
              <a:rPr lang="en-US" b="1" i="1" dirty="0">
                <a:latin typeface="Frutiger LT Pro 55 Roman" panose="020B0602020204020204" pitchFamily="34" charset="0"/>
              </a:rPr>
              <a:t>Corrected p-value = p-value*(n/n-1) &lt; 0.05</a:t>
            </a:r>
            <a:endParaRPr lang="en-US" sz="1500" b="1" i="1" dirty="0">
              <a:latin typeface="Frutiger LT Pro 55 Roman" panose="020B0602020204020204" pitchFamily="34" charset="0"/>
            </a:endParaRPr>
          </a:p>
          <a:p>
            <a:pPr>
              <a:spcBef>
                <a:spcPts val="900"/>
              </a:spcBef>
            </a:pPr>
            <a:r>
              <a:rPr lang="en-US" sz="1500" dirty="0">
                <a:latin typeface="Frutiger LT Pro 55 Roman" panose="020B0602020204020204" pitchFamily="34" charset="0"/>
              </a:rPr>
              <a:t>4) The third p-value is multiplied as in step 3:</a:t>
            </a:r>
          </a:p>
          <a:p>
            <a:pPr>
              <a:spcBef>
                <a:spcPts val="900"/>
              </a:spcBef>
            </a:pPr>
            <a:r>
              <a:rPr lang="en-US" sz="1500" b="1" i="1" dirty="0">
                <a:latin typeface="Frutiger LT Pro 55 Roman" panose="020B0602020204020204" pitchFamily="34" charset="0"/>
              </a:rPr>
              <a:t>	</a:t>
            </a:r>
            <a:r>
              <a:rPr lang="en-US" b="1" i="1" dirty="0">
                <a:latin typeface="Frutiger LT Pro 55 Roman" panose="020B0602020204020204" pitchFamily="34" charset="0"/>
              </a:rPr>
              <a:t>Corrected p-value = p-value*(n/n-2) &lt; 0.05</a:t>
            </a:r>
            <a:endParaRPr lang="en-US" sz="1500" b="1" i="1" dirty="0">
              <a:latin typeface="Frutiger LT Pro 55 Roman" panose="020B0602020204020204" pitchFamily="34" charset="0"/>
            </a:endParaRPr>
          </a:p>
        </p:txBody>
      </p:sp>
    </p:spTree>
    <p:extLst>
      <p:ext uri="{BB962C8B-B14F-4D97-AF65-F5344CB8AC3E}">
        <p14:creationId xmlns:p14="http://schemas.microsoft.com/office/powerpoint/2010/main" val="358175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551774369"/>
              </p:ext>
            </p:extLst>
          </p:nvPr>
        </p:nvGraphicFramePr>
        <p:xfrm>
          <a:off x="888982" y="2909108"/>
          <a:ext cx="7525175" cy="1973284"/>
        </p:xfrm>
        <a:graphic>
          <a:graphicData uri="http://schemas.openxmlformats.org/drawingml/2006/table">
            <a:tbl>
              <a:tblPr firstRow="1" bandRow="1">
                <a:tableStyleId>{21E4AEA4-8DFA-4A89-87EB-49C32662AFE0}</a:tableStyleId>
              </a:tblPr>
              <a:tblGrid>
                <a:gridCol w="768394">
                  <a:extLst>
                    <a:ext uri="{9D8B030D-6E8A-4147-A177-3AD203B41FA5}">
                      <a16:colId xmlns:a16="http://schemas.microsoft.com/office/drawing/2014/main" val="20000"/>
                    </a:ext>
                  </a:extLst>
                </a:gridCol>
                <a:gridCol w="993890">
                  <a:extLst>
                    <a:ext uri="{9D8B030D-6E8A-4147-A177-3AD203B41FA5}">
                      <a16:colId xmlns:a16="http://schemas.microsoft.com/office/drawing/2014/main" val="20001"/>
                    </a:ext>
                  </a:extLst>
                </a:gridCol>
                <a:gridCol w="826850">
                  <a:extLst>
                    <a:ext uri="{9D8B030D-6E8A-4147-A177-3AD203B41FA5}">
                      <a16:colId xmlns:a16="http://schemas.microsoft.com/office/drawing/2014/main" val="20002"/>
                    </a:ext>
                  </a:extLst>
                </a:gridCol>
                <a:gridCol w="2781221">
                  <a:extLst>
                    <a:ext uri="{9D8B030D-6E8A-4147-A177-3AD203B41FA5}">
                      <a16:colId xmlns:a16="http://schemas.microsoft.com/office/drawing/2014/main" val="20003"/>
                    </a:ext>
                  </a:extLst>
                </a:gridCol>
                <a:gridCol w="2154820">
                  <a:extLst>
                    <a:ext uri="{9D8B030D-6E8A-4147-A177-3AD203B41FA5}">
                      <a16:colId xmlns:a16="http://schemas.microsoft.com/office/drawing/2014/main" val="20004"/>
                    </a:ext>
                  </a:extLst>
                </a:gridCol>
              </a:tblGrid>
              <a:tr h="735034">
                <a:tc>
                  <a:txBody>
                    <a:bodyPr/>
                    <a:lstStyle/>
                    <a:p>
                      <a:pPr algn="l"/>
                      <a:r>
                        <a:rPr lang="en-US" sz="1400" u="none" strike="noStrike" baseline="0" dirty="0"/>
                        <a:t>Gene</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p-value (L to S)</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Rank</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Correction </a:t>
                      </a:r>
                      <a:endParaRPr lang="en-US" sz="1400" b="1" i="0" u="none" strike="noStrike" baseline="0" dirty="0">
                        <a:latin typeface="Constantia" panose="02030602050306030303" pitchFamily="18" charset="0"/>
                      </a:endParaRPr>
                    </a:p>
                  </a:txBody>
                  <a:tcPr marL="68580" marR="68580" marT="34290" marB="34290" anchor="b"/>
                </a:tc>
                <a:tc>
                  <a:txBody>
                    <a:bodyPr/>
                    <a:lstStyle/>
                    <a:p>
                      <a:pPr algn="l"/>
                      <a:r>
                        <a:rPr lang="en-US" sz="1400" u="none" strike="noStrike" baseline="0" dirty="0"/>
                        <a:t>Is gene significant after correction?</a:t>
                      </a:r>
                      <a:endParaRPr lang="en-US" sz="1400" dirty="0">
                        <a:latin typeface="Constantia" panose="02030602050306030303" pitchFamily="18" charset="0"/>
                      </a:endParaRPr>
                    </a:p>
                  </a:txBody>
                  <a:tcPr marL="68580" marR="68580" marT="34290" marB="34290" anchor="b"/>
                </a:tc>
                <a:extLst>
                  <a:ext uri="{0D108BD9-81ED-4DB2-BD59-A6C34878D82A}">
                    <a16:rowId xmlns:a16="http://schemas.microsoft.com/office/drawing/2014/main" val="10000"/>
                  </a:ext>
                </a:extLst>
              </a:tr>
              <a:tr h="412750">
                <a:tc>
                  <a:txBody>
                    <a:bodyPr/>
                    <a:lstStyle/>
                    <a:p>
                      <a:r>
                        <a:rPr lang="en-US" sz="1600" dirty="0"/>
                        <a:t>A</a:t>
                      </a:r>
                    </a:p>
                  </a:txBody>
                  <a:tcPr marL="68580" marR="68580" marT="34290" marB="34290"/>
                </a:tc>
                <a:tc>
                  <a:txBody>
                    <a:bodyPr/>
                    <a:lstStyle/>
                    <a:p>
                      <a:r>
                        <a:rPr lang="en-US" sz="1600" u="none" strike="noStrike" kern="1200" baseline="0" dirty="0"/>
                        <a:t>0.1</a:t>
                      </a:r>
                      <a:endParaRPr lang="en-US" sz="1600" dirty="0"/>
                    </a:p>
                  </a:txBody>
                  <a:tcPr marL="68580" marR="68580" marT="34290" marB="34290"/>
                </a:tc>
                <a:tc>
                  <a:txBody>
                    <a:bodyPr/>
                    <a:lstStyle/>
                    <a:p>
                      <a:r>
                        <a:rPr lang="en-US" sz="1600" dirty="0"/>
                        <a:t>1000</a:t>
                      </a:r>
                    </a:p>
                  </a:txBody>
                  <a:tcPr marL="68580" marR="68580" marT="34290" marB="34290"/>
                </a:tc>
                <a:tc>
                  <a:txBody>
                    <a:bodyPr/>
                    <a:lstStyle/>
                    <a:p>
                      <a:r>
                        <a:rPr lang="en-US" sz="1600" u="none" strike="noStrike" kern="1200" baseline="0" dirty="0"/>
                        <a:t>No correction</a:t>
                      </a:r>
                      <a:endParaRPr lang="en-US" sz="1600" dirty="0"/>
                    </a:p>
                  </a:txBody>
                  <a:tcPr marL="68580" marR="68580" marT="34290" marB="34290"/>
                </a:tc>
                <a:tc>
                  <a:txBody>
                    <a:bodyPr/>
                    <a:lstStyle/>
                    <a:p>
                      <a:r>
                        <a:rPr lang="en-US" sz="1600" u="none" strike="noStrike" kern="1200" baseline="0" dirty="0"/>
                        <a:t>0.1 &gt; 0.05 =&gt; No</a:t>
                      </a:r>
                      <a:endParaRPr lang="en-US" sz="1600" dirty="0"/>
                    </a:p>
                  </a:txBody>
                  <a:tcPr marL="68580" marR="68580" marT="34290" marB="34290"/>
                </a:tc>
                <a:extLst>
                  <a:ext uri="{0D108BD9-81ED-4DB2-BD59-A6C34878D82A}">
                    <a16:rowId xmlns:a16="http://schemas.microsoft.com/office/drawing/2014/main" val="10001"/>
                  </a:ext>
                </a:extLst>
              </a:tr>
              <a:tr h="412750">
                <a:tc>
                  <a:txBody>
                    <a:bodyPr/>
                    <a:lstStyle/>
                    <a:p>
                      <a:r>
                        <a:rPr lang="en-US" sz="1600" dirty="0"/>
                        <a:t>B</a:t>
                      </a:r>
                    </a:p>
                  </a:txBody>
                  <a:tcPr marL="68580" marR="68580" marT="34290" marB="34290"/>
                </a:tc>
                <a:tc>
                  <a:txBody>
                    <a:bodyPr/>
                    <a:lstStyle/>
                    <a:p>
                      <a:r>
                        <a:rPr lang="en-US" sz="1600" u="none" strike="noStrike" kern="1200" baseline="0" dirty="0"/>
                        <a:t>0.06</a:t>
                      </a:r>
                      <a:endParaRPr lang="en-US" sz="1600" dirty="0"/>
                    </a:p>
                  </a:txBody>
                  <a:tcPr marL="68580" marR="68580" marT="34290" marB="34290"/>
                </a:tc>
                <a:tc>
                  <a:txBody>
                    <a:bodyPr/>
                    <a:lstStyle/>
                    <a:p>
                      <a:r>
                        <a:rPr lang="en-US" sz="1600" dirty="0"/>
                        <a:t>999</a:t>
                      </a:r>
                    </a:p>
                  </a:txBody>
                  <a:tcPr marL="68580" marR="68580" marT="34290" marB="34290"/>
                </a:tc>
                <a:tc>
                  <a:txBody>
                    <a:bodyPr/>
                    <a:lstStyle/>
                    <a:p>
                      <a:r>
                        <a:rPr lang="en-US" sz="1600" u="none" strike="noStrike" kern="1200" baseline="0" dirty="0"/>
                        <a:t>0.06* (1000/999) = 0.06006</a:t>
                      </a:r>
                      <a:endParaRPr lang="en-US" sz="1600" dirty="0"/>
                    </a:p>
                  </a:txBody>
                  <a:tcPr marL="68580" marR="68580" marT="34290" marB="34290"/>
                </a:tc>
                <a:tc>
                  <a:txBody>
                    <a:bodyPr/>
                    <a:lstStyle/>
                    <a:p>
                      <a:r>
                        <a:rPr lang="en-US" sz="1600" u="none" strike="noStrike" kern="1200" baseline="0" dirty="0"/>
                        <a:t>0.06006 &gt; 0.05 =&gt; No</a:t>
                      </a:r>
                      <a:endParaRPr lang="en-US" sz="1600" dirty="0"/>
                    </a:p>
                  </a:txBody>
                  <a:tcPr marL="68580" marR="68580" marT="34290" marB="34290"/>
                </a:tc>
                <a:extLst>
                  <a:ext uri="{0D108BD9-81ED-4DB2-BD59-A6C34878D82A}">
                    <a16:rowId xmlns:a16="http://schemas.microsoft.com/office/drawing/2014/main" val="10002"/>
                  </a:ext>
                </a:extLst>
              </a:tr>
              <a:tr h="412750">
                <a:tc>
                  <a:txBody>
                    <a:bodyPr/>
                    <a:lstStyle/>
                    <a:p>
                      <a:r>
                        <a:rPr lang="en-US" sz="1600" dirty="0"/>
                        <a:t>C</a:t>
                      </a:r>
                    </a:p>
                  </a:txBody>
                  <a:tcPr marL="68580" marR="68580" marT="34290" marB="34290"/>
                </a:tc>
                <a:tc>
                  <a:txBody>
                    <a:bodyPr/>
                    <a:lstStyle/>
                    <a:p>
                      <a:r>
                        <a:rPr lang="en-US" sz="1600" u="none" strike="noStrike" kern="1200" baseline="0" dirty="0"/>
                        <a:t>0.04</a:t>
                      </a:r>
                      <a:endParaRPr lang="en-US" sz="1600" dirty="0"/>
                    </a:p>
                  </a:txBody>
                  <a:tcPr marL="68580" marR="68580" marT="34290" marB="34290"/>
                </a:tc>
                <a:tc>
                  <a:txBody>
                    <a:bodyPr/>
                    <a:lstStyle/>
                    <a:p>
                      <a:r>
                        <a:rPr lang="en-US" sz="1600" dirty="0"/>
                        <a:t>998</a:t>
                      </a:r>
                    </a:p>
                  </a:txBody>
                  <a:tcPr marL="68580" marR="68580" marT="34290" marB="34290"/>
                </a:tc>
                <a:tc>
                  <a:txBody>
                    <a:bodyPr/>
                    <a:lstStyle/>
                    <a:p>
                      <a:r>
                        <a:rPr lang="en-US" sz="1600" u="none" strike="noStrike" kern="1200" baseline="0" dirty="0"/>
                        <a:t>0.04*(1000/998) = 0.04008</a:t>
                      </a:r>
                      <a:endParaRPr lang="en-US" sz="1600" dirty="0"/>
                    </a:p>
                  </a:txBody>
                  <a:tcPr marL="68580" marR="68580" marT="34290" marB="34290"/>
                </a:tc>
                <a:tc>
                  <a:txBody>
                    <a:bodyPr/>
                    <a:lstStyle/>
                    <a:p>
                      <a:r>
                        <a:rPr lang="en-US" sz="1600" u="none" strike="noStrike" kern="1200" baseline="0" dirty="0"/>
                        <a:t>0.04008 &lt; 0.05 =&gt; Yes</a:t>
                      </a:r>
                      <a:endParaRPr lang="en-US" sz="1600" dirty="0"/>
                    </a:p>
                  </a:txBody>
                  <a:tcPr marL="68580" marR="68580" marT="34290" marB="34290"/>
                </a:tc>
                <a:extLst>
                  <a:ext uri="{0D108BD9-81ED-4DB2-BD59-A6C34878D82A}">
                    <a16:rowId xmlns:a16="http://schemas.microsoft.com/office/drawing/2014/main" val="10003"/>
                  </a:ext>
                </a:extLst>
              </a:tr>
            </a:tbl>
          </a:graphicData>
        </a:graphic>
      </p:graphicFrame>
      <p:sp>
        <p:nvSpPr>
          <p:cNvPr id="16" name="Rectangle 15"/>
          <p:cNvSpPr/>
          <p:nvPr/>
        </p:nvSpPr>
        <p:spPr>
          <a:xfrm>
            <a:off x="888983" y="1775162"/>
            <a:ext cx="7401371" cy="461665"/>
          </a:xfrm>
          <a:prstGeom prst="rect">
            <a:avLst/>
          </a:prstGeom>
        </p:spPr>
        <p:txBody>
          <a:bodyPr wrap="square">
            <a:spAutoFit/>
          </a:bodyPr>
          <a:lstStyle/>
          <a:p>
            <a:pPr>
              <a:spcBef>
                <a:spcPts val="450"/>
              </a:spcBef>
            </a:pPr>
            <a:r>
              <a:rPr lang="en-US" sz="2400" b="1" i="1" dirty="0">
                <a:latin typeface="Frutiger LT Pro 55 Roman" panose="020B0602020204020204" pitchFamily="34" charset="0"/>
              </a:rPr>
              <a:t>Benjamini and Hochberg False Discovery Rate</a:t>
            </a:r>
          </a:p>
        </p:txBody>
      </p:sp>
      <p:sp>
        <p:nvSpPr>
          <p:cNvPr id="17" name="TextBox 16"/>
          <p:cNvSpPr txBox="1"/>
          <p:nvPr/>
        </p:nvSpPr>
        <p:spPr>
          <a:xfrm>
            <a:off x="888983" y="2236827"/>
            <a:ext cx="3174574" cy="553998"/>
          </a:xfrm>
          <a:prstGeom prst="rect">
            <a:avLst/>
          </a:prstGeom>
          <a:noFill/>
        </p:spPr>
        <p:txBody>
          <a:bodyPr wrap="square" rtlCol="0">
            <a:spAutoFit/>
          </a:bodyPr>
          <a:lstStyle/>
          <a:p>
            <a:r>
              <a:rPr lang="en-US" sz="1500" dirty="0">
                <a:latin typeface="Frutiger LT Pro 55 Roman" panose="020B0602020204020204" pitchFamily="34" charset="0"/>
              </a:rPr>
              <a:t>Example:</a:t>
            </a:r>
          </a:p>
          <a:p>
            <a:r>
              <a:rPr lang="en-US" sz="1500" dirty="0">
                <a:latin typeface="Frutiger LT Pro 55 Roman" panose="020B0602020204020204" pitchFamily="34" charset="0"/>
              </a:rPr>
              <a:t>Let n=1000, error rate=0.05</a:t>
            </a:r>
          </a:p>
        </p:txBody>
      </p:sp>
    </p:spTree>
    <p:extLst>
      <p:ext uri="{BB962C8B-B14F-4D97-AF65-F5344CB8AC3E}">
        <p14:creationId xmlns:p14="http://schemas.microsoft.com/office/powerpoint/2010/main" val="248260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181614633"/>
              </p:ext>
            </p:extLst>
          </p:nvPr>
        </p:nvGraphicFramePr>
        <p:xfrm>
          <a:off x="1036021" y="2583624"/>
          <a:ext cx="7420082" cy="3147060"/>
        </p:xfrm>
        <a:graphic>
          <a:graphicData uri="http://schemas.openxmlformats.org/drawingml/2006/table">
            <a:tbl>
              <a:tblPr firstRow="1" bandRow="1">
                <a:tableStyleId>{21E4AEA4-8DFA-4A89-87EB-49C32662AFE0}</a:tableStyleId>
              </a:tblPr>
              <a:tblGrid>
                <a:gridCol w="2473361">
                  <a:extLst>
                    <a:ext uri="{9D8B030D-6E8A-4147-A177-3AD203B41FA5}">
                      <a16:colId xmlns:a16="http://schemas.microsoft.com/office/drawing/2014/main" val="20000"/>
                    </a:ext>
                  </a:extLst>
                </a:gridCol>
                <a:gridCol w="2063348">
                  <a:extLst>
                    <a:ext uri="{9D8B030D-6E8A-4147-A177-3AD203B41FA5}">
                      <a16:colId xmlns:a16="http://schemas.microsoft.com/office/drawing/2014/main" val="20001"/>
                    </a:ext>
                  </a:extLst>
                </a:gridCol>
                <a:gridCol w="2883373">
                  <a:extLst>
                    <a:ext uri="{9D8B030D-6E8A-4147-A177-3AD203B41FA5}">
                      <a16:colId xmlns:a16="http://schemas.microsoft.com/office/drawing/2014/main" val="20002"/>
                    </a:ext>
                  </a:extLst>
                </a:gridCol>
              </a:tblGrid>
              <a:tr h="434340">
                <a:tc>
                  <a:txBody>
                    <a:bodyPr/>
                    <a:lstStyle/>
                    <a:p>
                      <a:r>
                        <a:rPr lang="en-US" sz="1200" dirty="0"/>
                        <a:t>Correction Method</a:t>
                      </a:r>
                    </a:p>
                  </a:txBody>
                  <a:tcPr marL="68580" marR="68580" marT="34290" marB="34290"/>
                </a:tc>
                <a:tc>
                  <a:txBody>
                    <a:bodyPr/>
                    <a:lstStyle/>
                    <a:p>
                      <a:r>
                        <a:rPr lang="en-US" sz="1200" u="none" strike="noStrike" kern="1200" baseline="0" dirty="0"/>
                        <a:t>Type of Error control</a:t>
                      </a:r>
                      <a:endParaRPr lang="en-US" sz="1200" dirty="0"/>
                    </a:p>
                  </a:txBody>
                  <a:tcPr marL="68580" marR="68580" marT="34290" marB="34290"/>
                </a:tc>
                <a:tc>
                  <a:txBody>
                    <a:bodyPr/>
                    <a:lstStyle/>
                    <a:p>
                      <a:r>
                        <a:rPr lang="en-US" sz="1200" u="none" strike="noStrike" kern="1200" baseline="0" dirty="0"/>
                        <a:t>Genes identified by chance after correction</a:t>
                      </a:r>
                      <a:endParaRPr lang="en-US" sz="1200" dirty="0"/>
                    </a:p>
                  </a:txBody>
                  <a:tcPr marL="68580" marR="68580" marT="34290" marB="34290"/>
                </a:tc>
                <a:extLst>
                  <a:ext uri="{0D108BD9-81ED-4DB2-BD59-A6C34878D82A}">
                    <a16:rowId xmlns:a16="http://schemas.microsoft.com/office/drawing/2014/main" val="10000"/>
                  </a:ext>
                </a:extLst>
              </a:tr>
              <a:tr h="251460">
                <a:tc>
                  <a:txBody>
                    <a:bodyPr/>
                    <a:lstStyle/>
                    <a:p>
                      <a:r>
                        <a:rPr lang="en-US" sz="1600" u="none" strike="noStrike" kern="1200" baseline="0" dirty="0"/>
                        <a:t>Bonferroni</a:t>
                      </a:r>
                      <a:endParaRPr lang="en-US" sz="1600" dirty="0"/>
                    </a:p>
                  </a:txBody>
                  <a:tcPr marL="68580" marR="68580" marT="34290" marB="34290"/>
                </a:tc>
                <a:tc rowSpan="3">
                  <a:txBody>
                    <a:bodyPr/>
                    <a:lstStyle/>
                    <a:p>
                      <a:r>
                        <a:rPr lang="en-US" sz="1600" u="none" strike="noStrike" kern="1200" baseline="0" dirty="0"/>
                        <a:t>Family-wise error rate</a:t>
                      </a:r>
                      <a:endParaRPr lang="en-US" sz="1600" dirty="0"/>
                    </a:p>
                  </a:txBody>
                  <a:tcPr marL="68580" marR="68580" marT="34290" marB="34290"/>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marL="68580" marR="68580" marT="34290" marB="34290"/>
                </a:tc>
                <a:extLst>
                  <a:ext uri="{0D108BD9-81ED-4DB2-BD59-A6C34878D82A}">
                    <a16:rowId xmlns:a16="http://schemas.microsoft.com/office/drawing/2014/main" val="10001"/>
                  </a:ext>
                </a:extLst>
              </a:tr>
              <a:tr h="251460">
                <a:tc>
                  <a:txBody>
                    <a:bodyPr/>
                    <a:lstStyle/>
                    <a:p>
                      <a:r>
                        <a:rPr lang="en-US" sz="1600" u="none" strike="noStrike" kern="1200" baseline="0" dirty="0"/>
                        <a:t>Bonferroni Step Down</a:t>
                      </a:r>
                      <a:endParaRPr lang="en-US" sz="1600" dirty="0"/>
                    </a:p>
                  </a:txBody>
                  <a:tcPr marL="68580" marR="68580" marT="34290" marB="3429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34340">
                <a:tc>
                  <a:txBody>
                    <a:bodyPr/>
                    <a:lstStyle/>
                    <a:p>
                      <a:r>
                        <a:rPr lang="en-US" sz="1600" u="none" strike="noStrike" kern="1200" baseline="0" dirty="0"/>
                        <a:t>Westfall and Young</a:t>
                      </a:r>
                    </a:p>
                    <a:p>
                      <a:r>
                        <a:rPr lang="en-US" sz="1600" u="none" strike="noStrike" kern="1200" baseline="0" dirty="0"/>
                        <a:t>Permutation</a:t>
                      </a:r>
                      <a:endParaRPr lang="en-US" sz="1600" dirty="0"/>
                    </a:p>
                  </a:txBody>
                  <a:tcPr marL="68580" marR="68580" marT="34290" marB="3429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165860">
                <a:tc>
                  <a:txBody>
                    <a:bodyPr/>
                    <a:lstStyle/>
                    <a:p>
                      <a:r>
                        <a:rPr lang="en-US" sz="1600" u="none" strike="noStrike" kern="1200" baseline="0" dirty="0"/>
                        <a:t>Benjamini and Hochberg</a:t>
                      </a:r>
                      <a:endParaRPr lang="en-US" sz="1600" dirty="0"/>
                    </a:p>
                  </a:txBody>
                  <a:tcPr marL="68580" marR="68580" marT="34290" marB="34290"/>
                </a:tc>
                <a:tc>
                  <a:txBody>
                    <a:bodyPr/>
                    <a:lstStyle/>
                    <a:p>
                      <a:r>
                        <a:rPr lang="en-US" sz="1600" u="none" strike="noStrike" kern="1200" baseline="0" dirty="0"/>
                        <a:t>False Discovery Rate</a:t>
                      </a:r>
                      <a:endParaRPr lang="en-US" sz="1600" dirty="0"/>
                    </a:p>
                  </a:txBody>
                  <a:tcPr marL="68580" marR="68580" marT="34290" marB="34290"/>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marL="68580" marR="68580" marT="34290" marB="34290"/>
                </a:tc>
                <a:extLst>
                  <a:ext uri="{0D108BD9-81ED-4DB2-BD59-A6C34878D82A}">
                    <a16:rowId xmlns:a16="http://schemas.microsoft.com/office/drawing/2014/main" val="10004"/>
                  </a:ext>
                </a:extLst>
              </a:tr>
            </a:tbl>
          </a:graphicData>
        </a:graphic>
      </p:graphicFrame>
      <p:sp>
        <p:nvSpPr>
          <p:cNvPr id="16" name="TextBox 15"/>
          <p:cNvSpPr txBox="1"/>
          <p:nvPr/>
        </p:nvSpPr>
        <p:spPr>
          <a:xfrm>
            <a:off x="1036021" y="1738514"/>
            <a:ext cx="5052923" cy="523220"/>
          </a:xfrm>
          <a:prstGeom prst="rect">
            <a:avLst/>
          </a:prstGeom>
          <a:noFill/>
        </p:spPr>
        <p:txBody>
          <a:bodyPr wrap="square" rtlCol="0">
            <a:spAutoFit/>
          </a:bodyPr>
          <a:lstStyle/>
          <a:p>
            <a:r>
              <a:rPr lang="en-US" sz="2800" b="1" i="1" dirty="0">
                <a:latin typeface="Frutiger LT Pro 55 Roman" panose="020B0602020204020204" pitchFamily="34" charset="0"/>
              </a:rPr>
              <a:t>Summary Table</a:t>
            </a:r>
          </a:p>
        </p:txBody>
      </p:sp>
    </p:spTree>
    <p:extLst>
      <p:ext uri="{BB962C8B-B14F-4D97-AF65-F5344CB8AC3E}">
        <p14:creationId xmlns:p14="http://schemas.microsoft.com/office/powerpoint/2010/main" val="2184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2"/>
          <p:cNvSpPr>
            <a:spLocks noGrp="1"/>
          </p:cNvSpPr>
          <p:nvPr>
            <p:ph idx="4294967295"/>
          </p:nvPr>
        </p:nvSpPr>
        <p:spPr>
          <a:xfrm>
            <a:off x="1116731" y="1899091"/>
            <a:ext cx="7280648" cy="2822972"/>
          </a:xfrm>
          <a:prstGeom prst="rect">
            <a:avLst/>
          </a:prstGeom>
        </p:spPr>
        <p:txBody>
          <a:bodyPr>
            <a:normAutofit fontScale="92500" lnSpcReduction="10000"/>
          </a:bodyPr>
          <a:lstStyle/>
          <a:p>
            <a:pPr marL="0" indent="0">
              <a:buNone/>
            </a:pPr>
            <a:r>
              <a:rPr lang="en-US" sz="3200" b="1" i="1" dirty="0">
                <a:latin typeface="Frutiger LT Pro 55 Roman" panose="020B0602020204020204" pitchFamily="34" charset="0"/>
              </a:rPr>
              <a:t>Practicum – Class 1</a:t>
            </a:r>
          </a:p>
          <a:p>
            <a:pPr marL="0" indent="0">
              <a:buNone/>
            </a:pPr>
            <a:endParaRPr lang="en-US" sz="2400" b="1" i="1" dirty="0">
              <a:latin typeface="Frutiger LT Pro 55 Roman" panose="020B0602020204020204" pitchFamily="34" charset="0"/>
            </a:endParaRPr>
          </a:p>
          <a:p>
            <a:pPr marL="171450" lvl="1">
              <a:lnSpc>
                <a:spcPct val="110000"/>
              </a:lnSpc>
              <a:spcBef>
                <a:spcPts val="750"/>
              </a:spcBef>
              <a:buFont typeface="Wingdings" panose="05000000000000000000" pitchFamily="2" charset="2"/>
              <a:buChar char="Ø"/>
            </a:pPr>
            <a:r>
              <a:rPr lang="en-US" sz="2000" i="1" dirty="0">
                <a:latin typeface="Frutiger LT Pro 55 Roman" panose="020B0602020204020204" pitchFamily="34" charset="0"/>
              </a:rPr>
              <a:t>edgeR: Differential Expression Analysis of Digital Gene Expression Data</a:t>
            </a:r>
          </a:p>
          <a:p>
            <a:pPr marL="171450" lvl="1">
              <a:lnSpc>
                <a:spcPct val="110000"/>
              </a:lnSpc>
              <a:spcBef>
                <a:spcPts val="750"/>
              </a:spcBef>
              <a:buFont typeface="Wingdings" panose="05000000000000000000" pitchFamily="2" charset="2"/>
              <a:buChar char="Ø"/>
            </a:pPr>
            <a:endParaRPr lang="en-US" sz="28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Example Directory Path</a:t>
            </a:r>
          </a:p>
          <a:p>
            <a:pPr marL="0" indent="0">
              <a:buNone/>
            </a:pPr>
            <a:r>
              <a:rPr lang="en-US" sz="1050" i="1" dirty="0">
                <a:latin typeface="Frutiger LT Pro 55 Roman" panose="020B0602020204020204" pitchFamily="34" charset="0"/>
              </a:rPr>
              <a:t>“C:/Users/Owner/Documents/RCCG_HMS/</a:t>
            </a:r>
            <a:r>
              <a:rPr lang="en-US" sz="1050" i="1" dirty="0" err="1">
                <a:latin typeface="Frutiger LT Pro 55 Roman" panose="020B0602020204020204" pitchFamily="34" charset="0"/>
              </a:rPr>
              <a:t>RC_Biostatistics_Courses</a:t>
            </a:r>
            <a:r>
              <a:rPr lang="en-US" sz="1050" i="1" dirty="0">
                <a:latin typeface="Frutiger LT Pro 55 Roman" panose="020B0602020204020204" pitchFamily="34" charset="0"/>
              </a:rPr>
              <a:t>/</a:t>
            </a:r>
            <a:r>
              <a:rPr lang="en-US" sz="1050" i="1" dirty="0" err="1">
                <a:latin typeface="Frutiger LT Pro 55 Roman" panose="020B0602020204020204" pitchFamily="34" charset="0"/>
              </a:rPr>
              <a:t>Biostats_RNA</a:t>
            </a:r>
            <a:r>
              <a:rPr lang="en-US" sz="1050" i="1" dirty="0">
                <a:latin typeface="Frutiger LT Pro 55 Roman" panose="020B0602020204020204" pitchFamily="34" charset="0"/>
              </a:rPr>
              <a:t>-Seq/Supervised/Class 1”  </a:t>
            </a:r>
          </a:p>
          <a:p>
            <a:pPr marL="0" indent="0">
              <a:buNone/>
            </a:pPr>
            <a:r>
              <a:rPr lang="en-US" sz="1200" b="1" i="1" dirty="0">
                <a:latin typeface="Constantia" panose="02030602050306030303" pitchFamily="18" charset="0"/>
              </a:rPr>
              <a:t>	</a:t>
            </a:r>
          </a:p>
        </p:txBody>
      </p:sp>
    </p:spTree>
    <p:extLst>
      <p:ext uri="{BB962C8B-B14F-4D97-AF65-F5344CB8AC3E}">
        <p14:creationId xmlns:p14="http://schemas.microsoft.com/office/powerpoint/2010/main" val="272475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F0FD6-43CF-4204-BCCB-8D80DDC86156}"/>
              </a:ext>
            </a:extLst>
          </p:cNvPr>
          <p:cNvGrpSpPr/>
          <p:nvPr/>
        </p:nvGrpSpPr>
        <p:grpSpPr>
          <a:xfrm>
            <a:off x="757387" y="2062217"/>
            <a:ext cx="7629226" cy="3013121"/>
            <a:chOff x="-306850" y="1858294"/>
            <a:chExt cx="9276163" cy="3319640"/>
          </a:xfrm>
        </p:grpSpPr>
        <p:grpSp>
          <p:nvGrpSpPr>
            <p:cNvPr id="47" name="Group 46"/>
            <p:cNvGrpSpPr/>
            <p:nvPr/>
          </p:nvGrpSpPr>
          <p:grpSpPr>
            <a:xfrm>
              <a:off x="180704" y="3243342"/>
              <a:ext cx="8778414" cy="513483"/>
              <a:chOff x="112143" y="1442565"/>
              <a:chExt cx="8778414" cy="513483"/>
            </a:xfrm>
          </p:grpSpPr>
          <p:sp>
            <p:nvSpPr>
              <p:cNvPr id="81" name="TextBox 80"/>
              <p:cNvSpPr txBox="1"/>
              <p:nvPr/>
            </p:nvSpPr>
            <p:spPr>
              <a:xfrm>
                <a:off x="5500491" y="1442565"/>
                <a:ext cx="852857" cy="4924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900" dirty="0"/>
                  <a:t>Gene Set </a:t>
                </a:r>
              </a:p>
              <a:p>
                <a:pPr algn="ctr"/>
                <a:r>
                  <a:rPr lang="en-US" sz="900" dirty="0"/>
                  <a:t>Analysis</a:t>
                </a:r>
              </a:p>
            </p:txBody>
          </p:sp>
          <p:sp>
            <p:nvSpPr>
              <p:cNvPr id="82" name="TextBox 81"/>
              <p:cNvSpPr txBox="1"/>
              <p:nvPr/>
            </p:nvSpPr>
            <p:spPr>
              <a:xfrm>
                <a:off x="2160498" y="1463605"/>
                <a:ext cx="1238309" cy="4924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900" dirty="0"/>
                  <a:t>Data</a:t>
                </a:r>
              </a:p>
              <a:p>
                <a:pPr algn="ctr"/>
                <a:r>
                  <a:rPr lang="en-US" sz="900" dirty="0"/>
                  <a:t>Normalization</a:t>
                </a:r>
              </a:p>
            </p:txBody>
          </p:sp>
          <p:sp>
            <p:nvSpPr>
              <p:cNvPr id="83" name="TextBox 82"/>
              <p:cNvSpPr txBox="1"/>
              <p:nvPr/>
            </p:nvSpPr>
            <p:spPr>
              <a:xfrm>
                <a:off x="3897545" y="1462689"/>
                <a:ext cx="1062657" cy="4924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900" dirty="0"/>
                  <a:t>Differential Analysis</a:t>
                </a:r>
              </a:p>
            </p:txBody>
          </p:sp>
          <p:cxnSp>
            <p:nvCxnSpPr>
              <p:cNvPr id="84" name="Straight Arrow Connector 83"/>
              <p:cNvCxnSpPr>
                <a:stCxn id="82" idx="3"/>
                <a:endCxn id="83" idx="1"/>
              </p:cNvCxnSpPr>
              <p:nvPr/>
            </p:nvCxnSpPr>
            <p:spPr>
              <a:xfrm flipV="1">
                <a:off x="3398807" y="1708911"/>
                <a:ext cx="498737"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2" y="1688786"/>
                <a:ext cx="540289" cy="2012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37362"/>
                <a:ext cx="1979793" cy="3077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900" dirty="0"/>
                  <a:t>Hypothesis Generation</a:t>
                </a:r>
              </a:p>
            </p:txBody>
          </p:sp>
          <p:cxnSp>
            <p:nvCxnSpPr>
              <p:cNvPr id="87" name="Straight Arrow Connector 86"/>
              <p:cNvCxnSpPr>
                <a:stCxn id="81" idx="3"/>
                <a:endCxn id="86" idx="1"/>
              </p:cNvCxnSpPr>
              <p:nvPr/>
            </p:nvCxnSpPr>
            <p:spPr>
              <a:xfrm>
                <a:off x="6353349" y="1688786"/>
                <a:ext cx="557415" cy="246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8"/>
                <a:ext cx="1699403" cy="3077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900" dirty="0"/>
                  <a:t>Data Platform</a:t>
                </a:r>
              </a:p>
            </p:txBody>
          </p:sp>
          <p:cxnSp>
            <p:nvCxnSpPr>
              <p:cNvPr id="89" name="Straight Arrow Connector 88"/>
              <p:cNvCxnSpPr>
                <a:stCxn id="88" idx="3"/>
                <a:endCxn id="82" idx="1"/>
              </p:cNvCxnSpPr>
              <p:nvPr/>
            </p:nvCxnSpPr>
            <p:spPr>
              <a:xfrm>
                <a:off x="1811546" y="1709007"/>
                <a:ext cx="348952" cy="82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70475"/>
              <a:ext cx="8778414" cy="677108"/>
              <a:chOff x="112143" y="4351608"/>
              <a:chExt cx="8778414" cy="677108"/>
            </a:xfrm>
          </p:grpSpPr>
          <p:sp>
            <p:nvSpPr>
              <p:cNvPr id="94" name="TextBox 93"/>
              <p:cNvSpPr txBox="1"/>
              <p:nvPr/>
            </p:nvSpPr>
            <p:spPr>
              <a:xfrm>
                <a:off x="112143" y="4542123"/>
                <a:ext cx="1699404" cy="30777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900" dirty="0"/>
                  <a:t>RNA-</a:t>
                </a:r>
                <a:r>
                  <a:rPr lang="en-US" sz="900" dirty="0" err="1"/>
                  <a:t>Seq</a:t>
                </a:r>
                <a:r>
                  <a:rPr lang="en-US" sz="900" dirty="0"/>
                  <a:t> Data</a:t>
                </a:r>
              </a:p>
            </p:txBody>
          </p:sp>
          <p:sp>
            <p:nvSpPr>
              <p:cNvPr id="95" name="TextBox 94"/>
              <p:cNvSpPr txBox="1"/>
              <p:nvPr/>
            </p:nvSpPr>
            <p:spPr>
              <a:xfrm>
                <a:off x="3890529" y="4527076"/>
                <a:ext cx="1074053" cy="30777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algn="ctr"/>
                <a:r>
                  <a:rPr lang="en-US" sz="900" dirty="0"/>
                  <a:t>edgeR</a:t>
                </a:r>
              </a:p>
            </p:txBody>
          </p:sp>
          <p:sp>
            <p:nvSpPr>
              <p:cNvPr id="96" name="TextBox 95"/>
              <p:cNvSpPr txBox="1"/>
              <p:nvPr/>
            </p:nvSpPr>
            <p:spPr>
              <a:xfrm>
                <a:off x="2136856" y="4545665"/>
                <a:ext cx="1238309" cy="30777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900" dirty="0"/>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37039"/>
                <a:ext cx="862005" cy="30777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algn="ctr"/>
                <a:r>
                  <a:rPr lang="en-US" sz="900" dirty="0" err="1"/>
                  <a:t>GOSeq</a:t>
                </a:r>
                <a:endParaRPr lang="en-US" sz="900" dirty="0"/>
              </a:p>
            </p:txBody>
          </p:sp>
          <p:sp>
            <p:nvSpPr>
              <p:cNvPr id="100" name="TextBox 99"/>
              <p:cNvSpPr txBox="1"/>
              <p:nvPr/>
            </p:nvSpPr>
            <p:spPr>
              <a:xfrm>
                <a:off x="6910764" y="4351608"/>
                <a:ext cx="1979793" cy="67710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r>
                  <a:rPr lang="en-US" sz="900" dirty="0"/>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3"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3" y="1858294"/>
              <a:ext cx="8778280" cy="3385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900" dirty="0"/>
                <a:t>Supervised Biostatistical Analysis</a:t>
              </a:r>
              <a:r>
                <a:rPr lang="en-US" sz="1050" dirty="0"/>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38555"/>
              <a:chOff x="3733084" y="3429064"/>
              <a:chExt cx="2674095" cy="338555"/>
            </a:xfrm>
          </p:grpSpPr>
          <p:sp>
            <p:nvSpPr>
              <p:cNvPr id="2" name="TextBox 1"/>
              <p:cNvSpPr txBox="1"/>
              <p:nvPr/>
            </p:nvSpPr>
            <p:spPr>
              <a:xfrm>
                <a:off x="3771829" y="3429064"/>
                <a:ext cx="2588374" cy="338555"/>
              </a:xfrm>
              <a:prstGeom prst="rect">
                <a:avLst/>
              </a:prstGeom>
              <a:noFill/>
            </p:spPr>
            <p:txBody>
              <a:bodyPr wrap="square" rtlCol="0">
                <a:spAutoFit/>
              </a:bodyPr>
              <a:lstStyle/>
              <a:p>
                <a:pPr algn="ctr"/>
                <a:r>
                  <a:rPr lang="en-US" sz="1050" b="1" i="1" dirty="0">
                    <a:latin typeface="Constantia" panose="02030602050306030303" pitchFamily="18" charset="0"/>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3" cy="338555"/>
            </a:xfrm>
            <a:prstGeom prst="rect">
              <a:avLst/>
            </a:prstGeom>
            <a:noFill/>
          </p:spPr>
          <p:txBody>
            <a:bodyPr wrap="square" rtlCol="0">
              <a:spAutoFit/>
            </a:bodyPr>
            <a:lstStyle/>
            <a:p>
              <a:pPr algn="ctr"/>
              <a:r>
                <a:rPr lang="en-US" sz="1050" b="1" i="1" dirty="0">
                  <a:latin typeface="Constantia" panose="02030602050306030303" pitchFamily="18" charset="0"/>
                </a:rPr>
                <a:t>  HMS RC NGS Course</a:t>
              </a:r>
            </a:p>
          </p:txBody>
        </p:sp>
      </p:grpSp>
    </p:spTree>
    <p:extLst>
      <p:ext uri="{BB962C8B-B14F-4D97-AF65-F5344CB8AC3E}">
        <p14:creationId xmlns:p14="http://schemas.microsoft.com/office/powerpoint/2010/main" val="24000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573" y="1584448"/>
            <a:ext cx="4397140" cy="4484582"/>
          </a:xfrm>
          <a:prstGeom prst="rect">
            <a:avLst/>
          </a:prstGeom>
        </p:spPr>
      </p:pic>
      <p:sp>
        <p:nvSpPr>
          <p:cNvPr id="3" name="TextBox 2"/>
          <p:cNvSpPr txBox="1"/>
          <p:nvPr/>
        </p:nvSpPr>
        <p:spPr>
          <a:xfrm>
            <a:off x="512936" y="2690336"/>
            <a:ext cx="3218856" cy="1477328"/>
          </a:xfrm>
          <a:prstGeom prst="rect">
            <a:avLst/>
          </a:prstGeom>
          <a:noFill/>
        </p:spPr>
        <p:txBody>
          <a:bodyPr wrap="square" rtlCol="0">
            <a:spAutoFit/>
          </a:bodyPr>
          <a:lstStyle/>
          <a:p>
            <a:pPr marL="214313" indent="-214313">
              <a:buFont typeface="Wingdings" panose="05000000000000000000" pitchFamily="2" charset="2"/>
              <a:buChar char="Ø"/>
            </a:pPr>
            <a:r>
              <a:rPr lang="en-US" b="1" i="1" dirty="0">
                <a:latin typeface="Frutiger LT Pro 55 Roman" panose="020B0602020204020204" pitchFamily="34" charset="0"/>
              </a:rPr>
              <a:t>TCGA breast cancer dataset</a:t>
            </a:r>
          </a:p>
          <a:p>
            <a:pPr marL="214313" indent="-214313">
              <a:buFont typeface="Wingdings" panose="05000000000000000000" pitchFamily="2" charset="2"/>
              <a:buChar char="Ø"/>
            </a:pPr>
            <a:endParaRPr lang="en-US" b="1" i="1" dirty="0">
              <a:latin typeface="Frutiger LT Pro 55 Roman" panose="020B0602020204020204" pitchFamily="34" charset="0"/>
            </a:endParaRPr>
          </a:p>
          <a:p>
            <a:pPr marL="214313" indent="-214313">
              <a:buFont typeface="Wingdings" panose="05000000000000000000" pitchFamily="2" charset="2"/>
              <a:buChar char="Ø"/>
            </a:pPr>
            <a:r>
              <a:rPr lang="en-US" b="1" i="1" dirty="0">
                <a:latin typeface="Frutiger LT Pro 55 Roman" panose="020B0602020204020204" pitchFamily="34" charset="0"/>
              </a:rPr>
              <a:t>TCGA practice </a:t>
            </a:r>
          </a:p>
          <a:p>
            <a:r>
              <a:rPr lang="en-US" b="1" i="1" dirty="0">
                <a:latin typeface="Frutiger LT Pro 55 Roman" panose="020B0602020204020204" pitchFamily="34" charset="0"/>
              </a:rPr>
              <a:t>     breast cancer dataset </a:t>
            </a:r>
          </a:p>
        </p:txBody>
      </p:sp>
    </p:spTree>
    <p:extLst>
      <p:ext uri="{BB962C8B-B14F-4D97-AF65-F5344CB8AC3E}">
        <p14:creationId xmlns:p14="http://schemas.microsoft.com/office/powerpoint/2010/main" val="34162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AA1CEF79-A138-42D4-A552-A613FDCF3542}"/>
              </a:ext>
            </a:extLst>
          </p:cNvPr>
          <p:cNvGrpSpPr/>
          <p:nvPr/>
        </p:nvGrpSpPr>
        <p:grpSpPr>
          <a:xfrm>
            <a:off x="632526" y="1260229"/>
            <a:ext cx="7878947" cy="3501073"/>
            <a:chOff x="1450295" y="556514"/>
            <a:chExt cx="8787538" cy="3608832"/>
          </a:xfrm>
        </p:grpSpPr>
        <p:grpSp>
          <p:nvGrpSpPr>
            <p:cNvPr id="101" name="Group 100"/>
            <p:cNvGrpSpPr>
              <a:grpSpLocks noChangeAspect="1"/>
            </p:cNvGrpSpPr>
            <p:nvPr/>
          </p:nvGrpSpPr>
          <p:grpSpPr>
            <a:xfrm>
              <a:off x="1450295" y="556514"/>
              <a:ext cx="8787538" cy="3608832"/>
              <a:chOff x="1016721" y="1082600"/>
              <a:chExt cx="9551671" cy="3922644"/>
            </a:xfrm>
          </p:grpSpPr>
          <p:pic>
            <p:nvPicPr>
              <p:cNvPr id="103" name="Picture 102"/>
              <p:cNvPicPr>
                <a:picLocks noChangeAspect="1"/>
              </p:cNvPicPr>
              <p:nvPr/>
            </p:nvPicPr>
            <p:blipFill rotWithShape="1">
              <a:blip r:embed="rId2" cstate="print">
                <a:extLst>
                  <a:ext uri="{28A0092B-C50C-407E-A947-70E740481C1C}">
                    <a14:useLocalDpi xmlns:a14="http://schemas.microsoft.com/office/drawing/2010/main" val="0"/>
                  </a:ext>
                </a:extLst>
              </a:blip>
              <a:srcRect r="46" b="60377"/>
              <a:stretch/>
            </p:blipFill>
            <p:spPr>
              <a:xfrm>
                <a:off x="1110596" y="1121436"/>
                <a:ext cx="9457796" cy="3883808"/>
              </a:xfrm>
              <a:prstGeom prst="rect">
                <a:avLst/>
              </a:prstGeom>
            </p:spPr>
          </p:pic>
          <p:sp>
            <p:nvSpPr>
              <p:cNvPr id="104" name="Rectangle 103"/>
              <p:cNvSpPr/>
              <p:nvPr/>
            </p:nvSpPr>
            <p:spPr>
              <a:xfrm>
                <a:off x="1016721" y="1082600"/>
                <a:ext cx="181382" cy="181155"/>
              </a:xfrm>
              <a:prstGeom prst="rect">
                <a:avLst/>
              </a:prstGeom>
              <a:solidFill>
                <a:srgbClr val="FFFFFF"/>
              </a:solidFill>
              <a:ln w="12700" cap="flat" cmpd="sng" algn="ctr">
                <a:noFill/>
                <a:prstDash val="solid"/>
                <a:miter lim="800000"/>
              </a:ln>
              <a:effectLst/>
            </p:spPr>
            <p:txBody>
              <a:bodyPr rtlCol="0" anchor="ctr"/>
              <a:lstStyle/>
              <a:p>
                <a:pPr algn="ctr">
                  <a:defRPr/>
                </a:pPr>
                <a:endParaRPr lang="en-US" sz="1350" kern="0">
                  <a:solidFill>
                    <a:srgbClr val="FFFFFF"/>
                  </a:solidFill>
                  <a:latin typeface="Helvetica Neue"/>
                </a:endParaRPr>
              </a:p>
            </p:txBody>
          </p:sp>
        </p:grpSp>
        <p:sp>
          <p:nvSpPr>
            <p:cNvPr id="102" name="Rectangle 101">
              <a:extLst>
                <a:ext uri="{FF2B5EF4-FFF2-40B4-BE49-F238E27FC236}">
                  <a16:creationId xmlns:a16="http://schemas.microsoft.com/office/drawing/2014/main" id="{E4CAC88C-CB0F-4150-8B51-E5F7BB38FF12}"/>
                </a:ext>
              </a:extLst>
            </p:cNvPr>
            <p:cNvSpPr/>
            <p:nvPr/>
          </p:nvSpPr>
          <p:spPr>
            <a:xfrm>
              <a:off x="1536662" y="854112"/>
              <a:ext cx="112676" cy="166082"/>
            </a:xfrm>
            <a:prstGeom prst="rect">
              <a:avLst/>
            </a:prstGeom>
            <a:solidFill>
              <a:srgbClr val="FFFFFF"/>
            </a:solidFill>
            <a:ln w="12700" cap="flat" cmpd="sng" algn="ctr">
              <a:noFill/>
              <a:prstDash val="solid"/>
              <a:miter lim="800000"/>
            </a:ln>
            <a:effectLst/>
          </p:spPr>
          <p:txBody>
            <a:bodyPr rtlCol="0" anchor="ctr"/>
            <a:lstStyle/>
            <a:p>
              <a:pPr algn="ctr">
                <a:defRPr/>
              </a:pPr>
              <a:endParaRPr lang="en-US" sz="1350" kern="0">
                <a:solidFill>
                  <a:srgbClr val="FFFFFF"/>
                </a:solidFill>
                <a:latin typeface="Helvetica Neue"/>
              </a:endParaRPr>
            </a:p>
          </p:txBody>
        </p:sp>
      </p:grpSp>
      <p:pic>
        <p:nvPicPr>
          <p:cNvPr id="105" name="Picture 104">
            <a:extLst>
              <a:ext uri="{FF2B5EF4-FFF2-40B4-BE49-F238E27FC236}">
                <a16:creationId xmlns:a16="http://schemas.microsoft.com/office/drawing/2014/main" id="{98C9F3ED-303C-4A2E-B1E0-6200D814D541}"/>
              </a:ext>
            </a:extLst>
          </p:cNvPr>
          <p:cNvPicPr>
            <a:picLocks noChangeAspect="1"/>
          </p:cNvPicPr>
          <p:nvPr/>
        </p:nvPicPr>
        <p:blipFill>
          <a:blip r:embed="rId3"/>
          <a:stretch>
            <a:fillRect/>
          </a:stretch>
        </p:blipFill>
        <p:spPr>
          <a:xfrm>
            <a:off x="5691287" y="4505042"/>
            <a:ext cx="2742752" cy="1960324"/>
          </a:xfrm>
          <a:prstGeom prst="rect">
            <a:avLst/>
          </a:prstGeom>
        </p:spPr>
      </p:pic>
      <p:sp>
        <p:nvSpPr>
          <p:cNvPr id="106" name="Rectangle 105">
            <a:extLst>
              <a:ext uri="{FF2B5EF4-FFF2-40B4-BE49-F238E27FC236}">
                <a16:creationId xmlns:a16="http://schemas.microsoft.com/office/drawing/2014/main" id="{6C74E84B-6ADC-49D3-B229-C67B8530888F}"/>
              </a:ext>
            </a:extLst>
          </p:cNvPr>
          <p:cNvSpPr/>
          <p:nvPr/>
        </p:nvSpPr>
        <p:spPr>
          <a:xfrm>
            <a:off x="332588" y="4961984"/>
            <a:ext cx="5736072" cy="523220"/>
          </a:xfrm>
          <a:prstGeom prst="rect">
            <a:avLst/>
          </a:prstGeom>
        </p:spPr>
        <p:txBody>
          <a:bodyPr wrap="square">
            <a:spAutoFit/>
          </a:bodyPr>
          <a:lstStyle/>
          <a:p>
            <a:r>
              <a:rPr lang="en-US" sz="1400" b="1" i="1" dirty="0">
                <a:solidFill>
                  <a:srgbClr val="0070C0"/>
                </a:solidFill>
                <a:latin typeface="Frutiger LT Pro 55 Roman" panose="020B0602020204020204" pitchFamily="34" charset="0"/>
              </a:rPr>
              <a:t>Multinomial Classification of 22 TCGA Cancer Types </a:t>
            </a:r>
          </a:p>
          <a:p>
            <a:r>
              <a:rPr lang="en-US" sz="1400" b="1" i="1" dirty="0">
                <a:solidFill>
                  <a:srgbClr val="0070C0"/>
                </a:solidFill>
                <a:latin typeface="Frutiger LT Pro 55 Roman" panose="020B0602020204020204" pitchFamily="34" charset="0"/>
              </a:rPr>
              <a:t>with Greater than 99.7 % Accuracy  = Disease Recognition </a:t>
            </a:r>
          </a:p>
        </p:txBody>
      </p:sp>
    </p:spTree>
    <p:extLst>
      <p:ext uri="{BB962C8B-B14F-4D97-AF65-F5344CB8AC3E}">
        <p14:creationId xmlns:p14="http://schemas.microsoft.com/office/powerpoint/2010/main" val="135099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1912" y="1753374"/>
            <a:ext cx="7912304" cy="2702357"/>
          </a:xfrm>
          <a:prstGeom prst="rect">
            <a:avLst/>
          </a:prstGeom>
        </p:spPr>
        <p:txBody>
          <a:bodyPr>
            <a:noAutofit/>
          </a:bodyPr>
          <a:lstStyle/>
          <a:p>
            <a:pPr marL="0" indent="0">
              <a:buNone/>
            </a:pPr>
            <a:r>
              <a:rPr lang="en-US" sz="2400" b="1" i="1" dirty="0">
                <a:latin typeface="Frutiger LT Pro 55 Roman" panose="020B0602020204020204" pitchFamily="34" charset="0"/>
              </a:rPr>
              <a:t>Supervised Differential Gene Expression and Functional Enrichment Analyses</a:t>
            </a:r>
          </a:p>
          <a:p>
            <a:pPr lvl="1">
              <a:lnSpc>
                <a:spcPct val="120000"/>
              </a:lnSpc>
              <a:spcBef>
                <a:spcPts val="900"/>
              </a:spcBef>
              <a:buFont typeface="Wingdings" panose="05000000000000000000" pitchFamily="2" charset="2"/>
              <a:buChar char="Ø"/>
            </a:pPr>
            <a:r>
              <a:rPr lang="en-US" sz="2400" i="1" dirty="0">
                <a:latin typeface="Frutiger LT Pro 55 Roman" panose="020B0602020204020204" pitchFamily="34" charset="0"/>
              </a:rPr>
              <a:t>Differential Gene Expression Analysis with edgeR</a:t>
            </a:r>
          </a:p>
          <a:p>
            <a:pPr lvl="1">
              <a:lnSpc>
                <a:spcPct val="120000"/>
              </a:lnSpc>
              <a:spcBef>
                <a:spcPts val="900"/>
              </a:spcBef>
              <a:buFont typeface="Wingdings" panose="05000000000000000000" pitchFamily="2" charset="2"/>
              <a:buChar char="Ø"/>
            </a:pPr>
            <a:r>
              <a:rPr lang="en-US" sz="2400" i="1" dirty="0">
                <a:solidFill>
                  <a:schemeClr val="bg1">
                    <a:lumMod val="75000"/>
                  </a:schemeClr>
                </a:solidFill>
                <a:latin typeface="Frutiger LT Pro 55 Roman" panose="020B0602020204020204" pitchFamily="34" charset="0"/>
              </a:rPr>
              <a:t>Functional Enrichment of Gene Ontology Terms with </a:t>
            </a:r>
            <a:r>
              <a:rPr lang="en-US" sz="2400" i="1" dirty="0" err="1">
                <a:solidFill>
                  <a:schemeClr val="bg1">
                    <a:lumMod val="75000"/>
                  </a:schemeClr>
                </a:solidFill>
                <a:latin typeface="Frutiger LT Pro 55 Roman" panose="020B0602020204020204" pitchFamily="34" charset="0"/>
              </a:rPr>
              <a:t>GOSeq</a:t>
            </a:r>
            <a:r>
              <a:rPr lang="en-US" sz="2400" i="1" dirty="0">
                <a:solidFill>
                  <a:schemeClr val="bg1">
                    <a:lumMod val="75000"/>
                  </a:schemeClr>
                </a:solidFill>
                <a:latin typeface="Frutiger LT Pro 55 Roman" panose="020B0602020204020204" pitchFamily="34" charset="0"/>
              </a:rPr>
              <a:t> Analysis</a:t>
            </a:r>
          </a:p>
        </p:txBody>
      </p:sp>
      <p:sp>
        <p:nvSpPr>
          <p:cNvPr id="23" name="TextBox 22"/>
          <p:cNvSpPr txBox="1"/>
          <p:nvPr/>
        </p:nvSpPr>
        <p:spPr>
          <a:xfrm>
            <a:off x="3347207" y="4688997"/>
            <a:ext cx="5003422" cy="219291"/>
          </a:xfrm>
          <a:prstGeom prst="rect">
            <a:avLst/>
          </a:prstGeom>
          <a:noFill/>
        </p:spPr>
        <p:txBody>
          <a:bodyPr wrap="square" rtlCol="0">
            <a:spAutoFit/>
          </a:bodyPr>
          <a:lstStyle/>
          <a:p>
            <a:pPr algn="r"/>
            <a:r>
              <a:rPr lang="en-US" sz="825" i="1" dirty="0">
                <a:solidFill>
                  <a:prstClr val="black"/>
                </a:solidFill>
                <a:latin typeface="Frutiger LT Pro 55 Roman" panose="020B0602020204020204" pitchFamily="34" charset="0"/>
              </a:rPr>
              <a:t>Robinson MD, McCarthy DJ and Smyth GK, Bioinformatics 2010</a:t>
            </a:r>
          </a:p>
        </p:txBody>
      </p:sp>
    </p:spTree>
    <p:extLst>
      <p:ext uri="{BB962C8B-B14F-4D97-AF65-F5344CB8AC3E}">
        <p14:creationId xmlns:p14="http://schemas.microsoft.com/office/powerpoint/2010/main" val="307746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441471" y="1650801"/>
            <a:ext cx="8261057" cy="3556397"/>
          </a:xfrm>
          <a:prstGeom prst="rect">
            <a:avLst/>
          </a:prstGeom>
        </p:spPr>
        <p:txBody>
          <a:bodyPr>
            <a:noAutofit/>
          </a:bodyPr>
          <a:lstStyle/>
          <a:p>
            <a:pPr marL="0" indent="0">
              <a:buNone/>
            </a:pPr>
            <a:r>
              <a:rPr lang="en-US" sz="2000" b="1" i="1" dirty="0">
                <a:latin typeface="Frutiger LT Pro 55 Roman" panose="020B0602020204020204" pitchFamily="34" charset="0"/>
              </a:rPr>
              <a:t>edgeR (empirical Bayes analysis of DGE in R)</a:t>
            </a:r>
          </a:p>
          <a:p>
            <a:pPr marL="0" indent="0">
              <a:buNone/>
            </a:pPr>
            <a:endParaRPr lang="en-US" sz="2000" b="1" i="1" dirty="0">
              <a:latin typeface="Frutiger LT Pro 55 Roman" panose="020B0602020204020204" pitchFamily="34" charset="0"/>
            </a:endParaRPr>
          </a:p>
          <a:p>
            <a:pPr>
              <a:lnSpc>
                <a:spcPct val="110000"/>
              </a:lnSpc>
              <a:buFont typeface="Wingdings" panose="05000000000000000000" pitchFamily="2" charset="2"/>
              <a:buChar char="Ø"/>
            </a:pPr>
            <a:r>
              <a:rPr lang="en-US" sz="2000" i="1" dirty="0">
                <a:latin typeface="Frutiger LT Pro 55 Roman" panose="020B0602020204020204" pitchFamily="34" charset="0"/>
              </a:rPr>
              <a:t>edgeR is a class of statistical methods for examining differential expression of replicated </a:t>
            </a:r>
            <a:r>
              <a:rPr lang="en-US" sz="2000" b="1" i="1" u="sng" dirty="0">
                <a:latin typeface="Frutiger LT Pro 55 Roman" panose="020B0602020204020204" pitchFamily="34" charset="0"/>
              </a:rPr>
              <a:t>count</a:t>
            </a:r>
            <a:r>
              <a:rPr lang="en-US" sz="2000" i="1" dirty="0">
                <a:latin typeface="Frutiger LT Pro 55 Roman" panose="020B0602020204020204" pitchFamily="34" charset="0"/>
              </a:rPr>
              <a:t> data</a:t>
            </a:r>
          </a:p>
          <a:p>
            <a:pPr>
              <a:buFont typeface="Wingdings" panose="05000000000000000000" pitchFamily="2" charset="2"/>
              <a:buChar char="Ø"/>
            </a:pPr>
            <a:endParaRPr lang="en-US" sz="2000" i="1" dirty="0">
              <a:latin typeface="Frutiger LT Pro 55 Roman" panose="020B0602020204020204" pitchFamily="34" charset="0"/>
            </a:endParaRPr>
          </a:p>
          <a:p>
            <a:pPr>
              <a:lnSpc>
                <a:spcPct val="110000"/>
              </a:lnSpc>
              <a:buFont typeface="Wingdings" panose="05000000000000000000" pitchFamily="2" charset="2"/>
              <a:buChar char="Ø"/>
            </a:pPr>
            <a:r>
              <a:rPr lang="en-US" sz="2000" i="1" dirty="0">
                <a:latin typeface="Frutiger LT Pro 55 Roman" panose="020B0602020204020204" pitchFamily="34" charset="0"/>
              </a:rPr>
              <a:t>edgeR is an </a:t>
            </a:r>
            <a:r>
              <a:rPr lang="en-US" sz="2000" b="1" i="1" dirty="0" err="1">
                <a:latin typeface="Frutiger LT Pro 55 Roman" panose="020B0602020204020204" pitchFamily="34" charset="0"/>
              </a:rPr>
              <a:t>overdispersed</a:t>
            </a:r>
            <a:r>
              <a:rPr lang="en-US" sz="2000" i="1" dirty="0">
                <a:latin typeface="Frutiger LT Pro 55 Roman" panose="020B0602020204020204" pitchFamily="34" charset="0"/>
              </a:rPr>
              <a:t> Poisson model used to account for both biological and technical variability</a:t>
            </a:r>
          </a:p>
          <a:p>
            <a:pPr marL="0" indent="0">
              <a:lnSpc>
                <a:spcPct val="110000"/>
              </a:lnSpc>
              <a:buNone/>
            </a:pPr>
            <a:endParaRPr lang="en-US" sz="2000" i="1" dirty="0">
              <a:latin typeface="Frutiger LT Pro 55 Roman" panose="020B0602020204020204" pitchFamily="34" charset="0"/>
            </a:endParaRPr>
          </a:p>
          <a:p>
            <a:pPr>
              <a:lnSpc>
                <a:spcPct val="110000"/>
              </a:lnSpc>
              <a:buFont typeface="Wingdings" panose="05000000000000000000" pitchFamily="2" charset="2"/>
              <a:buChar char="Ø"/>
            </a:pPr>
            <a:r>
              <a:rPr lang="en-US" sz="2000" i="1" dirty="0">
                <a:latin typeface="Frutiger LT Pro 55 Roman" panose="020B0602020204020204" pitchFamily="34" charset="0"/>
              </a:rPr>
              <a:t>edgeR uses Empirical Bayes methods to moderate the degree of overdispersion across transcripts, improving the reliability of statistical inference</a:t>
            </a:r>
          </a:p>
        </p:txBody>
      </p:sp>
      <p:sp>
        <p:nvSpPr>
          <p:cNvPr id="18" name="TextBox 17"/>
          <p:cNvSpPr txBox="1"/>
          <p:nvPr/>
        </p:nvSpPr>
        <p:spPr>
          <a:xfrm>
            <a:off x="4897971" y="5825897"/>
            <a:ext cx="3804557" cy="230832"/>
          </a:xfrm>
          <a:prstGeom prst="rect">
            <a:avLst/>
          </a:prstGeom>
          <a:noFill/>
        </p:spPr>
        <p:txBody>
          <a:bodyPr wrap="square" rtlCol="0">
            <a:spAutoFit/>
          </a:bodyPr>
          <a:lstStyle/>
          <a:p>
            <a:pPr algn="ctr"/>
            <a:r>
              <a:rPr lang="en-US" sz="900" b="1" i="1" dirty="0">
                <a:solidFill>
                  <a:prstClr val="black"/>
                </a:solidFill>
                <a:latin typeface="Palatino Linotype" panose="02040502050505030304" pitchFamily="18" charset="0"/>
              </a:rPr>
              <a:t>Robinson MD, McCarthy DJ and Smyth GK, Bioinformatics 2010</a:t>
            </a:r>
          </a:p>
        </p:txBody>
      </p:sp>
    </p:spTree>
    <p:extLst>
      <p:ext uri="{BB962C8B-B14F-4D97-AF65-F5344CB8AC3E}">
        <p14:creationId xmlns:p14="http://schemas.microsoft.com/office/powerpoint/2010/main" val="45429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757238" y="1403631"/>
            <a:ext cx="7757589" cy="4376383"/>
          </a:xfrm>
          <a:prstGeom prst="rect">
            <a:avLst/>
          </a:prstGeom>
        </p:spPr>
        <p:txBody>
          <a:bodyPr>
            <a:normAutofit/>
          </a:bodyPr>
          <a:lstStyle/>
          <a:p>
            <a:pPr marL="0" indent="0">
              <a:buNone/>
            </a:pPr>
            <a:r>
              <a:rPr lang="en-US" sz="2700" b="1" i="1" dirty="0">
                <a:latin typeface="Frutiger LT Pro 55 Roman" panose="020B0602020204020204" pitchFamily="34" charset="0"/>
              </a:rPr>
              <a:t>Negative Binomial Model</a:t>
            </a:r>
          </a:p>
          <a:p>
            <a:pPr marL="0" indent="0">
              <a:lnSpc>
                <a:spcPct val="35000"/>
              </a:lnSpc>
              <a:buNone/>
            </a:pPr>
            <a:endParaRPr lang="en-US" sz="2700" b="1"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Each sample is sequenced and reads are mapped to the appropriate reference genome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number of reads from sample (</a:t>
            </a:r>
            <a:r>
              <a:rPr lang="en-US" i="1" dirty="0" err="1">
                <a:latin typeface="Frutiger LT Pro 55 Roman" panose="020B0602020204020204" pitchFamily="34" charset="0"/>
              </a:rPr>
              <a:t>i</a:t>
            </a:r>
            <a:r>
              <a:rPr lang="en-US" i="1" dirty="0">
                <a:latin typeface="Frutiger LT Pro 55 Roman" panose="020B0602020204020204" pitchFamily="34" charset="0"/>
              </a:rPr>
              <a:t>) mapped to gene (g) will be denoted (</a:t>
            </a:r>
            <a:r>
              <a:rPr lang="en-US" i="1" dirty="0" err="1">
                <a:latin typeface="Frutiger LT Pro 55 Roman" panose="020B0602020204020204" pitchFamily="34" charset="0"/>
              </a:rPr>
              <a:t>y</a:t>
            </a:r>
            <a:r>
              <a:rPr lang="en-US" i="1" baseline="-25000" dirty="0" err="1">
                <a:latin typeface="Frutiger LT Pro 55 Roman" panose="020B0602020204020204" pitchFamily="34" charset="0"/>
              </a:rPr>
              <a:t>gi</a:t>
            </a:r>
            <a:r>
              <a:rPr lang="en-US" i="1" dirty="0">
                <a:latin typeface="Frutiger LT Pro 55 Roman" panose="020B0602020204020204" pitchFamily="34" charset="0"/>
              </a:rPr>
              <a:t>)</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set of </a:t>
            </a:r>
            <a:r>
              <a:rPr lang="en-US" b="1" i="1" dirty="0" err="1">
                <a:latin typeface="Frutiger LT Pro 55 Roman" panose="020B0602020204020204" pitchFamily="34" charset="0"/>
              </a:rPr>
              <a:t>genewise</a:t>
            </a:r>
            <a:r>
              <a:rPr lang="en-US" i="1" dirty="0">
                <a:latin typeface="Frutiger LT Pro 55 Roman" panose="020B0602020204020204" pitchFamily="34" charset="0"/>
              </a:rPr>
              <a:t> counts for sample (</a:t>
            </a:r>
            <a:r>
              <a:rPr lang="en-US" i="1" dirty="0" err="1">
                <a:latin typeface="Frutiger LT Pro 55 Roman" panose="020B0602020204020204" pitchFamily="34" charset="0"/>
              </a:rPr>
              <a:t>i</a:t>
            </a:r>
            <a:r>
              <a:rPr lang="en-US" i="1" dirty="0">
                <a:latin typeface="Frutiger LT Pro 55 Roman" panose="020B0602020204020204" pitchFamily="34" charset="0"/>
              </a:rPr>
              <a:t>) makes up the expression profile or library for that sample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expected size of each count is the product of the </a:t>
            </a:r>
            <a:r>
              <a:rPr lang="en-US" b="1" i="1" dirty="0">
                <a:latin typeface="Frutiger LT Pro 55 Roman" panose="020B0602020204020204" pitchFamily="34" charset="0"/>
              </a:rPr>
              <a:t>library size </a:t>
            </a:r>
            <a:r>
              <a:rPr lang="en-US" i="1" dirty="0">
                <a:latin typeface="Frutiger LT Pro 55 Roman" panose="020B0602020204020204" pitchFamily="34" charset="0"/>
              </a:rPr>
              <a:t>and the </a:t>
            </a:r>
            <a:r>
              <a:rPr lang="en-US" b="1" i="1" dirty="0">
                <a:latin typeface="Frutiger LT Pro 55 Roman" panose="020B0602020204020204" pitchFamily="34" charset="0"/>
              </a:rPr>
              <a:t>relative abundance </a:t>
            </a:r>
            <a:r>
              <a:rPr lang="en-US" i="1" dirty="0">
                <a:latin typeface="Frutiger LT Pro 55 Roman" panose="020B0602020204020204" pitchFamily="34" charset="0"/>
              </a:rPr>
              <a:t>of that gene in that sample</a:t>
            </a:r>
          </a:p>
        </p:txBody>
      </p:sp>
      <p:sp>
        <p:nvSpPr>
          <p:cNvPr id="16" name="TextBox 15"/>
          <p:cNvSpPr txBox="1"/>
          <p:nvPr/>
        </p:nvSpPr>
        <p:spPr>
          <a:xfrm>
            <a:off x="2510405" y="5995000"/>
            <a:ext cx="6633595" cy="230832"/>
          </a:xfrm>
          <a:prstGeom prst="rect">
            <a:avLst/>
          </a:prstGeom>
          <a:noFill/>
        </p:spPr>
        <p:txBody>
          <a:bodyPr wrap="square" rtlCol="0">
            <a:spAutoFit/>
          </a:bodyPr>
          <a:lstStyle/>
          <a:p>
            <a:pPr algn="ctr"/>
            <a:r>
              <a:rPr lang="en-US" sz="900" i="1" dirty="0" err="1">
                <a:solidFill>
                  <a:prstClr val="black"/>
                </a:solidFill>
                <a:latin typeface="Frutiger LT Pro 55 Roman" panose="020B0602020204020204" pitchFamily="34" charset="0"/>
              </a:rPr>
              <a:t>Yunshun</a:t>
            </a:r>
            <a:r>
              <a:rPr lang="en-US" sz="9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91395238"/>
      </p:ext>
    </p:extLst>
  </p:cSld>
  <p:clrMapOvr>
    <a:masterClrMapping/>
  </p:clrMapOvr>
</p:sld>
</file>

<file path=ppt/theme/theme1.xml><?xml version="1.0" encoding="utf-8"?>
<a:theme xmlns:a="http://schemas.openxmlformats.org/drawingml/2006/main" name="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13910</TotalTime>
  <Words>3129</Words>
  <Application>Microsoft Office PowerPoint</Application>
  <PresentationFormat>On-screen Show (4:3)</PresentationFormat>
  <Paragraphs>376</Paragraphs>
  <Slides>35</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Constantia</vt:lpstr>
      <vt:lpstr>Copperplate Gothic Bold</vt:lpstr>
      <vt:lpstr>Frutiger LT Pro 45 Light</vt:lpstr>
      <vt:lpstr>Frutiger LT Pro 55 Roman</vt:lpstr>
      <vt:lpstr>Helvetica Neue</vt:lpstr>
      <vt:lpstr>Palatino Linotype</vt:lpstr>
      <vt:lpstr>Tahoma</vt:lpstr>
      <vt:lpstr>Wingdings</vt:lpstr>
      <vt:lpstr>Master</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Tom Chittenden</cp:lastModifiedBy>
  <cp:revision>658</cp:revision>
  <dcterms:created xsi:type="dcterms:W3CDTF">2013-08-29T14:29:03Z</dcterms:created>
  <dcterms:modified xsi:type="dcterms:W3CDTF">2020-11-02T14:43:40Z</dcterms:modified>
</cp:coreProperties>
</file>