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  <p:sldMasterId id="2147483685" r:id="rId2"/>
    <p:sldMasterId id="2147483697" r:id="rId3"/>
  </p:sldMasterIdLst>
  <p:notesMasterIdLst>
    <p:notesMasterId r:id="rId99"/>
  </p:notesMasterIdLst>
  <p:sldIdLst>
    <p:sldId id="324" r:id="rId4"/>
    <p:sldId id="356" r:id="rId5"/>
    <p:sldId id="327" r:id="rId6"/>
    <p:sldId id="380" r:id="rId7"/>
    <p:sldId id="259" r:id="rId8"/>
    <p:sldId id="282" r:id="rId9"/>
    <p:sldId id="284" r:id="rId10"/>
    <p:sldId id="281" r:id="rId11"/>
    <p:sldId id="283" r:id="rId12"/>
    <p:sldId id="338" r:id="rId13"/>
    <p:sldId id="267" r:id="rId14"/>
    <p:sldId id="292" r:id="rId15"/>
    <p:sldId id="323" r:id="rId16"/>
    <p:sldId id="285" r:id="rId17"/>
    <p:sldId id="294" r:id="rId18"/>
    <p:sldId id="286" r:id="rId19"/>
    <p:sldId id="287" r:id="rId20"/>
    <p:sldId id="288" r:id="rId21"/>
    <p:sldId id="293" r:id="rId22"/>
    <p:sldId id="260" r:id="rId23"/>
    <p:sldId id="289" r:id="rId24"/>
    <p:sldId id="266" r:id="rId25"/>
    <p:sldId id="290" r:id="rId26"/>
    <p:sldId id="332" r:id="rId27"/>
    <p:sldId id="333" r:id="rId28"/>
    <p:sldId id="334" r:id="rId29"/>
    <p:sldId id="335" r:id="rId30"/>
    <p:sldId id="336" r:id="rId31"/>
    <p:sldId id="337" r:id="rId32"/>
    <p:sldId id="339" r:id="rId33"/>
    <p:sldId id="340" r:id="rId34"/>
    <p:sldId id="341" r:id="rId35"/>
    <p:sldId id="342" r:id="rId36"/>
    <p:sldId id="343" r:id="rId37"/>
    <p:sldId id="344" r:id="rId38"/>
    <p:sldId id="331" r:id="rId39"/>
    <p:sldId id="325" r:id="rId40"/>
    <p:sldId id="328" r:id="rId41"/>
    <p:sldId id="329" r:id="rId42"/>
    <p:sldId id="330" r:id="rId43"/>
    <p:sldId id="345" r:id="rId44"/>
    <p:sldId id="346" r:id="rId45"/>
    <p:sldId id="347" r:id="rId46"/>
    <p:sldId id="350" r:id="rId47"/>
    <p:sldId id="349" r:id="rId48"/>
    <p:sldId id="351" r:id="rId49"/>
    <p:sldId id="352" r:id="rId50"/>
    <p:sldId id="353" r:id="rId51"/>
    <p:sldId id="354" r:id="rId52"/>
    <p:sldId id="357" r:id="rId53"/>
    <p:sldId id="355" r:id="rId54"/>
    <p:sldId id="358" r:id="rId55"/>
    <p:sldId id="360" r:id="rId56"/>
    <p:sldId id="359" r:id="rId57"/>
    <p:sldId id="361" r:id="rId58"/>
    <p:sldId id="363" r:id="rId59"/>
    <p:sldId id="364" r:id="rId60"/>
    <p:sldId id="365" r:id="rId61"/>
    <p:sldId id="367" r:id="rId62"/>
    <p:sldId id="368" r:id="rId63"/>
    <p:sldId id="366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83" r:id="rId72"/>
    <p:sldId id="376" r:id="rId73"/>
    <p:sldId id="377" r:id="rId74"/>
    <p:sldId id="378" r:id="rId75"/>
    <p:sldId id="379" r:id="rId76"/>
    <p:sldId id="381" r:id="rId77"/>
    <p:sldId id="389" r:id="rId78"/>
    <p:sldId id="382" r:id="rId79"/>
    <p:sldId id="387" r:id="rId80"/>
    <p:sldId id="384" r:id="rId81"/>
    <p:sldId id="385" r:id="rId82"/>
    <p:sldId id="386" r:id="rId83"/>
    <p:sldId id="388" r:id="rId84"/>
    <p:sldId id="390" r:id="rId85"/>
    <p:sldId id="391" r:id="rId86"/>
    <p:sldId id="392" r:id="rId87"/>
    <p:sldId id="393" r:id="rId88"/>
    <p:sldId id="398" r:id="rId89"/>
    <p:sldId id="399" r:id="rId90"/>
    <p:sldId id="400" r:id="rId91"/>
    <p:sldId id="401" r:id="rId92"/>
    <p:sldId id="402" r:id="rId93"/>
    <p:sldId id="403" r:id="rId94"/>
    <p:sldId id="394" r:id="rId95"/>
    <p:sldId id="395" r:id="rId96"/>
    <p:sldId id="396" r:id="rId97"/>
    <p:sldId id="397" r:id="rId9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00FF"/>
    <a:srgbClr val="FF3399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3" autoAdjust="0"/>
    <p:restoredTop sz="90755" autoAdjust="0"/>
  </p:normalViewPr>
  <p:slideViewPr>
    <p:cSldViewPr snapToGrid="0">
      <p:cViewPr varScale="1">
        <p:scale>
          <a:sx n="100" d="100"/>
          <a:sy n="100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6-14T14:42:04.16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2C7C64-6322-4696-9823-5E1CAADD36AE}" emma:medium="tactile" emma:mode="ink">
          <msink:context xmlns:msink="http://schemas.microsoft.com/ink/2010/main" type="writingRegion" rotatedBoundingBox="20687,9600 29281,9656 29258,13096 20665,13041"/>
        </emma:interpretation>
      </emma:emma>
    </inkml:annotationXML>
    <inkml:traceGroup>
      <inkml:annotationXML>
        <emma:emma xmlns:emma="http://www.w3.org/2003/04/emma" version="1.0">
          <emma:interpretation id="{FCAEBBB5-7190-469D-9D55-75967FE7AD88}" emma:medium="tactile" emma:mode="ink">
            <msink:context xmlns:msink="http://schemas.microsoft.com/ink/2010/main" type="paragraph" rotatedBoundingBox="20687,9600 28707,9652 28697,11105 20678,11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7F0F07-955C-4644-94A9-C35A73AB5371}" emma:medium="tactile" emma:mode="ink">
              <msink:context xmlns:msink="http://schemas.microsoft.com/ink/2010/main" type="inkBullet" rotatedBoundingBox="20687,9622 22555,9634 22546,11065 20678,11053"/>
            </emma:interpretation>
          </emma:emma>
        </inkml:annotationXML>
        <inkml:trace contextRef="#ctx0" brushRef="#br0">23 209 1036 0,'0'0'23'0,"0"-8"5"0,-5 4 0 0,5 4 1 0,0 0-29 0,0-8 0 0,0 1 0 0,0-1 0 16,0 8 57-16,0 0 6 0,0 0 1 0,0 0 0 15,0 0-24-15,0 0-4 0,0 0 0 0,0 0-1 16,0 0-2-16,0 0 0 0,0 0 0 0,0 0 0 15,5 8 18-15,-5 7 3 0,0 4 1 0,4 4 0 16,-4 0 4-16,0 4 1 0,-4 0 0 0,4 4 0 16,-5-5-20-16,1 1-4 0,4 0-1 15,-4 4 0-15,4-1 2 0,-5-7 1 16,5 4 0 0,-4 0 0-16,4-8-38 15,0 4-8 1,0-4-2-16,0-3 0 15,0-1 10-15,0 0 12 16,0-3-2 0,4-4-1-1,-4-8-1-15,0 0 0 0,0 0 0 0,0 0 0 0,0 0 7 16,0 0 1-16,0 0 0 0,0 0 0 0,5-4 0 0,-5-4 1 0,4-7 0 16,0-1 0-16,1 1-6 15,-1-4-2 1,0 0 0-16,1-4 0 15,-1 0-9 1,-4 0 0-16,0 0 0 16,0-4 8-1,4 4-8-15,-4-4 0 0,4 0 9 0,-4-3-9 0,5-9 0 16,-5 9 0-16,4-5 0 0,-4 1 0 0,4 3 0 0,1 4 0 0,-1 0 0 0,0 4 8 0,1 0-8 0,-1 8 0 0,0-1-8 0,-4 1 8 16,5 0 0-16,-1 7 0 0,-4-3 0 0,4 3 0 0,1 0 0 0,-5 4-8 0,4 1 8 0,-4 3 0 0,0 0 0 0,0 0 0 0,0 0 0 0,0 0 0 0,0 0 0 0,0 0 0 0,0 0 0 0,0 0 0 0,0 0 0 0,4 3 0 0,5 1 0 0,-5 4 0 0,5 0 0 0,-1-1 0 15,1 5 0-15,0-1 11 0,-1 1-2 0,1 3 0 0,4 4 0 0,-5-3 0 0,5 7-9 0,0-8 0 0,0 0 0 0,5 4 0 0,-1 8 0 0,0-4 0 16,5 0 0-16,-5 0 0 0,0 0 11 0,0-3-3 0,1-1-8 0,-1 0 12 15,0 0-4-15,0-4 0 0,1 1-8 0,-1-5 12 16,0 5-20-16,-4-1-5 16,4-4-1-16,-4 5 0 0,0-5 39 0,0-3 8 0,0 3 2 0,-4-3 0 0,-1 0-14 0,-3-4-2 15,3-1-1-15,-8-3 0 0,0 0 1 0,0 0 0 16,0 0 0-16,0 0 0 0,5 4-4 0,-5-4-1 16,0 0 0-16,0 0 0 0,0 0-14 0,0 0-10 15,0 0 2-15,0 0 0 16,0 0-152-16,0 0-29 0</inkml:trace>
        <inkml:trace contextRef="#ctx0" brushRef="#br0" timeOffset="1237.6706">139 105 781 0,'0'0'16'0,"0"0"4"0,0 0 1 0,0 0 3 0,0 0-24 0,0 0 0 0,0 0 0 0,0 0 0 16,0 0 57-16,0 0 7 0,0 0 2 0,0 0 0 15,0 0-18-15,0 0-3 0,0 0-1 0,0 0 0 16,0 0-15-16,0 0-3 0,0 0-1 0,0 0 0 16,0 0 17-16,0 0 3 0,0 0 1 0,0 0 0 15,0 0-22-15,0 0-5 0,0 0-1 0,0 0 0 16,0 0 37-16,0 0 7 0,0 0 2 0,0 0 0 15,0 0-39-15,0 0-7 0,0 0-2 0,0 0 0 16,0 0 6-16,-4 8 1 0,4-8 0 0,-5 7 0 16,5-7-4-16,0 0-1 0,0 0 0 0,-4 12 0 0,4-12-1 15,0 0 0-15,0 0 0 0,0 0 0 0,0 11 10 16,0 1 1-16,0-1 1 0,0 1 0 0,0-5-3 16,0 5-1-16,0-4 0 0,0-1 0 0,0 5-25 0,0-4 0 15,0-8 0-15,0 7 0 16,0 5 44-16,0-5 3 0,4 1 1 0,-4 4 0 15,0 3-26 1,0-4-5-16,5-3-1 16,-5 0 0-1,4 3-16-15,-4-3 0 0,0-8 0 16,0 8 0-16,4 3 55 0,-4 1 7 16,0 3 2-16,5-4 0 15,-1 1-64 1,-4 3-15-16,4-3-1 0,-4 3-1 15,0-3 27 1,5 3 6-16,-1-4 0 16,0 5 1-16,1-1-17 15,-1 4 0 1,0-3 0-16,1 3 0 16,-1 0 0-1,0 0 0-15,5 0 0 16,-5 8 0-16,5-4 0 15,-1-4 0-15,1 4 0 16,-5-3 0-16,5 3 0 0,0 0 0 16,-1 0 0-16,5 0 0 0,-4-4 0 15,4 4 0-15,0-4 0 0,0 0 0 0,-1-4 32 0,1 5 2 0,5-1 1 16,-5 0 0-16,4 0-23 0,0 0-12 0,-4 0 12 0,9 1-12 0,-5-5 12 0,0 4-12 16,5 0 12-16,-1 0-12 0,5-3 9 0,-9 3-9 0,5-4 0 0,-5 1 9 0,1-1-1 0,-1-4 0 0,4 5 0 0,-3-1 0 0,-1-3 1 15,0-1 0-15,0 5 0 0,5-5 0 0,-5 4-9 0,5-3 0 0,-5-1 0 0,0 1 0 0,5-4 0 0,-1 3 0 0,5 1 0 0,0-1 0 0,0-3 0 16,0-1 20-16,4 1-3 0,0-4 0 0,5 0-17 0,-1 0 10 0,1-4-10 0,-1 0 8 0,1-4-8 0,-5 0 10 0,-4-4-10 0,4 1 10 0,-4-5-2 15,0 4-8-15,0-3 12 0,0-1-4 0,0 1 19 0,-1-4 3 0,1 3 1 0,0 1 0 0,4-5-31 0,-4 1-18 0,0 0 2 0,0-1 1 0,0 5 15 16,0-5 13-16,0 5-2 0,-5-5-1 0,-3 9-2 0,-1-5 0 0,0 8 0 0,-4-3 0 0,0-1 2 0,-4 4 0 0,-1-3 0 0,1 3 0 0,-5 0-1 16,5 0 0-16,-5 0 0 0,-4 4 0 0,4 0-9 0,-4 0 0 15,0 0 9-15,5 0-9 0,-5 0 0 16,4-4 0-16,5 4 0 0,-9 0 0 0,4 0 0 0,-4 0-10 0,4 0 10 16,-4 0-13-1,0 0-55-15,5 0-12 0,-5 0-1 0,0 0-810 0,0 0-161 0</inkml:trace>
      </inkml:traceGroup>
      <inkml:traceGroup>
        <inkml:annotationXML>
          <emma:emma xmlns:emma="http://www.w3.org/2003/04/emma" version="1.0">
            <emma:interpretation id="{9ECEA6F5-A1F8-4B06-8885-CB5074B1D1CB}" emma:medium="tactile" emma:mode="ink">
              <msink:context xmlns:msink="http://schemas.microsoft.com/ink/2010/main" type="line" rotatedBoundingBox="23779,9620 28707,9652 28701,10600 23773,10569"/>
            </emma:interpretation>
          </emma:emma>
        </inkml:annotationXML>
        <inkml:traceGroup>
          <inkml:annotationXML>
            <emma:emma xmlns:emma="http://www.w3.org/2003/04/emma" version="1.0">
              <emma:interpretation id="{60DB66FB-5A86-4F78-BBA3-52EAC03F35B8}" emma:medium="tactile" emma:mode="ink">
                <msink:context xmlns:msink="http://schemas.microsoft.com/ink/2010/main" type="inkWord" rotatedBoundingBox="23779,9620 28707,9652 28701,10600 23773,10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587.3862">3832 465 1497 0,'0'0'32'0,"0"0"8"0,0 0 0 0,0 0 4 0,0 0-36 0,0 0-8 16,0 0 0-16,0 0 0 0,0 0 32 0,0 0 4 15,0 0 0-15,-5 8 1 0,1 0-8 0,0 3-1 16,-1-3-1-16,1 3 0 0,4 1 25 0,-4 3 6 0,0-3 1 0,4 3 0 16,-5 4-12-16,1 0-3 0,4 1 0 0,-4 3 0 15,-1 0-22-15,5 0-5 0,0 0-1 0,0 0 0 32,0 4-6-32,0-4-2 0,0 0 0 0,5 0 0 15,-1 0-8 1,0-4 0-16,1-8 0 0,3 5 0 0,-4-5 0 0,5 1 0 0,0-9 0 0,-1 5 0 15,5 0 0-15,-4-4 0 0,4-4 0 0,0 0 0 0,0-4 0 0,0 0 0 16,0 0 0-16,0-4 0 0,4-3 0 16,0 3 0-16,-4-7 0 0,4 0 0 0,1-1 0 0,-6-3 0 0,6 4 0 15,-5-4 0-15,4-4 0 0,-8 3 0 0,3 5 0 0,-3-4 0 16,4 0 0-16,-4-1 0 0,-1 1 0 0,-3 0 0 16,3 4 0-16,-3-1 0 0,-1 1 0 0,0 0 0 15,-4 3 0-15,5 1 0 0,-1-1 0 0,0 5 0 0,-4-1 0 16,4 4 0-16,-4 4 0 0,0 0 0 0,0 0 0 15,0 0 0-15,0 0 0 0,0 0 0 0,0 0 0 16,0 0 0-16,0 0 0 0,0 0 0 0,0 0 0 0,0 0 0 16,0 8 0-16,0 3 0 15,0 1 0-15,0-1 0 16,5 5 0-16,-5-1 0 16,0 0 56-16,0 4 7 0,0 1 1 0,4-5 0 0,-4 4-52 0,0 0-12 0,4 1 0 0,1-5 0 0,-1 4 0 0,0-4 0 15,5 1 0-15,-5-1 0 0,5 0 0 0,-5-3 0 16,5-1 0-16,4-3 0 0,-5 0 0 15,5-4 0-15,0-1 0 0,0-3 0 16,0 4 0-16,0-8 0 0,4 1 0 0,-4-1 0 0,5-4 0 0,-1 0 0 0,0-3 0 16,-4-1 0-1,4 1-159-15,-4-1-34 16</inkml:trace>
          <inkml:trace contextRef="#ctx0" brushRef="#br0" timeOffset="4291.1263">4664 519 1410 0,'0'0'40'0,"0"0"9"0,0 0-39 0,0 0-10 0,0 12 0 0,-4-1 0 0,4 1 32 0,0-1 5 16,0 4 1-16,0 5 0 0,0-5-38 0,0 0-8 16,0 4-2-16,0 1 0 0,-4-5 26 0,4 4 4 15,0 0 2-15,0-3 0 0,0 3 24 0,-5 0 5 16,5-7 1-16,0 3 0 0,-4-4-52 0,4 1 0 16,0-4 0-16,-4 3 0 0,4-3 0 0,0-8 8 15,0 0 0-15,0 0-8 0,0 0 16 0,0 0-4 16,0 0-1-16,0 0 0 0,-9-4 4 0,5 0 1 15,-5 0 0-15,5-7 0 0,0-1-6 0,-1 1-1 16,1-5 0-16,0 5 0 0,4-4 6 0,-5-5 1 0,5 1 0 16,0 4 0-16,0-4 1 0,5-1 1 0,-5 1 0 0,4 0 0 31,0 0-18-31,1 4-11 0,-1-1 2 0,4 1 0 16,5 3 36-1,-4 1 7 1,8-4 2-16,-4 3 0 15,4 1-13 1,-4 3-3 0,5-4 0-16,-1 5 0 15,-4-5-9 1,0 8-3 0,0-3 0-16,0 3 0 15,0 0 12 1,0 0 1-16,-5 4 1 15,5 0 0-15,0 0-35 0,0 0-7 16,-4 4-2-16,4 4 0 16,-5-4 22-16,1 3 0 0,-1 1 0 15,1 3 0 1,-5 5 0 0,5-5 0-1,-5 5 0 1,1-1 0-16,-1 0 47 15,0 4 13-15,-4-3 4 0,5 3 0 0,-5-4-52 0,4 4-12 0,-4-3 0 16,4-1 0-16,-4 0 0 0,5 1 0 0,-5-5 0 0,0 1 0 0,4-1 0 0,-4 1 0 0,4-4 0 0,-4 3 0 0,5-3 0 0,-5-1 0 16,0-7 0-16,0 8 0 0,0-8 0 0,0 8 0 0,0-8 0 0,0 0 0 0,0 0-151 0,0 7-33 0,0-7-6 0,-5 8-2 0</inkml:trace>
          <inkml:trace contextRef="#ctx0" brushRef="#br0" timeOffset="4704.6686">5475 435 1263 0,'0'0'28'0,"0"0"5"0,0 0 2 0,0 0 1 0,0 0-36 0,-8 0 0 0,3 0 0 0,-3 0 0 15,8 0 70-15,-9 0 7 0,0 4 2 0,-3-4 0 16,3 3-19-16,0-3-3 0,1 4-1 0,-5 0 0 16,0 0 2-16,4 0 0 0,-4 3 0 0,0-3 0 15,0 4-10-15,0 0-3 0,0-1 0 0,0 5 0 16,1-5-21-16,3 5-4 0,-4 3 0 0,0 1-1 15,4-1-19-15,5 4 0 0,-5 0 0 0,5 0 0 16,-4 1 33-16,3 3 3 16,1-4 1-16,4 4 0 0,0 0-28 15,0-4-9-15,4 0 0 0,1 4 0 0,-1 0 11 0,4-4-11 0,1 1 10 0,4-5-10 0,4 0 0 0,1 1 8 16,-1-5-8-16,0-3 0 0,0-1 8 16,1 1 0-16,3-8-8 15,-4 4 12 1,1-8-12-16,3 4 0 15,-4-8 0 1,5 1 0-16,0-5-96 16,-5-3-26-1,22-27-5-15,-13 11-1 16</inkml:trace>
          <inkml:trace contextRef="#ctx0" brushRef="#br0" timeOffset="2432.1717">3154 496 1267 0,'0'0'28'0,"0"0"5"0,0 0 2 0,0 0 1 0,0 0-36 0,0-8 0 0,0 8 0 0,0 0 0 16,-4-3 58-16,4 3 5 0,0 0 1 0,0 0 0 15,0 0 0-15,0 0 0 0,0 0 0 0,0 0 0 16,0 0-4-16,0 0-1 0,0 0 0 0,4 7 0 16,-4 5-6-16,0-1-1 0,0 5 0 0,0 3 0 15,0 4-28-15,0 0-5 0,0 0-2 0,0 0 0 16,0 0 38-16,0 0 7 0,0 0 2 15,5-4 0-15,-5 0-52 16,4 0-12-16,-4-7 0 0,0 7 0 0,0-4 0 0,0-3 0 16,0-4 0-16,0-8 0 0,0 7 0 0,0-7 0 0,0 0 0 0,0 0 0 15,0 0 0-15,0 0 0 0,0 0 0 0,0 0 0 0,0 0 54 16,0 0 8-16,0 0 2 0,-4-7 0 0,-1-1-52 16,1-4-12-16,0-3 0 0,-1-4 0 0,1 0 0 15,0-4 0-15,4 0 0 0,-9-4 0 0,5 0 0 16,0-4 0-16,-1 4 0 0,1 1 0 0,4-1 0 15,-4-4 0-15,-1 8 0 16,5-4 0-16,-4 4 0 0,4 4 0 0,0-4 0 0,4 0 0 16,-4 4 0-16,5-4 0 0,-1 0 0 0,0 0 0 0,1 0 0 15,3 0 0-15,1 0 0 16,-1 0 0-16,1 4 54 16,0-1 8-16,4 1 2 0,0 0 0 0,-5 4-103 0,10-1-20 0,-6 1-4 0,1 4-1 0,5-1 80 0,-1 1 15 15,0 3 3-15,-4-4 1 0,4 5-35 0,1 3 0 0,-5 0 0 16,4 0 0-16,-4 4 0 0,0-4 0 0,0 1 0 15,0 3 0-15,0 3 0 0,-1-3 0 16,1 4-13-16,-4-4 5 16,4 0-32-16,0 4-7 0,0-4-1 0,0 4 0 15,-5 0-202-15,5-4-41 0</inkml:trace>
          <inkml:trace contextRef="#ctx0" brushRef="#br0" timeOffset="2836.7607">3120 554 1497 0,'0'0'32'0,"0"0"8"0,0 0 0 0,0 0 4 0,0 0-36 15,0 0-8-15,0 0 0 0,0 0 0 0,0 0 49 0,0 0 8 16,9 0 2-16,-1-4 0 0,1 4-7 0,-1-4-2 15,1 0 0-15,4 4 0 0,-4 0-25 0,-1-4-5 0,5 4 0 16,0-4-1-16,0 4 32 0,-4 0 6 0,4-3 2 0,-5 3 0 16,1 0-42-16,0-4-8 0,-1 4-1 0,-8 0-8 31,4 0-107-31,5-4-28 0,0 4-5 0</inkml:trace>
          <inkml:trace contextRef="#ctx0" brushRef="#br0" timeOffset="5368.0519">5747 603 1314 0,'0'0'37'0,"4"-3"8"0,9-1-36 0,0 0-9 0,0 0 0 0,4 4 0 0,5-4 76 0,0 4 14 16,-1-7 2-16,-4 7 1 0,5-4-46 0,-5 0-10 16,1 0-1-16,3 4-1 0,-4-4 3 0,1 4 1 15,-1-4 0-15,-4 1 0 0,4 3-20 0,-4 0-4 16,0-4-1-16,0 4 0 0,0 0-6 0,-5-4-8 16,1 4 11-16,0-4-11 0,-5 4-9 0,-4 0-9 15,9-4-2-15,-5 0 0 0</inkml:trace>
          <inkml:trace contextRef="#ctx0" brushRef="#br0" timeOffset="5025.6282">5946 178 1463 0,'0'0'41'0,"0"0"10"0,0 0-41 0,0 0-10 0,0 0 0 0,0 0 0 16,0 0 55-16,0 7 9 0,0 5 1 0,0-4 1 0,0 3-35 15,0 5-7-15,0-1-2 0,0 0 0 0,0 4 35 0,0 1 7 16,0-1 2-16,-5 0 0 0,5 4-14 0,0 0-2 16,-4-4-1-16,0 8 0 0,4-4 1 0,0 4 0 15,-5 0 0-15,5-1 0 0,0 1-14 0,0 0-4 16,0 4 0-16,0-1 0 0,0-3-32 0,0 0 0 16,0 0 0-16,0 0-9 0,5-4 28 15,-5 4 5-15,4-4 2 0,-4 0 0 0,4-8-18 0,-4 0-8 16,5 1 0-16,-5-5 8 0,4-3 22 0,-4 0 4 15,0-8 1-15,0 0 0 16,0 0-167-16,0 0-32 0,0 0-8 0</inkml:trace>
          <inkml:trace contextRef="#ctx0" brushRef="#br0" timeOffset="5711.9282">6368 462 1552 0,'0'0'44'0,"0"0"10"0,0 0-43 0,0 0-11 0,0 0 0 0,0 7 0 16,0 1 53-16,5 0 9 0,-5-1 2 0,0 5 0 16,4-1 0-16,-4 1 0 0,4 3 0 0,-4 0 0 15,0 5-52-15,0-5-12 0,0 4 0 0,5 0 0 16,-5 0 54-16,4 1 8 0,-4-5 2 0,0 0 0 15,4 4-52-15,0-3-12 0,-4-1 0 0,5 1 0 0,-1-5 0 16,-4 1 0-16,4-1 0 0,-4 1 0 0,0-5 0 16,5 5 0-16,-1-8 0 0,-4 3 0 0,0-7 0 0,0 0 0 15,4 8 0-15,-4-8 0 0,0 0 0 0,0 0 0 16,0 0 0-16,0 0-646 16,0 0-132-16</inkml:trace>
          <inkml:trace contextRef="#ctx0" brushRef="#br0" timeOffset="5896.0086">6524 159 2419 0,'0'0'53'0,"0"0"11"0,0 0 3 0,0 0 1 0,0 0-55 0,0 0-13 0,0 0 0 0,0 0 0 31,0 0-100-31,0 0-22 0,0 0-5 0,0 0-1 0</inkml:trace>
          <inkml:trace contextRef="#ctx0" brushRef="#br0" timeOffset="7280.7506">7093 473 1190 0,'0'0'33'0,"0"0"9"0,0 0-34 0,0 0-8 16,-9-4 0-16,9 4 0 0,-4-4 96 0,4 4 18 16,-9-3 3-16,1-1 1 0,3 0-29 0,-3 0-5 0,-1 0-2 15,-4 0 0-15,0 4-24 0,5-3-5 16,-5 3-1-16,0-4 0 0,0 4 4 0,0 0 0 0,0-4 0 16,0 4 0-16,0 0-32 0,0 4-7 0,0-4-1 0,-4 0 0 15,4 4 0-15,0-1 0 0,0 1 0 0,0 4 0 16,5-4 18-16,-5 3 3 0,4 1 1 0,-4 4 0 15,4-1-22-15,1 1-4 16,-1-1 0-16,5 4-1 0,-5 1-11 0,5-1 0 16,-5 0 0-16,5 1 0 0,0 3 27 0,-1-4 0 0,5 4 0 0,-4 1 0 15,4-5-27-15,0 0 0 0,0 1 0 0,0 3 0 16,4-4 0-16,1 1 0 0,-1-1 0 0,0 4 0 16,1-4 0-16,3 1 0 0,1-5 0 0,0 1 0 15,-1-1 0-15,1 1 0 0,-1-5 0 0,5-3 0 16,-4 4 0-16,4-4 0 0,-4 0 0 0,3-4 0 15,1 0 0-15,0 0 0 0,0 0 0 0,5-4 0 16,-6 0 0-16,-3-4 0 0,4 4 0 0,0-3 0 16,0-1-46-1,-4 0-14-15,-1-7-4 0,1 4 0 0,-1-1 52 0,1-3 12 0,-5-1 0 0,1 1 0 16,-1 0 0-16,0-1 0 0,-4 5 0 0,0-5 0 16,0 1-54-16,0 0-8 15,0-1-2-15,-4 1 0 0,0 0 52 0,-1 3 12 0,-3 1 0 0,3-5 0 0,-3 5 0 0,4-1 0 16,-1 1 0-16,-3-1 0 0,3 5-13 0,1-1 0 15,0-3 0-15,-1 3 0 0,5-4 36 0,-4 9 7 16,4-5 2-16,0 0 0 0,0 1-32 0,0 7 0 16,4-8 0-16,5 0 0 0,-5 4 12 0,5-3-3 0,0 3-1 15,3-4 0-15,1 4-8 0,0-3 0 0,5-1 0 16,-5 4 0-16,-1 0 0 0,1 4 0 0,0-3 0 16,0-1 0-16,0 0 12 0,0 4 0 0,0-4 0 15,-4 4 0-15,4 0-12 0,-5 4 0 0,1 0 0 0,4-4 0 16,-4 4 8-16,-5-1-8 0,4 1 8 0,1 4-8 15,-5-4 0-15,5 3 8 0,0 1-8 0,-5 0 0 16,5-1 0-16,-5 5 0 0,0-4 0 0,1 3 0 16,-1 1 0-16,-4-1 0 0,4 1 0 15,-4-1 0-15,4 1 12 0,-4 3 8 0,5 0 0 0,-5-3 1 16,4 3-21-16,-4 0 0 0,0 1 0 0,0-1 0 16,0-3 0-16,0 3 0 0,0 0 0 0,0 1 0 15,0-5 0-15,0 5 0 0,0-1 0 0,0-4 0 16,0 5-19-1,-4-1-8-15,4 0-1 16,0-3-1-16,0-1-5 0,0-3-1 0,0 4 0 0,0-1 0 0,0-3 35 0,0 3 0 16,0-11 0-16,0 8 0 0,0-8 44 0,0 4 16 0,0-4 4 0,0 0 0 0,0 0-64 15,0 0-28-15,0 0 3 0,0 0 0 0,0 0 25 0,0 0-8 16,0 0 8-16,0 0 0 16,0 0-35-16,0-12-1 0,0 1-1 0,0-1 0 15,0 1 81-15,0-5 16 0,0 1 3 0,0 0 1 0,0-1-52 0,4 1-12 16,-4-4 0-16,0 0 0 0,4 3 0 0,-4-3 0 15,5 4 0-15,-5-1 0 0,4 1 0 0,0-4 0 16,1 4 0-16,3-1 0 0,-3 1 0 0,-1 0 0 16,5 3 0-16,-1-3 0 0,5 3 0 0,-4-3 0 15,-1 3 0-15,5 1-10 0,0-1 10 0,0 1 0 16,-4 3 0-16,8-3 0 0,-4 3 0 0,0 0 8 0,4 1-8 16,-4 3 11-16,0 0-11 0,0 0 10 0,0 0-10 15,0 1 10-15,0 3 1 0,0 0 0 0,-5 0 0 16,5 0 0-16,-4 3-11 0,0 1 0 0,-1 0 0 0,-3 0 0 15,3 0 0-15,1 3 0 0,-5 1 0 16,5 0 0-16,-5 3 0 0,0-3 0 0,1 3 0 0,-5-3 0 16,4 4 0-16,0-1 0 0,-4-3 0 0,5 3 0 15,-5 1-15-15,0-1-1 0,0 1-1 0,0-1 0 16,0 5 17-16,0-1 0 0,-5-4 0 0,5 1 0 16,0 3 0-16,-4 1 0 0,4-5 0 0,0 4 0 15,0-3 0-15,0 3 0 0,0-3 0 0,4-1 0 16,-4 1 0-16,0-1 0 0,5 1 0 0,-5-4 0 15,4 3 0-15,0-3 0 0,1 3 0 0,-1-3 0 16,0 0 0-16,1-5 9 0,-1 1-1 0,4 0 0 0,-3 0-8 16,-1 0 0-16,9-4 9 0,-4 0-9 0,-1 0 47 15,1 0 5-15,0-4 0 0,-1 0 1 16,1 0-65-16,4 0-12 16,0 1-4-16,-5-5 0 0,5 0 28 0,0 1 0 0,0-1 0 0,-4-4 0 0,8 5 11 0,-4-5-3 15,0 5 0-15,0-5 0 0,0 1 8 0,4 3 0 16,-8-4 1-16,4 1 0 0,-5 3-17 0,1-3 0 15,0 3 0-15,-1 0-781 16,-4 1-160-16</inkml:trace>
        </inkml:traceGroup>
      </inkml:traceGroup>
    </inkml:traceGroup>
    <inkml:traceGroup>
      <inkml:annotationXML>
        <emma:emma xmlns:emma="http://www.w3.org/2003/04/emma" version="1.0">
          <emma:interpretation id="{FB099762-A7EE-453C-AB77-1DC6B0F6670B}" emma:medium="tactile" emma:mode="ink">
            <msink:context xmlns:msink="http://schemas.microsoft.com/ink/2010/main" type="paragraph" rotatedBoundingBox="23678,11846 29256,11764 29275,13009 23696,130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0CA0CB-06B4-4450-8EA8-1C1BD6B0BA2A}" emma:medium="tactile" emma:mode="ink">
              <msink:context xmlns:msink="http://schemas.microsoft.com/ink/2010/main" type="line" rotatedBoundingBox="23678,11846 29256,11764 29275,13009 23696,13091"/>
            </emma:interpretation>
          </emma:emma>
        </inkml:annotationXML>
        <inkml:traceGroup>
          <inkml:annotationXML>
            <emma:emma xmlns:emma="http://www.w3.org/2003/04/emma" version="1.0">
              <emma:interpretation id="{1D431F2A-B760-4888-A26D-96E646697F1D}" emma:medium="tactile" emma:mode="ink">
                <msink:context xmlns:msink="http://schemas.microsoft.com/ink/2010/main" type="inkWord" rotatedBoundingBox="23678,11846 28893,11769 28911,13014 23696,130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672.0718">4410 2375 1497 0,'0'0'32'0,"0"0"8"0,0 0 0 0,0 0 4 0,0 0-36 0,0-8-8 0,0 8 0 0,0-7 0 15,0 7 53-15,-5-8 9 0,5 4 2 0,-4-3 0 16,0 3-52-16,0-4-12 0,-1 0 0 0,1 4 0 0,-5 1 0 15,5-1 0-15,-5 0 0 0,1 0 0 0,-1 0 47 16,0 4 6-16,-4-4 2 0,5 4 0 0,-5 0-19 0,0 0-4 16,4 0-1-16,-4 0 0 0,0 0 9 0,5 4 1 15,-5 0 1-15,0 0 0 0,0 4-34 0,0-5-8 16,4 5 0-16,-3 0 0 0,-1 0 0 16,0 3-12-16,0 1 2 15,0-1 1 1,0 1 9-16,0 3 8 15,4 0-8-15,1 4 11 0,-1-3-11 0,5 3-9 0,-1 0 9 16,5 4-13-16,0 0 13 0,5 4 0 0,-1 0 0 0,5 0 0 0,4-4 0 0,-5-4 0 0,5 0-9 0,4 0 9 0,-4-4 0 0,0-3 16 16,5-1-3-16,-1 1 0 15,-4-8-43-15,4 0-9 0,0-8-1 0,-4 0-1 0,4-4 21 0,1 1 5 0,-5-1 1 16,-5 0 0-16,5-3 4 0,-4-1 1 0,-1-3 0 0,1 3 0 16,0-3 9-16,-5 0 0 0,5 3 0 0,-1-3 0 15,-3 3 0-15,-1 1 0 0,0-1 0 0,1 1 0 16,-1-1 0-16,0 1 0 0,0 3 0 0,1 1 8 15,-1-1-8-15,0 0 0 0,-4 8 0 0,0 0 0 16,0 0 0-16,0 0 0 0,5 0 0 0,-5 0 0 16,0 0 0-16,0 0 0 0,8 0 0 0,1 4 8 15,-5 4 2-15,5 3 1 0,0 1 0 0,-1-1 0 16,-4 8-1-16,5-3 0 0,0 3 0 0,-1 4 0 16,-3-4-10-16,3 4 10 0,1-4-10 0,-5 4 10 15,5 0 0-15,-1 4 0 0,-3-4 0 0,3 4 0 0,-3 0-2 16,-1 0-8-16,0 0 12 0,1 3-4 0,-1 1-8 15,0-4 0-15,1 3 9 0,-5 5-9 0,0-4 8 16,-5 3-8-16,5 1 8 0,-4-1-8 0,0 1 8 0,-1-9-8 16,1 1 8-16,-5-4-8 0,5 0 0 0,0 0 0 15,-5-4 0-15,1-3 0 0,-1-1 0 16,0-3 0-16,1-1 0 0,-1 1 0 0,0-5-13 16,1 1 2-16,-1-8 1 0,-4 4 0 0,5-8 10 15,-1 4-13-15,-4-8 5 0,4 1 8 0,1-1-12 0,-1-7 12 16,1 3-12-16,-1-3 12 15,0-1-34-15,5-3 1 16,-5 0 0-16,5-4 0 0,0-4 33 0,-1 0 0 0,5 4 0 0,0-3 0 0,0 3 0 0,0-4 0 0,0 4 0 16,5-4 0-16,3 0 11 0,1 4 9 0,0 0 1 15,4-4 1-15,-1 4-22 0,6 0 8 0,-1 0-8 0,5 0 0 16,-5 0 0-16,4 4 8 0,1 0-8 0,4-4 0 31,0 4-16-31,0-4-8 0,-1 3-2 0,6-3 0 0,-10 4 26 0,1 0 0 0,-1-4 0 0,-3 4 0 16,-1 4 0-16,-4-5 0 0,-5 5 0 0,5 0 0 15,-4 3 0-15,0 1 0 0,-1-1 0 0,1 5 0 16,-5-1 0-16,5 0 0 0,-1 1 0 0,-3 3 0 16,-1-4 0-16,0 4 0 0,1 0 0 0,-1 1 0 15,5-1 0-15,-5 0 0 0,-4 4 0 0,0 0 0 16,4-4 0-16,-4 4 0 0,0 0 0 0,0 0 0 16,0 0 0-16,0 0 0 0,0 0 0 0,0 0 0 15,0 0 32-15,0 0 12 0,5 8 3 0,-1 3 0 0,-4-3-25 16,4 3-5-16,-4 1-1 0,5-1 0 0,-5 5-16 15,4-5 0-15,-4 8 0 0,0-3 0 16,0-1 0-16,0 4 0 0,0-3 0 0,0-1 0 0,0 0 0 0,4 1 0 16,-4-1 0-16,0-4 0 0,4 5 0 0,-4-5 0 15,5 5 0-15,-1-5 0 0,0 1 0 0,1-1 0 16,3 1 0-16,-3-1 0 0,3 1 0 0,-3-5 0 16,3 1 0-16,1 4 0 0,4-9 0 0,-5 5 0 15,1-4 0-15,0-4 0 0,4 4 0 0,0-4 0 16,0-4 0-16,-1 4-9 0,1-4 9 0,0-4-10 15,0 1 10-15,0-1-10 0,0 0-4 0,4 1-1 0,1-5 0 16,-5 1 0 0,4-1-9-16,4-3-3 15,-3-1 0-15,-5 5 0 0,4-4 2 0,-4-1 0 0,0 1 0 0,-5-4 0 0,1 0 16 0,0 3 9 16,-1-7-10-16,-3 4 10 0,-1 0 0 0,0 4 0 0,1-5 8 0,-5 9-8 16,4-4 0-16,-4 3 0 0,4 1 0 0,1 7 0 15,-5-4 0-15,0 0 0 0,0 8 0 0,0 0 0 16,0 0 0-16,0 0 0 0,0 0 0 0,0 0 10 15,0 0 0-15,0 0 0 0,0 0 0 0,0 0 0 16,0 0 4-16,0 12 1 0,0-4 0 16,0 7 0-16,0 0 1 0,0 1 0 15,0 3 0-15,0 0 0 0,0 0 14 0,0 0 3 0,0 0 1 0,0 1 0 16,4-5-34-16,-4 0 0 0,4 4 0 0,-4-3 0 16,4-1 0-16,1 0 0 0,-1-3 0 0,0 3 0 15,1-3 0-15,3-1 0 0,1-3 0 0,0 3 0 0,-1-3 0 16,5-4 0-16,-4 4 0 0,4-4 0 0,0-1 58 15,0-3 5-15,0-3 1 0,4 3 0 0,-4-8-52 16,0 4-12-16,4-4 0 0,-4 4 0 0,0-3 0 16,0-1 0-16,0 4 0 0</inkml:trace>
          <inkml:trace contextRef="#ctx0" brushRef="#br0" timeOffset="9258.1672">3055 2375 972 0,'0'0'21'0,"0"0"5"0,0 0 1 0,0 0 0 0,0 0-27 0,0 0 0 0,0 0 0 0,0 0 0 16,-4-4 71-16,4 4 9 0,-4-7 1 0,4 7 1 15,0 0 12-15,0 0 2 0,-5-8 1 0,5 8 0 16,0 0-53-16,0 0-10 0,0 0-2 0,0 0-1 15,0 0 21-15,0 0 4 0,0 0 0 0,0 0 1 16,-8 4-40-16,-1 3-8 0,5 1-1 0,-1 7-8 16,1-3 0-16,0-1 0 0,-1 5 0 0,1 3 0 15,4 4 38-15,0-4 1 16,4 8 0-16,-4 0 0 0,5-4-30 0,-1 4-9 31,0-4 0-31,5 0 0 16,-5 0 0-1,5-4 0 1,0 0 0 0,4-4 0-16,-1-3 0 15,1 3 0-15,-4-11 10 16,4 4-10 0,0-5 0-1,0 5 0-15,0-8 0 16,0 0 0-1,0 0 0-15,-5 0 0 32,5-4 0-32,0 0 0 15,-4-3 0-15,4-1 0 0,-5-3 0 0,5-1 0 0,-4-3-12 0,0-4 0 0,-1-1-1 0,-3 1 0 0,3-8-5 16,-4 8-1-16,1-4 0 0,-5 4 0 0,0 0 19 0,0 0-10 0,-5 0 10 16,1-1-8-16,0 5 8 0,-5-4 0 0,5 0 0 0,-5 0 0 0,5 3 0 0,-5-3 8 0,1 4-8 15,-5 3 0-15,4-3 10 0,1 3-2 0,-5 1-8 0,4-1 12 0,0 5 6 0,1-1 1 16,-1 0 0-16,0 4 0 0,1 1 1 0,3-1 0 15,-3-4 0-15,4 8 0 0,-5-4-10 0,9 4-2 0,-9 0 0 0,9 0 0 0,-8 0-8 0,-1 4 0 0,9-4 0 0,-9 8 0 0,1 3 8 16,-1-3 0-16,5 3 0 0,0 5 0 0,-1-5-8 0,-3 9-9 0,8-1 9 0,-5 0-13 0,5 0 13 0,0 0 0 0,0 4 0 0,0 0 0 0,5-4 0 16,-5 8 0-16,8-4 0 0,-3 0 0 0,-1-4 0 0,0 4 0 0,5-3 0 0,-5-5 0 0,5 0 0 0,-5 1 0 0,5-9 0 0,-1 5 0 15,1-1-20-15,0-3 0 0,-1-4-1 0,1-4 0 0,-1 0-18 0,1 0-3 0,0-4-1 0,-1 0 0 0,5-4 35 0,-4-3 8 0,4-4 0 0,0-1 0 16,-5 1-31 0,1-4-4-16,4 0-1 0,-4-1 0 15,-1 1 9-15,1-4 2 0,-1 4 0 0,1 0 0 0,-5-4 17 0,5 4 8 0,-5 0-8 0,-4 3 8 0,5 1 0 16,-1 3 0-16,-4-3 0 0,4 7 0 0,-4 1 0 15,0 7 12-15,0 0-4 0,0 0 0 0,0 0 7 0,0 0 1 16,0 0 1-16,0 0 0 0,0 0-8 0,0 0-1 16,0 11-8-16,-4 1 12 0,4 7 0 15,0-4-1 1,0-3 0-16,4 7 0 16,-4-4-2-1,0 4 0-15,5 1 0 16,-5-1 0-16,4 0 4 15,0 0 1 1,1 0 0 0,3 4 0-16,1-7-14 15,-1-1 0-15,5 4 0 16,0-7 0-16,0-1 0 16,0 1 11-1,0-5-2-15,4 1 0 16,1-4-9-16,-5 3 0 15,0-7 0 1,4 0 0 0,-4 0-10-16,0-3 10 15,0-1-13-15,0 0 5 16,0-8-4 0,-5-3 0-16,5 4 0 15,0-5 0-15,-4-3-32 16,4 0-6-1,-5 4-2-15,1-5 0 16,-1 5-9-16,1-4-3 16,-5 4 0-16,1-1 0 15,-1 1 52-15,0 3 12 0,-4-3 0 0,5 4 0 0,-5-1 0 0,4 4 0 0,-4 8 0 0,0 0 0 0,0 0 0 0,0 0 0 0,0 0 0 0,0 0 0 0,0 0 27 0,0 0 8 0,4 8 1 0,1 0 1 16,-1 3-17-16,0 1-4 0,1 3-1 0,-5 4 0 0,4-3-7 0,0 3-8 0,-4 0 11 0,4 0-11 0,1 0 8 0,-5 0-8 16,4-3 0-16,-4-1 0 0,4-3 0 0,-4-1 10 0,5-3-10 0,-5-1 8 0,0-7-8 0,0 0 0 0,0 0 0 0,0 0 0 0,0 0 0 0,0 0 0 0,0 0 0 0,0 0 0 0,0 0 0 0,0 0 0 0,-5-7 0 0,1-5 0 0,0 5 0 0,4-5 0 15,-5 1 0-15,1-1 0 0,0-3 0 0,0-1 0 0,4 5 0 0,-5-4 0 0,5-1 32 0,-4 5 2 0,4-5 0 0,0 1 0 0,0 4-5 0,0-1-1 0,4-3 0 0,-4 3 0 0,5 1-20 16,-1 3-8-16,4-3 0 0,-3-1 0 0,-1 4 50 0,5-3 4 0,-5-1 1 0,5 5 0 0,-1-1-37 0,-3-3-7 0,3 7-2 0,1-4 0 0,-5 4-9 0,1-3 0 0,3 3 0 15,-8 4 0-15,4 0 0 0,5-4 0 0,-9 4 0 0,9-4-647 0,-5 4-131 0</inkml:trace>
          <inkml:trace contextRef="#ctx0" brushRef="#br0" timeOffset="12031.9045">5984 2528 1190 0,'0'0'33'0,"0"0"9"0,0 0-34 0,0 0-8 0,0 0 0 0,0 0 0 15,0 0 68-15,0 0 12 0,0 0 3 0,0 0 0 16,0 0-53-16,0 0-10 0,0 0-3 0,0 0 0 16,0 0-17-16,0 0 0 0,0 0 0 0,0 8 0 15,-4 0 45-15,4 3 15 0,0 8 4 0,0 1 0 16,-4-5-9-16,4 8-2 0,0-4 0 0,0 4 0 15,-5-4-33-15,5 0-8 0,0 1 0 0,-4-1-1 0,4 0-11 16,-4-4 0-16,4 1 0 0,0-5 8 0,0 1-8 16,0-5 0-16,0 1 0 0,0-8 0 0,0 0 12 15,0 0-2-15,0 0-1 0,0 0 0 0,0 0 15 0,0 0 2 16,0 0 1-16,0 0 0 0,0 0-16 0,0 0-3 16,0 0-8-16,-9-4 12 0,1-4-12 0,3 1 11 15,1-1-11-15,0-3 10 16,-1 3-10-16,5-4 0 0,-4 1 0 15,4-1 0-15,0 1 0 0,0-4 0 0,0-1 0 0,4 1 0 0,-4-4 0 16,0-4 0-16,5-4 0 0,-1 4 0 0,0 0 0 0,1 4 8 16,-1 0-8-16,4 3 8 0,-3-3-8 0,-1 8 8 0,5-1-8 15,-1 1 8-15,-3 3-8 0,3-4 8 0,1 9-8 16,-5-1 8-16,5-4-8 0,-1 8 0 0,1-4 0 16,0 4 0-16,-1 0 0 0,5 4 0 0,-4-4 0 15,0 4 0-15,3 4 0 0,-3-5 0 0,4 5 0 0,0 0-11 16,0-1 11-16,-4 9-12 15,4-5 12 1,-5 1-12-16,5 3-1 0,-4 4-1 0,-1 4 0 0,1 0 0 16,0-4-20-16,-5 4-4 0,0 0-1 0,1-3 0 0,-1-1 39 0,-4 0 0 0,4 0 0 0,-4-4 0 15,0-3 0-15,4 3 0 0,-4-3 0 0,0-1 0 16,-4 1-12-16,4-1 12 0,0-3-10 16,0-8 10-16,0 0 0 0,0 0 0 0,0 0 0 0,0 0 0 15,0 0 0-15,0 0 0 0,0 0 0 0,0 0 10 16,0 0-10-16,0 0 0 0,0 0 0 0,-4-8 0 15,0 1 0-15,4-5 0 0,-5 1 0 16,5-1 0 0,0-3-9-16,5-1-4 15,-5 1-1-15,0-4 0 16,4 0 22 0,-4 0 5-16,4-4 1 15,0 0 0-15,5 0-14 16,-5 0-16-16,5 0 3 15,0 3 1-15,4 1 12 0,-5 0 16 0,5 0-3 0,0 0-1 0,4 3-12 0,-4 1 0 0,5 0-9 0,3 3 9 16,-4 1 0-16,1-1 0 0,-1 8 0 0,-4-3 10 0,4-1-10 0,-4 4 0 0,0 0 0 0,0 4 0 0,0 4 0 0,0-4 0 0,-5 4 0 0,1 4 0 16,0-1 0-16,-1 5 0 0,1-1 0 0,-5 5 0 0,1-1 53 0,-1 4 9 0,0 0 2 0,1 8 0 0,-5-4-52 0,0 4-12 0,4 0 0 15,-4 0 0-15,0 0 0 0,0-4 0 16,0 0 0-16,0-4 0 0,0 0 0 0,0 0 0 0,0-7 0 16,4 3 0-16,-4-4 54 0,4 1 8 0,-4-4 2 0,0-1 0 15,5 1-52-15,-5-8-12 0,0 0 0 0,0 8 0 16,0-8 0-16,0 0 0 0,0 0 0 0,0 0 0 31,0 0-100-31,0 0-22 0,0 0-5 0,0 0-820 0</inkml:trace>
          <inkml:trace contextRef="#ctx0" brushRef="#br0" timeOffset="13570.8437">6851 2559 1447 0,'0'0'32'0,"0"0"6"0,0 0 2 0,0 0 0 0,0 0-32 0,0 8-8 0,-4-1 0 0,4 5 0 0,4-4 12 0,-4-1 0 16,5 1 0-16,3-4 0 0,1 3-12 0,0-3 0 16,4 0 0-16,-1-4 8 0,6 0-8 0,-1-4-17 15,0 0 4-15,-4 1 1 0,4-5 12 0,1 0 0 16,-1 1 0-16,-4-1 10 0,0 0 6 0,0-3 2 0,0-1 0 16,0 5 0-16,-5-5 2 0,1 1 1 0,4-1 0 0,-5 1 0 31,1-1-41-31,0 4-9 0,-5-3-2 0,0-1 0 15,1 5 55-15,-1-1 10 0,-4 0 2 0,4 1 1 0,-4-1-8 0,-4 0-1 16,4 1-1-16,-4-1 0 0,4 0-11 0,-5 1-1 31,1 3-1-31,-5 0 0 0,5-4 9 16,-5 5 1 0,1-1 1-1,-1 0 0-15,1 0-10 16,-5 4-3-16,0-4 0 15,0 4 0 1,0-4 1 0,-4 1 0-16,4 3 0 15,-5 0 0-15,1 3-13 16,4 1 0 0,-4 0 0-16,0 0 0 0,-1 4 34 15,1 3 4-15,0 1 1 16,0 3 0-16,4 0-11 15,0 4-3 1,0 1 0-16,4 3 0 16,1-4 31-16,-1 4 7 0,0 0 1 15,5 4 0-15,4-1-52 16,-4-3-12 0,4-3 0-16,0-1 0 0,4-4 0 15,0 4 0-15,1-3 0 16,3-5 0-16,-3 1 0 0,3 3 0 15,1-4 0-15,4-3 0 0,0 4 0 16,-5-5-12-16,5 5 3 0,5-8 0 16,-6 3 9-16,6-3 12 0,-1 4-2 0,0-4-1 15,5-1-9-15,-1 1 0 16,-3-4 0-16,3 0 0 16,1 0 0-1,-5 0 0-15,0-7 0 16,1 3 0-16,-1 0-49 15,0 0-12-15,-4-4-3 16,4 1 0-16,-8-1 0 0,4-3 0 0,0 3 0 0,-5-4 0 0,1 9 44 16,0-9 9-16,-1 1 2 0,-3-1 0 0,3 4-6 0,-3-3-1 0,-1-1 0 0,0 1 0 0,-4-4 16 0,4 3 0 0,-4-3 0 0,0-1 0 0,5 5 17 15,-5-4 7-15,0 3 0 0,4-3 1 0,-4 3-71 0,0 1-14 0,0-1-4 0,4 1 0 0,-4-1 80 0,0 1 15 0,5-1 3 0,-1 1 1 16,-4 3-12-16,4-3-3 0,1 3 0 0,-1 0 0 0,0-3-8 0,5 3-3 0,-5 0 0 0,5 1 0 0,4-5 39 0,-5 8 8 0,5-3 2 0,-4-1 0 0,0 0-42 16,4 5-8-16,-5-1-8 0,1 0 12 0,4 0 6 0,0 4 2 0,-5 0 0 0,1 0 0 0,0 0-20 0,-1 4 8 0,-3 0-8 0,3 0 0 0,1-1 11 0,-5 5-11 0,-4-8 10 0,4 8-10 0,1 3 12 15,-1 1-4-15,0-5-8 0,-4 5 12 0,5-1 0 0,-5 1-1 0,0-1 0 0,0 5 0 0,0-5-1 0,0 5 0 0,0-1 0 0,0 4 0 0,0-4-10 0,-5 5 8 0,5-1-8 16,0 0 8-16,0 0-8 0,0-4 0 0,0 1 0 0,0-1 8 0,0 4-8 0,0-7 0 0,0 3 0 0,0-3 0 0,0-1 0 0,5 1 0 0,-5-5 0 15,4 5 0-15,0-5 0 0,1 1 0 0,-1 4 0 0,0-5 0 0,5 1 0 0,-5 0 0 0,5-1 0 0,-1-3 0 0,5 0 0 0,-4 0 0 0,4 3 0 0,-4-7 0 16,-1 0 0-16,5 0-9 0,0 0 0 0,0-3 0 0,-4-1-13 0,4-4-2 0,4 4-1 0,-9-7 0 16,1 3-4-16,8-3-1 0,-8 3 0 0,4-4 0 15,-4 1 5-15,4-4 1 0,-5 3 0 0,1-3 0 16,-1-1-7 0,1 1-1-16,0 0 0 0,-1-4 0 0,-3-4-31 15,3 3-6-15,-3 1-2 0,-1-4 0 0,0 0 57 0,0 4 14 0,1-4 0 0,-5 0 0 0,0 0 0 0,4 0 0 0,5-4 0 16,-9 4 0-16,4 0 0 0,0 4 0 0,1-4 0 15,-5 4 0-15,4-4 0 0,-4 7 0 0,0 1 0 16,4 4 0-16,-4-5 41 0,0 5 11 0,0 3 3 0,5-3 0 16,-5 3-37-16,0 0-7 0,0 1-2 0,4-1 0 15,-4 8 44-15,0-8 9 0,0 8 2 0,0-4 0 16,0 4-52-16,0 0-12 16,4-7 0-16,-4 7 0 0,0 0 0 0,0 0 0 0,0 0 0 0,0 0 0 15,0 0 0-15,0 0 0 0,0 0 0 0,0 0 0 16,0 0 0-16,5 7 0 0,-1 5 0 0,-4-4 0 15,0 3 54-15,4 1 8 0,-4-1 2 0,0 4 0 16,0 1-52-16,0-5-12 0,0 5 0 0,0-1 0 16,0-4 18-16,-4 5 1 0,4 3 0 15,0-4 0-15,0 1-31 16,0-1-5 0,0 0-2-16,0 1 0 15,0 3 67-15,0-4 12 0,0 1 4 0,0-1 0 16,0 4-52-16,0-4-12 0,0 1 0 0,0-1 0 0,0 0 0 0,0 1 0 0,0-1 0 0,0 0 0 0,0 1 0 0,0-1 0 0,0-3 0 0,4-1 0 0,-4 1 0 15,0-1 0-15,0-3 0 0,5 3 0 0,-5 1 0 0,0-5 0 16,0 1 0-16,4 0 0 0,-4-1 0 16,0 1 0-16,4-4 0 0,-4 4 0 0,0-8 0 15,4 3 0-15,-4-3 0 0,9 8 0 0,-9-8 0 0,4 8 0 16,1-4 0-16,3-1 0 0,-8-3 0 16,5 4 0-16,3 0 0 15,1-4 0-15,-5 4 0 0,5-4-16 0,-1 0 3 0,-3-4 1 0,3 4 12 16,5 0 0-16,-4-4 0 0,0 4 0 0,4-4 8 0,-5 4-8 0,5-3 0 15,-4 3 0-15,4-4 9 0,0 0-9 0,-5 0 0 0,5 4 9 16,0-4-9-16,-4 0 0 0,-1 1-10 16,5-1 10-1,0 0-152-15,-4-4-25 16</inkml:trace>
          <inkml:trace contextRef="#ctx0" brushRef="#br0" timeOffset="14021.2897">7857 2444 1400 0,'0'0'40'0,"0"0"8"0,0 0-39 0,0 0-9 0,0 0 0 0,0 0 0 16,0 0 66-16,0 0 11 0,0 0 3 0,8 0 0 15,1 0-13-15,-5-4-3 0,9 4 0 0,-4-4 0 16,4 4-31-16,-5-3-6 0,5-1-2 0,0 0 0 16,0 0 31-16,0 0 5 0,-4 4 2 0,4 0 0 15,-5-4-50-15,1 4-13 0,4 0 0 0,-9 0 0 16,0 0-148-16,9-3-36 15,9-1-6-15,-22 4-2 0</inkml:trace>
        </inkml:traceGroup>
        <inkml:traceGroup>
          <inkml:annotationXML>
            <emma:emma xmlns:emma="http://www.w3.org/2003/04/emma" version="1.0">
              <emma:interpretation id="{B25A331D-2017-4E19-BAF7-217E1E16551D}" emma:medium="tactile" emma:mode="ink">
                <msink:context xmlns:msink="http://schemas.microsoft.com/ink/2010/main" type="inkWord" rotatedBoundingBox="29021,11878 29258,11875 29265,12378 29028,12382"/>
              </emma:interpretation>
              <emma:one-of disjunction-type="recognition" id="oneOf2">
                <emma:interpretation id="interp2" emma:lang="" emma:confidence="1">
                  <emma:literal>S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5</emma:literal>
                </emma:interpretation>
                <emma:interpretation id="interp5" emma:lang="" emma:confidence="0">
                  <emma:literal>g</emma:literal>
                </emma:interpretation>
                <emma:interpretation id="interp6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4749.0691">8534 2283 1450 0,'0'0'32'0,"0"0"6"0,0 0 2 0,0 0 1 0,0 0-33 0,0 0-8 0,-4-8 0 0,4 8 0 15,-5-7 79-15,5 7 13 0,-8-4 4 0,8 4 0 16,-9-4-52-16,0 0-11 0,9 4-1 0,-13-4-1 16,13 4 19-16,-4 0 4 0,4 0 1 0,-9 0 0 15,9 0 2-15,-13 4 1 0,5 0 0 0,-1 0 0 16,1 0-34-16,-1-1-8 0,0 5 0 0,1 0-1 16,-1-1-15-16,0-3 0 0,5 4 0 0,-4 0 0 15,-1-1 8-15,5 1 6 0,-1 0 1 0,-3-1 0 16,8-7-15-16,0 0 0 0,-5 12 0 0,5-12 0 15,0 8 0-15,0-8 0 0,-8 11 0 0,8-11 0 16,8 8 0-16,-8-8 0 0,0 0 0 0,0 11 0 16,5-3 0-16,3 0 0 0,-3-1 0 0,3-3 0 15,-3 4 0-15,3-4 0 0,1-1 0 0,-1 1 0 0,1 0 0 16,0 0 0-16,-1-4 0 0,1 8 0 0,0-8 0 16,-1 3 0-16,1 1 0 0,-5 0 0 0,5 0 0 0,-5 0 0 15,5 0 0-15,-1-1 0 0,1 1 0 0,0 0 0 16,-5 4 0-16,-4-8 0 0,9 7 0 0,-5 1 0 15,0 0 0-15,5-1 0 0,-5 1 0 0,0 0 0 16,1-1 0-16,-1 1 0 0,-4 0 57 0,4-1 6 16,-4 5 1-16,5-4 0 15,-1 3-103-15,-4 1-20 16,4-1-4-16,-4-3-1 0,0-1 52 0,0 1 12 16,0 4 0-16,0-5 0 0,-4 1 48 0,4 0 13 0,0-8 3 0,-4 7 0 0,-1 1-52 0,1 0-12 15,0-1 0-15,-5-3 0 0,5 4 0 0,-5-1 0 0,1-3 0 16,3 0 0-16,5-4 0 0,-8 4 0 0,-1 0 0 15,9-4 0-15,-9 4 54 0,-4-4 8 0,13 0 2 16,-4 0 0-16,4 0-52 0,-9 0-12 0,9 0 0 16,-8 0 0-16,8 0 28 0,-9 0 2 0,9 0 1 15,0 0 0-15,-8-4-16 0,8 4-3 0,0 0-1 0,0 0 0 16,0 0-11-16,-9 0 0 0,9 0 9 0,0 0-9 16,0 0 0-16,0 0 0 0,0 0 0 0,0 0-8 15,0 0-78 1,0 0-15-16,0 0-3 0,0 0-1137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D079-C147-4CDA-A57F-17D21DBC9069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FE956-93EC-4CAC-AE32-2332F93D4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86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R package is a structured collection of code (R, C, or other), documentation, and/or data for performing particular types of analysis, e.g.,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cluster, graph packages. It provides executions of specific statistical and graphical methods.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86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90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0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33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67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42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46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2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24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FE956-93EC-4CAC-AE32-2332F93D45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56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53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70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45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677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63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3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9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3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7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5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6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 root</a:t>
            </a:r>
          </a:p>
          <a:p>
            <a:r>
              <a:rPr lang="en-GB" dirty="0"/>
              <a:t>Back Slash in Windows</a:t>
            </a:r>
          </a:p>
          <a:p>
            <a:r>
              <a:rPr lang="en-GB" dirty="0"/>
              <a:t>Forward Slash in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E956-93EC-4CAC-AE32-2332F93D456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7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9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9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8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3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33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9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49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2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61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5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44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3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06584"/>
            <a:ext cx="10058400" cy="1470025"/>
          </a:xfrm>
        </p:spPr>
        <p:txBody>
          <a:bodyPr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8534400" cy="457200"/>
          </a:xfrm>
        </p:spPr>
        <p:txBody>
          <a:bodyPr tIns="0" rIns="0" bIns="0">
            <a:noAutofit/>
          </a:bodyPr>
          <a:lstStyle>
            <a:lvl1pPr marL="0" indent="0" algn="l">
              <a:buNone/>
              <a:defRPr sz="2200" b="1" i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95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19200" y="1319213"/>
            <a:ext cx="98552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9855200" cy="1143000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9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19200" y="1319213"/>
            <a:ext cx="98552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985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4775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99200" y="1600200"/>
            <a:ext cx="4775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71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19200" y="1319213"/>
            <a:ext cx="98552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985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4775200" cy="4191000"/>
          </a:xfrm>
        </p:spPr>
        <p:txBody>
          <a:bodyPr/>
          <a:lstStyle>
            <a:lvl1pPr marL="182880" indent="0">
              <a:buNone/>
              <a:defRPr/>
            </a:lvl1pPr>
            <a:lvl2pPr marL="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99200" y="1600200"/>
            <a:ext cx="4775200" cy="4191000"/>
          </a:xfrm>
        </p:spPr>
        <p:txBody>
          <a:bodyPr/>
          <a:lstStyle>
            <a:lvl1pPr marL="182880" indent="0">
              <a:buNone/>
              <a:defRPr/>
            </a:lvl1pPr>
            <a:lvl2pPr marL="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686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219200" y="1319213"/>
            <a:ext cx="98552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985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4775200" cy="4191000"/>
          </a:xfrm>
        </p:spPr>
        <p:txBody>
          <a:bodyPr/>
          <a:lstStyle>
            <a:lvl1pPr marL="182880" indent="0">
              <a:buNone/>
              <a:defRPr/>
            </a:lvl1pPr>
            <a:lvl2pPr marL="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99200" y="1600200"/>
            <a:ext cx="4775200" cy="4191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6597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19200" y="1319213"/>
            <a:ext cx="98552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985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1219200" y="1600200"/>
            <a:ext cx="9855200" cy="4191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6981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19200" y="1319213"/>
            <a:ext cx="98552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985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9855200" cy="457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143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25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38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19200" y="1319213"/>
            <a:ext cx="9855200" cy="0"/>
          </a:xfrm>
          <a:prstGeom prst="line">
            <a:avLst/>
          </a:prstGeom>
          <a:ln>
            <a:solidFill>
              <a:srgbClr val="DF9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985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19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4000500" y="1881188"/>
            <a:ext cx="0" cy="31162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4D4D4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8160" y="2057400"/>
            <a:ext cx="7546848" cy="523220"/>
          </a:xfrm>
        </p:spPr>
        <p:txBody>
          <a:bodyPr/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8160" y="3358138"/>
            <a:ext cx="7559040" cy="461665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328159" y="3787902"/>
            <a:ext cx="4422140" cy="365760"/>
          </a:xfrm>
        </p:spPr>
        <p:txBody>
          <a:bodyPr wrap="none"/>
          <a:lstStyle>
            <a:lvl1pPr marL="0" indent="0">
              <a:buNone/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tabLst>
                <a:tab pos="1143000" algn="ctr"/>
                <a:tab pos="1717675" algn="ctr"/>
                <a:tab pos="1887538" algn="ctr"/>
              </a:tabLst>
              <a:defRPr smtClean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23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26784" y="2525713"/>
            <a:ext cx="0" cy="1725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4D4D4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962655" y="2697484"/>
            <a:ext cx="8530844" cy="615553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62655" y="3374139"/>
            <a:ext cx="8530844" cy="461665"/>
          </a:xfr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0570" y="5943605"/>
            <a:ext cx="1462617" cy="72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7303" y="6419855"/>
            <a:ext cx="20447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561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97843016-97B0-40ED-810D-75889E845B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9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7843016-97B0-40ED-810D-75889E845B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2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6F57D6B9-6219-4210-B103-5DAD94AD8BD0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843016-97B0-40ED-810D-75889E845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712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5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8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3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6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A1B617-1004-4BDC-A24C-31F900097DF6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2DF79C02-E7AF-46F3-8E42-CC67BF7251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49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5994400"/>
            <a:ext cx="12192000" cy="863600"/>
          </a:xfrm>
          <a:prstGeom prst="rect">
            <a:avLst/>
          </a:prstGeom>
          <a:solidFill>
            <a:srgbClr val="D3D3C9">
              <a:alpha val="50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985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600200"/>
            <a:ext cx="985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1285116" y="6275388"/>
            <a:ext cx="855133" cy="341312"/>
          </a:xfrm>
          <a:prstGeom prst="rect">
            <a:avLst/>
          </a:prstGeom>
        </p:spPr>
        <p:txBody>
          <a:bodyPr/>
          <a:lstStyle>
            <a:lvl1pPr marL="1825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B011E"/>
              </a:buClr>
              <a:buSzPct val="80000"/>
              <a:defRPr/>
            </a:pPr>
            <a:fld id="{0C55AA0B-4A48-C649-920A-8BBBE0408711}" type="slidenum">
              <a:rPr lang="en-US" sz="1100" smtClean="0">
                <a:solidFill>
                  <a:srgbClr val="7F7F7F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AB011E"/>
                </a:buClr>
                <a:buSzPct val="80000"/>
                <a:defRPr/>
              </a:pPr>
              <a:t>‹#›</a:t>
            </a:fld>
            <a:endParaRPr lang="en-US" sz="11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pic>
        <p:nvPicPr>
          <p:cNvPr id="7174" name="Picture 1" descr="HMSIT_Logo_Final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5"/>
          <a:stretch>
            <a:fillRect/>
          </a:stretch>
        </p:blipFill>
        <p:spPr bwMode="auto">
          <a:xfrm>
            <a:off x="6778289" y="6119813"/>
            <a:ext cx="463054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2265" y="6119813"/>
            <a:ext cx="270896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spcBef>
                <a:spcPts val="0"/>
              </a:spcBef>
            </a:pPr>
            <a:r>
              <a:rPr lang="en-US" sz="1600" dirty="0" smtClean="0">
                <a:latin typeface="Copperplate Gothic Bold" pitchFamily="34" charset="0"/>
              </a:rPr>
              <a:t>Research Computing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/>
                <a:cs typeface="Arial"/>
              </a:rPr>
              <a:t>https://</a:t>
            </a:r>
            <a:r>
              <a:rPr lang="en-US" sz="1200" i="1" dirty="0" err="1" smtClean="0">
                <a:latin typeface="Arial"/>
                <a:cs typeface="Arial"/>
              </a:rPr>
              <a:t>rc.hms.harvard.edu</a:t>
            </a:r>
            <a:r>
              <a:rPr lang="en-US" sz="1200" i="1" dirty="0" smtClean="0">
                <a:latin typeface="Arial"/>
                <a:cs typeface="Arial"/>
              </a:rPr>
              <a:t>/</a:t>
            </a:r>
            <a:endParaRPr lang="en-US" sz="1200" b="1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3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Georgia"/>
          <a:ea typeface="ＭＳ Ｐゴシック" charset="0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Georgia" charset="0"/>
          <a:ea typeface="ＭＳ Ｐゴシック" charset="0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Georgia" charset="0"/>
          <a:ea typeface="ＭＳ Ｐゴシック" charset="0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Georgia" charset="0"/>
          <a:ea typeface="ＭＳ Ｐゴシック" charset="0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Georgia" charset="0"/>
          <a:ea typeface="ＭＳ Ｐゴシック" charset="0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457200" indent="-273050" algn="l" rtl="0" eaLnBrk="1" fontAlgn="base" hangingPunct="1">
        <a:spcBef>
          <a:spcPts val="575"/>
        </a:spcBef>
        <a:spcAft>
          <a:spcPts val="600"/>
        </a:spcAft>
        <a:buClr>
          <a:srgbClr val="FF2525"/>
        </a:buClr>
        <a:buSzPct val="80000"/>
        <a:buFont typeface="Arial" charset="0"/>
        <a:buChar char="•"/>
        <a:defRPr sz="2400" kern="1200">
          <a:solidFill>
            <a:srgbClr val="262626"/>
          </a:solidFill>
          <a:latin typeface="Arial"/>
          <a:ea typeface="ＭＳ Ｐゴシック" charset="0"/>
          <a:cs typeface="MS PGothic" pitchFamily="34" charset="-128"/>
        </a:defRPr>
      </a:lvl1pPr>
      <a:lvl2pPr marL="739775" indent="-228600" algn="l" rtl="0" eaLnBrk="1" fontAlgn="base" hangingPunct="1">
        <a:spcBef>
          <a:spcPts val="438"/>
        </a:spcBef>
        <a:spcAft>
          <a:spcPct val="0"/>
        </a:spcAft>
        <a:buClr>
          <a:srgbClr val="FF2525"/>
        </a:buClr>
        <a:buSzPct val="60000"/>
        <a:buFont typeface="Lucida Grande" charset="0"/>
        <a:buChar char="º"/>
        <a:defRPr kern="1200">
          <a:solidFill>
            <a:srgbClr val="262626"/>
          </a:solidFill>
          <a:latin typeface="Arial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ts val="438"/>
        </a:spcBef>
        <a:spcAft>
          <a:spcPct val="0"/>
        </a:spcAft>
        <a:buClr>
          <a:srgbClr val="FF2525"/>
        </a:buClr>
        <a:buSzPct val="80000"/>
        <a:buFont typeface="Arial" charset="0"/>
        <a:buChar char="•"/>
        <a:defRPr kern="1200">
          <a:solidFill>
            <a:srgbClr val="262626"/>
          </a:solidFill>
          <a:latin typeface="Arial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ts val="438"/>
        </a:spcBef>
        <a:spcAft>
          <a:spcPct val="0"/>
        </a:spcAft>
        <a:buClr>
          <a:srgbClr val="FF2525"/>
        </a:buClr>
        <a:buSzPct val="60000"/>
        <a:buFont typeface="Lucida Grande" charset="0"/>
        <a:buChar char="º"/>
        <a:defRPr kern="1200">
          <a:solidFill>
            <a:srgbClr val="262626"/>
          </a:solidFill>
          <a:latin typeface="Arial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ts val="438"/>
        </a:spcBef>
        <a:spcAft>
          <a:spcPct val="0"/>
        </a:spcAft>
        <a:buClr>
          <a:srgbClr val="FF2525"/>
        </a:buClr>
        <a:buSzPct val="80000"/>
        <a:buFont typeface="Arial" charset="0"/>
        <a:buChar char="•"/>
        <a:defRPr kern="1200">
          <a:solidFill>
            <a:srgbClr val="262626"/>
          </a:solidFill>
          <a:latin typeface="Arial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okbook-r.com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tacamp.com/community/tutorials/intro-bioconductor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bioconductor.org/" TargetMode="External"/><Relationship Id="rId2" Type="http://schemas.openxmlformats.org/officeDocument/2006/relationships/hyperlink" Target="https://bioconductor.org/packag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3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 </a:t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&amp; Bioconductor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Nathalie A. Vladis (with material from </a:t>
            </a:r>
            <a:r>
              <a:rPr lang="en-US" dirty="0" err="1" smtClean="0"/>
              <a:t>kris</a:t>
            </a:r>
            <a:r>
              <a:rPr lang="en-US" dirty="0" smtClean="0"/>
              <a:t> Holton)</a:t>
            </a:r>
          </a:p>
          <a:p>
            <a:r>
              <a:rPr lang="en-US" dirty="0" smtClean="0"/>
              <a:t>Quantitative Curriculum Fellow</a:t>
            </a:r>
          </a:p>
          <a:p>
            <a:r>
              <a:rPr lang="en-US" b="1" dirty="0" err="1" smtClean="0"/>
              <a:t>Organised</a:t>
            </a:r>
            <a:r>
              <a:rPr lang="en-US" b="1" dirty="0" smtClean="0"/>
              <a:t> by </a:t>
            </a:r>
            <a:r>
              <a:rPr lang="en-US" b="1" dirty="0" err="1" smtClean="0">
                <a:solidFill>
                  <a:srgbClr val="C00000"/>
                </a:solidFill>
              </a:rPr>
              <a:t>hms</a:t>
            </a:r>
            <a:r>
              <a:rPr lang="en-US" b="1" dirty="0" smtClean="0">
                <a:solidFill>
                  <a:srgbClr val="C00000"/>
                </a:solidFill>
              </a:rPr>
              <a:t> research computing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curriculum fellow program log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682" y="309674"/>
            <a:ext cx="1379311" cy="16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386" y="435429"/>
            <a:ext cx="1352343" cy="13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To </a:t>
            </a:r>
            <a:r>
              <a:rPr lang="en-US" sz="2400" dirty="0"/>
              <a:t>“print” in </a:t>
            </a:r>
            <a:r>
              <a:rPr lang="en-US" sz="2400" dirty="0" err="1"/>
              <a:t>RJust</a:t>
            </a:r>
            <a:r>
              <a:rPr lang="en-US" sz="2400" dirty="0"/>
              <a:t> type a </a:t>
            </a:r>
            <a:r>
              <a:rPr lang="en-US" sz="2400" dirty="0" err="1"/>
              <a:t>variableor</a:t>
            </a:r>
            <a:r>
              <a:rPr lang="en-US" sz="2400" dirty="0"/>
              <a:t> object’s name, R will display as much as it </a:t>
            </a:r>
            <a:r>
              <a:rPr lang="en-US" sz="2400" dirty="0" smtClean="0"/>
              <a:t>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Commenting </a:t>
            </a:r>
            <a:r>
              <a:rPr lang="en-US" sz="2400" dirty="0"/>
              <a:t>in </a:t>
            </a:r>
            <a:r>
              <a:rPr lang="en-US" sz="2400" dirty="0" smtClean="0"/>
              <a:t>R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# </a:t>
            </a:r>
            <a:r>
              <a:rPr lang="en-US" sz="2400" dirty="0">
                <a:solidFill>
                  <a:schemeClr val="accent3"/>
                </a:solidFill>
              </a:rPr>
              <a:t>means what appears afterwards is not </a:t>
            </a:r>
            <a:r>
              <a:rPr lang="en-US" sz="2400" dirty="0" smtClean="0">
                <a:solidFill>
                  <a:schemeClr val="accent3"/>
                </a:solidFill>
              </a:rPr>
              <a:t>computed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# Your best friend when you write long scripts!</a:t>
            </a:r>
          </a:p>
          <a:p>
            <a:endParaRPr lang="en-US" sz="2400" dirty="0" smtClean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You </a:t>
            </a:r>
            <a:r>
              <a:rPr lang="en-US" sz="2400" dirty="0"/>
              <a:t>can copy-paste multiple times, this </a:t>
            </a:r>
            <a:r>
              <a:rPr lang="en-US" sz="2400" dirty="0" smtClean="0"/>
              <a:t>overwrites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Often </a:t>
            </a:r>
            <a:r>
              <a:rPr lang="en-US" sz="2400" dirty="0" smtClean="0">
                <a:solidFill>
                  <a:srgbClr val="FF3399"/>
                </a:solidFill>
              </a:rPr>
              <a:t>“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3399"/>
                </a:solidFill>
              </a:rPr>
              <a:t>‘</a:t>
            </a:r>
            <a:r>
              <a:rPr lang="en-US" sz="2400" dirty="0" smtClean="0"/>
              <a:t> are used interchangeably – Be as consistent as you can!</a:t>
            </a:r>
          </a:p>
        </p:txBody>
      </p:sp>
    </p:spTree>
    <p:extLst>
      <p:ext uri="{BB962C8B-B14F-4D97-AF65-F5344CB8AC3E}">
        <p14:creationId xmlns:p14="http://schemas.microsoft.com/office/powerpoint/2010/main" val="1980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0EE33-417C-4191-836B-282819B8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1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Finding &amp; reading data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9" y="3765315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D3EF986E-CBC6-4E51-9CDB-1A7D27A6E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044" y="640080"/>
            <a:ext cx="557881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ECF829-339D-47B3-AB8A-7C59B8356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616" y="4174786"/>
            <a:ext cx="3051897" cy="1691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95C31-94CF-4791-9F5E-FAF61C696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367" y="4241045"/>
            <a:ext cx="3316916" cy="1706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92084-58CF-45EE-B4DF-7E9ED6B4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.csv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2386D2-37C6-4EDC-B26A-B594D37E0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6755"/>
            <a:ext cx="10528221" cy="2054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Stands for comma-separated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delimited text file that uses a comma to separate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CSV file stores tabular data (numbers and text) in plain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One of the most commonly used file formats for data storage in the biomedical sciences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77EDE-CCF1-4F69-A621-BF3F6737E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98" y="5372114"/>
            <a:ext cx="1194495" cy="1194495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DB6C4E-D1E3-4410-86B2-BEF62CA4C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952" y="5242472"/>
            <a:ext cx="1194496" cy="1194496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281C2EA-63F9-4EC8-B98B-C20B95110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329" y="4786757"/>
            <a:ext cx="911433" cy="911433"/>
          </a:xfrm>
          <a:prstGeom prst="rect">
            <a:avLst/>
          </a:prstGeom>
        </p:spPr>
      </p:pic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C0EA7BA6-4989-45BF-8629-5F368DFB9D51}"/>
              </a:ext>
            </a:extLst>
          </p:cNvPr>
          <p:cNvSpPr/>
          <p:nvPr/>
        </p:nvSpPr>
        <p:spPr>
          <a:xfrm>
            <a:off x="5276887" y="5969360"/>
            <a:ext cx="1760997" cy="606848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D80F-FDE1-4759-9C90-6BF41AF7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 dirty="0"/>
              <a:t>Reading datasets with read.csv()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5FF37-0B94-4ADD-A494-CB1DCE30C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457642"/>
            <a:ext cx="9720073" cy="4958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First check your working directory!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A4F66-5B64-4E31-852A-AA6D1AC21E90}"/>
              </a:ext>
            </a:extLst>
          </p:cNvPr>
          <p:cNvSpPr txBox="1"/>
          <p:nvPr/>
        </p:nvSpPr>
        <p:spPr>
          <a:xfrm>
            <a:off x="831406" y="3444526"/>
            <a:ext cx="10804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70C0"/>
              </a:solidFill>
              <a:latin typeface="Source Code Pro" panose="020B0509030403020204" pitchFamily="49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Source Code Pro" panose="020B0509030403020204" pitchFamily="49" charset="0"/>
              </a:rPr>
              <a:t>&gt; read.csv(</a:t>
            </a:r>
            <a:r>
              <a:rPr lang="en-GB" dirty="0">
                <a:latin typeface="Source Code Pro" panose="020B0509030403020204" pitchFamily="49" charset="0"/>
              </a:rPr>
              <a:t>“mydataset.csv”</a:t>
            </a:r>
            <a:r>
              <a:rPr lang="en-GB" dirty="0">
                <a:solidFill>
                  <a:srgbClr val="0070C0"/>
                </a:solidFill>
                <a:latin typeface="Source Code Pro" panose="020B0509030403020204" pitchFamily="49" charset="0"/>
              </a:rPr>
              <a:t>)</a:t>
            </a:r>
            <a:r>
              <a:rPr lang="en-GB" dirty="0">
                <a:latin typeface="Source Code Pro" panose="020B0509030403020204" pitchFamily="49" charset="0"/>
              </a:rPr>
              <a:t>          # Read a file in the working directory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Source Code Pro" panose="020B0509030403020204" pitchFamily="49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Source Code Pro" panose="020B0509030403020204" pitchFamily="49" charset="0"/>
              </a:rPr>
              <a:t>&gt; read.csv(</a:t>
            </a:r>
            <a:r>
              <a:rPr lang="en-GB" dirty="0" err="1">
                <a:solidFill>
                  <a:srgbClr val="0070C0"/>
                </a:solidFill>
                <a:latin typeface="Source Code Pro" panose="020B0509030403020204" pitchFamily="49" charset="0"/>
              </a:rPr>
              <a:t>file.choose</a:t>
            </a:r>
            <a:r>
              <a:rPr lang="en-GB" dirty="0">
                <a:solidFill>
                  <a:srgbClr val="0070C0"/>
                </a:solidFill>
                <a:latin typeface="Source Code Pro" panose="020B0509030403020204" pitchFamily="49" charset="0"/>
              </a:rPr>
              <a:t>())            </a:t>
            </a:r>
            <a:r>
              <a:rPr lang="en-GB" dirty="0">
                <a:latin typeface="Source Code Pro" panose="020B0509030403020204" pitchFamily="49" charset="0"/>
              </a:rPr>
              <a:t># File locator</a:t>
            </a:r>
          </a:p>
          <a:p>
            <a:endParaRPr lang="en-GB" dirty="0">
              <a:latin typeface="Source Code Pro" panose="020B0509030403020204" pitchFamily="49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Source Code Pro" panose="020B0509030403020204" pitchFamily="49" charset="0"/>
            </a:endParaRPr>
          </a:p>
          <a:p>
            <a:endParaRPr lang="en-GB" dirty="0">
              <a:latin typeface="Source Code Pro" panose="020B0509030403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91A333-EE5B-4BCD-B157-5B4790BDE7C1}"/>
              </a:ext>
            </a:extLst>
          </p:cNvPr>
          <p:cNvSpPr/>
          <p:nvPr/>
        </p:nvSpPr>
        <p:spPr>
          <a:xfrm>
            <a:off x="6233494" y="1880539"/>
            <a:ext cx="4893972" cy="9659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Tip no 1: Do not forget to use quotation marks!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1A333-EE5B-4BCD-B157-5B4790BDE7C1}"/>
              </a:ext>
            </a:extLst>
          </p:cNvPr>
          <p:cNvSpPr/>
          <p:nvPr/>
        </p:nvSpPr>
        <p:spPr>
          <a:xfrm>
            <a:off x="6233494" y="5582874"/>
            <a:ext cx="5039447" cy="8940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Tip no 2: Check your operating system! Syntax will differ from Mac to Windows to Linux.</a:t>
            </a:r>
          </a:p>
        </p:txBody>
      </p:sp>
    </p:spTree>
    <p:extLst>
      <p:ext uri="{BB962C8B-B14F-4D97-AF65-F5344CB8AC3E}">
        <p14:creationId xmlns:p14="http://schemas.microsoft.com/office/powerpoint/2010/main" val="10147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1C19-0A48-4526-BF0C-A4E17363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 dirty="0"/>
              <a:t>Inspecting your workspace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73821-AF91-4704-8F27-AA4805D1DCF3}"/>
              </a:ext>
            </a:extLst>
          </p:cNvPr>
          <p:cNvSpPr txBox="1"/>
          <p:nvPr/>
        </p:nvSpPr>
        <p:spPr>
          <a:xfrm>
            <a:off x="826027" y="2197727"/>
            <a:ext cx="11039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getwd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() </a:t>
            </a:r>
          </a:p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setwd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(</a:t>
            </a:r>
            <a:r>
              <a:rPr lang="en-GB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“</a:t>
            </a:r>
            <a:r>
              <a:rPr lang="en-GB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your path</a:t>
            </a:r>
            <a:r>
              <a:rPr lang="en-GB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”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)</a:t>
            </a:r>
          </a:p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library()               </a:t>
            </a:r>
            <a:r>
              <a:rPr lang="en-GB" dirty="0">
                <a:latin typeface="Source Code Pro" panose="020B0509030403020204" pitchFamily="49" charset="0"/>
              </a:rPr>
              <a:t># Lists the packages installed on your computer</a:t>
            </a:r>
          </a:p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library(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“</a:t>
            </a:r>
            <a:r>
              <a:rPr lang="en-GB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package_name</a:t>
            </a:r>
            <a:r>
              <a:rPr lang="en-GB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”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) </a:t>
            </a:r>
            <a:r>
              <a:rPr lang="en-GB" dirty="0">
                <a:latin typeface="Source Code Pro" panose="020B0509030403020204" pitchFamily="49" charset="0"/>
              </a:rPr>
              <a:t># Loads packages into your session</a:t>
            </a:r>
          </a:p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sessionInfo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()           </a:t>
            </a:r>
            <a:r>
              <a:rPr lang="en-GB" dirty="0">
                <a:latin typeface="Source Code Pro" panose="020B0509030403020204" pitchFamily="49" charset="0"/>
              </a:rPr>
              <a:t># Lists the packages loaded into memory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78AB8-C8E0-4D36-873B-792B8152D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7" y="4925145"/>
            <a:ext cx="1267409" cy="1267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DF9F6-27BC-454E-ABF7-199921F58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81" y="4062133"/>
            <a:ext cx="8043747" cy="2503955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637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creen Recording 12">
            <a:hlinkClick r:id="" action="ppaction://media"/>
            <a:extLst>
              <a:ext uri="{FF2B5EF4-FFF2-40B4-BE49-F238E27FC236}">
                <a16:creationId xmlns:a16="http://schemas.microsoft.com/office/drawing/2014/main" id="{8A8E565D-462F-4A3A-973C-17E19A03AFD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4126" y="319714"/>
            <a:ext cx="7143751" cy="6218573"/>
          </a:xfrm>
        </p:spPr>
      </p:pic>
    </p:spTree>
    <p:extLst>
      <p:ext uri="{BB962C8B-B14F-4D97-AF65-F5344CB8AC3E}">
        <p14:creationId xmlns:p14="http://schemas.microsoft.com/office/powerpoint/2010/main" val="42944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8485" mute="1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CBDC-51B3-4041-BEDE-05AF619B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</a:t>
            </a:r>
            <a:r>
              <a:rPr lang="en-GB" dirty="0" smtClean="0"/>
              <a:t>packages from </a:t>
            </a:r>
            <a:r>
              <a:rPr lang="en-GB" dirty="0" err="1" smtClean="0"/>
              <a:t>cran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87C2D-C354-42CD-ACEA-BBD64DC43E0C}"/>
              </a:ext>
            </a:extLst>
          </p:cNvPr>
          <p:cNvSpPr txBox="1"/>
          <p:nvPr/>
        </p:nvSpPr>
        <p:spPr>
          <a:xfrm>
            <a:off x="1037865" y="3736209"/>
            <a:ext cx="1011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install.packages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(</a:t>
            </a:r>
            <a:r>
              <a:rPr lang="en-GB" dirty="0">
                <a:latin typeface="Source Code Pro" panose="020B0509030403020204" pitchFamily="49" charset="0"/>
              </a:rPr>
              <a:t>“ggplot2”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)  </a:t>
            </a:r>
            <a:r>
              <a:rPr lang="en-GB" dirty="0">
                <a:latin typeface="Source Code Pro" panose="020B0509030403020204" pitchFamily="49" charset="0"/>
              </a:rPr>
              <a:t># Download and install package “ggplot2”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6ABCA-BA79-4B03-A187-5BAC173E1ABA}"/>
              </a:ext>
            </a:extLst>
          </p:cNvPr>
          <p:cNvSpPr txBox="1"/>
          <p:nvPr/>
        </p:nvSpPr>
        <p:spPr>
          <a:xfrm>
            <a:off x="1024129" y="2910521"/>
            <a:ext cx="1011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install.packages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()           </a:t>
            </a:r>
            <a:r>
              <a:rPr lang="en-GB" dirty="0">
                <a:latin typeface="Source Code Pro" panose="020B0509030403020204" pitchFamily="49" charset="0"/>
              </a:rPr>
              <a:t># Download and install packages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523" y="4857960"/>
            <a:ext cx="1524725" cy="1524725"/>
          </a:xfrm>
          <a:prstGeom prst="rect">
            <a:avLst/>
          </a:prstGeom>
        </p:spPr>
      </p:pic>
      <p:pic>
        <p:nvPicPr>
          <p:cNvPr id="4098" name="Picture 2" descr="Image result for cran 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66" y="215665"/>
            <a:ext cx="2549640" cy="13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FC71-6593-44FB-9034-853B6F4C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functions with “apropos”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1E8EF-6685-4139-9C1C-59D614E9D1F7}"/>
              </a:ext>
            </a:extLst>
          </p:cNvPr>
          <p:cNvSpPr txBox="1"/>
          <p:nvPr/>
        </p:nvSpPr>
        <p:spPr>
          <a:xfrm>
            <a:off x="826029" y="2807490"/>
            <a:ext cx="10116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apropos(“^read”)    </a:t>
            </a:r>
            <a:r>
              <a:rPr lang="en-GB" dirty="0">
                <a:latin typeface="Source Code Pro" panose="020B0509030403020204" pitchFamily="49" charset="0"/>
              </a:rPr>
              <a:t># Search for function names starting with “read”</a:t>
            </a:r>
          </a:p>
          <a:p>
            <a:endParaRPr lang="en-GB" dirty="0">
              <a:latin typeface="Source Code Pro" panose="020B0509030403020204" pitchFamily="49" charset="0"/>
            </a:endParaRPr>
          </a:p>
          <a:p>
            <a:endParaRPr lang="en-GB" dirty="0">
              <a:solidFill>
                <a:schemeClr val="accent6"/>
              </a:solidFill>
              <a:latin typeface="Source Code Pro" panose="020B0509030403020204" pitchFamily="49" charset="0"/>
            </a:endParaRPr>
          </a:p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apropos(“\\read$”)  </a:t>
            </a:r>
            <a:r>
              <a:rPr lang="en-GB" dirty="0">
                <a:latin typeface="Source Code Pro" panose="020B0509030403020204" pitchFamily="49" charset="0"/>
              </a:rPr>
              <a:t># Search for function names ending with “read”</a:t>
            </a:r>
          </a:p>
          <a:p>
            <a:endParaRPr lang="en-GB" dirty="0">
              <a:latin typeface="Source Code Pro" panose="020B0509030403020204" pitchFamily="49" charset="0"/>
            </a:endParaRPr>
          </a:p>
          <a:p>
            <a:endParaRPr lang="en-GB" dirty="0">
              <a:latin typeface="Source Code Pro" panose="020B050903040302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86BD3-F4A8-4029-8BD3-62B41445E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419" y="4561815"/>
            <a:ext cx="1837563" cy="18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FC71-6593-44FB-9034-853B6F4C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help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01922-A53A-44A1-AEF2-1B3317B46832}"/>
              </a:ext>
            </a:extLst>
          </p:cNvPr>
          <p:cNvSpPr txBox="1"/>
          <p:nvPr/>
        </p:nvSpPr>
        <p:spPr>
          <a:xfrm>
            <a:off x="826027" y="2169162"/>
            <a:ext cx="10812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help.start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()    </a:t>
            </a:r>
            <a:r>
              <a:rPr lang="en-GB" dirty="0">
                <a:latin typeface="Source Code Pro" panose="020B0509030403020204" pitchFamily="49" charset="0"/>
              </a:rPr>
              <a:t># Manuals and reference guides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Source Code Pro" panose="020B0509030403020204" pitchFamily="49" charset="0"/>
            </a:endParaRPr>
          </a:p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help(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t.test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)    </a:t>
            </a:r>
            <a:r>
              <a:rPr lang="en-GB" dirty="0">
                <a:latin typeface="Source Code Pro" panose="020B0509030403020204" pitchFamily="49" charset="0"/>
              </a:rPr>
              <a:t># </a:t>
            </a:r>
            <a:r>
              <a:rPr lang="en-GB" dirty="0" err="1">
                <a:latin typeface="Source Code Pro" panose="020B0509030403020204" pitchFamily="49" charset="0"/>
              </a:rPr>
              <a:t>Dispay</a:t>
            </a:r>
            <a:r>
              <a:rPr lang="en-GB" dirty="0">
                <a:latin typeface="Source Code Pro" panose="020B0509030403020204" pitchFamily="49" charset="0"/>
              </a:rPr>
              <a:t> the help page for function ‘</a:t>
            </a:r>
            <a:r>
              <a:rPr lang="en-GB" dirty="0" err="1">
                <a:latin typeface="Source Code Pro" panose="020B0509030403020204" pitchFamily="49" charset="0"/>
              </a:rPr>
              <a:t>t.test</a:t>
            </a:r>
            <a:r>
              <a:rPr lang="en-GB" dirty="0">
                <a:latin typeface="Source Code Pro" panose="020B0509030403020204" pitchFamily="49" charset="0"/>
              </a:rPr>
              <a:t>’</a:t>
            </a:r>
          </a:p>
          <a:p>
            <a:endParaRPr lang="en-GB" dirty="0">
              <a:latin typeface="Source Code Pro" panose="020B0509030403020204" pitchFamily="49" charset="0"/>
            </a:endParaRPr>
          </a:p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?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t.test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         </a:t>
            </a:r>
            <a:r>
              <a:rPr lang="en-GB" dirty="0">
                <a:latin typeface="Source Code Pro" panose="020B0509030403020204" pitchFamily="49" charset="0"/>
              </a:rPr>
              <a:t># … a shorthand for the same thing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n-GB" dirty="0">
              <a:latin typeface="Source Code Pro" panose="020B0509030403020204" pitchFamily="49" charset="0"/>
            </a:endParaRPr>
          </a:p>
          <a:p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&gt; 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args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(</a:t>
            </a:r>
            <a:r>
              <a:rPr lang="en-GB" dirty="0" err="1">
                <a:solidFill>
                  <a:schemeClr val="accent6"/>
                </a:solidFill>
                <a:latin typeface="Source Code Pro" panose="020B0509030403020204" pitchFamily="49" charset="0"/>
              </a:rPr>
              <a:t>t.test</a:t>
            </a:r>
            <a:r>
              <a:rPr lang="en-GB" dirty="0">
                <a:solidFill>
                  <a:schemeClr val="accent6"/>
                </a:solidFill>
                <a:latin typeface="Source Code Pro" panose="020B0509030403020204" pitchFamily="49" charset="0"/>
              </a:rPr>
              <a:t>)    </a:t>
            </a:r>
            <a:r>
              <a:rPr lang="en-GB" dirty="0">
                <a:latin typeface="Source Code Pro" panose="020B0509030403020204" pitchFamily="49" charset="0"/>
              </a:rPr>
              <a:t># Displays the argument names and corresponding default 							values of a function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721BEB61-C667-46E9-BC8D-50BA1FB8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762" y="4561817"/>
            <a:ext cx="1788879" cy="1788879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CE6745D9-A74A-4ED0-99D3-7165A21A8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136" y="4842109"/>
            <a:ext cx="1217315" cy="12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Function arguments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4129" y="2286000"/>
            <a:ext cx="3133580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2891" indent="-342891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CONSOLE INPUT:</a:t>
            </a:r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600" dirty="0"/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ource Code Pro" panose="020B0509030403020204"/>
              </a:rPr>
              <a:t>&gt;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ource Code Pro" panose="020B0509030403020204"/>
              </a:rPr>
              <a:t>args</a:t>
            </a:r>
            <a:r>
              <a:rPr lang="en-US" dirty="0">
                <a:latin typeface="Source Code Pro" panose="020B0509030403020204"/>
              </a:rPr>
              <a:t>(plot)</a:t>
            </a:r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600" dirty="0"/>
          </a:p>
          <a:p>
            <a:pPr marL="342891" indent="-342891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CONSOLE OUTPUT:</a:t>
            </a:r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600" dirty="0"/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600" dirty="0"/>
              <a:t> function (x, y, …)</a:t>
            </a:r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600" dirty="0"/>
              <a:t> </a:t>
            </a:r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600" dirty="0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9F7E7CFA-FF59-49BE-9ADD-142583EFEB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3361" y="1071386"/>
            <a:ext cx="6096641" cy="4732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0BAC2-2938-4FA2-92C9-A77C05037D18}"/>
              </a:ext>
            </a:extLst>
          </p:cNvPr>
          <p:cNvSpPr txBox="1"/>
          <p:nvPr/>
        </p:nvSpPr>
        <p:spPr>
          <a:xfrm>
            <a:off x="1024129" y="5087817"/>
            <a:ext cx="4309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would like more information:</a:t>
            </a:r>
          </a:p>
          <a:p>
            <a:endParaRPr lang="en-GB" dirty="0"/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Source Code Pro" panose="020B0509030403020204"/>
              </a:rPr>
              <a:t>&gt; help</a:t>
            </a:r>
            <a:r>
              <a:rPr lang="en-GB" dirty="0">
                <a:latin typeface="Source Code Pro" panose="020B0509030403020204"/>
              </a:rPr>
              <a:t>(plot)</a:t>
            </a:r>
          </a:p>
        </p:txBody>
      </p:sp>
    </p:spTree>
    <p:extLst>
      <p:ext uri="{BB962C8B-B14F-4D97-AF65-F5344CB8AC3E}">
        <p14:creationId xmlns:p14="http://schemas.microsoft.com/office/powerpoint/2010/main" val="16990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52" y="747252"/>
            <a:ext cx="4033706" cy="5065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8031" y="124268"/>
            <a:ext cx="3790335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Keep an eye out for Bio Code Club!</a:t>
            </a:r>
          </a:p>
          <a:p>
            <a:endParaRPr lang="en-US" sz="3200" b="1" dirty="0">
              <a:solidFill>
                <a:srgbClr val="CC3399"/>
              </a:solidFill>
            </a:endParaRPr>
          </a:p>
          <a:p>
            <a:r>
              <a:rPr lang="en-US" sz="3200" b="1" dirty="0" smtClean="0">
                <a:solidFill>
                  <a:srgbClr val="CC3399"/>
                </a:solidFill>
              </a:rPr>
              <a:t>Last Wednesday of each month during the Summer </a:t>
            </a:r>
            <a:r>
              <a:rPr lang="en-US" sz="3200" b="1" dirty="0" smtClean="0"/>
              <a:t>4-5 pm</a:t>
            </a:r>
          </a:p>
          <a:p>
            <a:r>
              <a:rPr lang="en-US" sz="3200" b="1" dirty="0" smtClean="0"/>
              <a:t>TMEC </a:t>
            </a:r>
            <a:r>
              <a:rPr lang="en-US" sz="3200" b="1" dirty="0"/>
              <a:t>304 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>
                <a:solidFill>
                  <a:srgbClr val="CC3399"/>
                </a:solidFill>
              </a:rPr>
              <a:t>Once a week in TMEC starting </a:t>
            </a:r>
            <a:r>
              <a:rPr lang="en-US" sz="3200" b="1" dirty="0" smtClean="0">
                <a:solidFill>
                  <a:srgbClr val="CC3399"/>
                </a:solidFill>
              </a:rPr>
              <a:t>September</a:t>
            </a:r>
          </a:p>
          <a:p>
            <a:r>
              <a:rPr lang="en-US" sz="3200" b="1" dirty="0" smtClean="0"/>
              <a:t>Time &amp; Venue TBC</a:t>
            </a:r>
            <a:endParaRPr lang="en-US" sz="3200" b="1" dirty="0"/>
          </a:p>
          <a:p>
            <a:endParaRPr lang="en-US" sz="3600" b="1" dirty="0" smtClean="0">
              <a:solidFill>
                <a:srgbClr val="CC3399"/>
              </a:solidFill>
            </a:endParaRPr>
          </a:p>
          <a:p>
            <a:endParaRPr lang="en-US" sz="3600" b="1" dirty="0">
              <a:solidFill>
                <a:srgbClr val="CC3399"/>
              </a:solidFill>
            </a:endParaRPr>
          </a:p>
          <a:p>
            <a:endParaRPr lang="en-US" sz="36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3E06-C6F8-46CD-B0DF-7ECA563E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lines &amp; scripts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F484B-55EE-4D7D-9225-0A30BBB9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9" y="2528986"/>
            <a:ext cx="4147601" cy="2521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610D2-AB70-4A33-91A3-F03A25652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429" y="2127512"/>
            <a:ext cx="5657851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3E06-C6F8-46CD-B0DF-7ECA563E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lines &amp; scripts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94FC3-F050-4F47-BFC2-BD4F2CD88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83" y="2084833"/>
            <a:ext cx="7038047" cy="37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6F8F-6445-42DE-BCD7-761D04EA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Saving &amp; closing your session</a:t>
            </a:r>
          </a:p>
        </p:txBody>
      </p:sp>
      <p:pic>
        <p:nvPicPr>
          <p:cNvPr id="13" name="Screen Recording 12">
            <a:hlinkClick r:id="" action="ppaction://media"/>
            <a:extLst>
              <a:ext uri="{FF2B5EF4-FFF2-40B4-BE49-F238E27FC236}">
                <a16:creationId xmlns:a16="http://schemas.microsoft.com/office/drawing/2014/main" id="{90982723-F95E-4B64-AD16-950C4BB858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4965" y="2313215"/>
            <a:ext cx="8982073" cy="22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0EE33-417C-4191-836B-282819B8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6" y="640081"/>
            <a:ext cx="480940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dirty="0"/>
              <a:t>Exploring r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>
                <a:solidFill>
                  <a:schemeClr val="accent6"/>
                </a:solidFill>
              </a:rPr>
              <a:t>r</a:t>
            </a:r>
            <a:r>
              <a:rPr lang="en-US" sz="4400" dirty="0">
                <a:solidFill>
                  <a:schemeClr val="accent6"/>
                </a:solidFill>
              </a:rPr>
              <a:t> objects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9" y="3765315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51B4956-56ED-4C9A-B5E1-0ABAF85CA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52" y="700004"/>
            <a:ext cx="5458968" cy="54589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1A0EE33-417C-4191-836B-282819B88384}"/>
              </a:ext>
            </a:extLst>
          </p:cNvPr>
          <p:cNvSpPr txBox="1">
            <a:spLocks/>
          </p:cNvSpPr>
          <p:nvPr/>
        </p:nvSpPr>
        <p:spPr>
          <a:xfrm>
            <a:off x="468077" y="3054573"/>
            <a:ext cx="4809407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90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Variables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1"/>
            <a:ext cx="9720073" cy="23077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Assign variables with a &lt;-(traditional) or = (new way)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A variable can be overwritten so be careful with naming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Names can be UPPER/lowercase/./_ mixes, </a:t>
            </a:r>
            <a:r>
              <a:rPr lang="en-US" sz="2400" dirty="0">
                <a:solidFill>
                  <a:srgbClr val="FF3399"/>
                </a:solidFill>
              </a:rPr>
              <a:t>but can’t start with a number!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64273" y="4925787"/>
            <a:ext cx="2639785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&gt; </a:t>
            </a:r>
            <a:r>
              <a:rPr lang="en-US" sz="2400" dirty="0" err="1">
                <a:solidFill>
                  <a:srgbClr val="0000FF"/>
                </a:solidFill>
              </a:rPr>
              <a:t>my_number</a:t>
            </a:r>
            <a:r>
              <a:rPr lang="en-US" sz="2400" dirty="0">
                <a:solidFill>
                  <a:srgbClr val="0000FF"/>
                </a:solidFill>
              </a:rPr>
              <a:t> = 5</a:t>
            </a:r>
          </a:p>
          <a:p>
            <a:r>
              <a:rPr lang="en-US" sz="2400" dirty="0">
                <a:solidFill>
                  <a:srgbClr val="0000FF"/>
                </a:solidFill>
              </a:rPr>
              <a:t>&gt; </a:t>
            </a:r>
            <a:r>
              <a:rPr lang="en-US" sz="2400" dirty="0" err="1">
                <a:solidFill>
                  <a:srgbClr val="0000FF"/>
                </a:solidFill>
              </a:rPr>
              <a:t>my_number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000" dirty="0"/>
          </a:p>
          <a:p>
            <a:r>
              <a:rPr lang="en-US" sz="2000" dirty="0"/>
              <a:t>[1] 5</a:t>
            </a:r>
          </a:p>
        </p:txBody>
      </p:sp>
    </p:spTree>
    <p:extLst>
      <p:ext uri="{BB962C8B-B14F-4D97-AF65-F5344CB8AC3E}">
        <p14:creationId xmlns:p14="http://schemas.microsoft.com/office/powerpoint/2010/main" val="159845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10559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Basic way to store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c</a:t>
            </a:r>
            <a:r>
              <a:rPr lang="en-US" sz="2400" dirty="0"/>
              <a:t> stands for </a:t>
            </a:r>
            <a:r>
              <a:rPr lang="en-US" sz="2400" dirty="0">
                <a:solidFill>
                  <a:schemeClr val="accent2"/>
                </a:solidFill>
              </a:rPr>
              <a:t>“concatenate”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put these together as a vector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327071" y="4197421"/>
            <a:ext cx="310787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&gt; </a:t>
            </a:r>
            <a:r>
              <a:rPr lang="en-US" sz="2400" dirty="0" err="1">
                <a:solidFill>
                  <a:srgbClr val="0000FF"/>
                </a:solidFill>
              </a:rPr>
              <a:t>myvector</a:t>
            </a:r>
            <a:r>
              <a:rPr lang="en-US" sz="2400" dirty="0">
                <a:solidFill>
                  <a:srgbClr val="0000FF"/>
                </a:solidFill>
              </a:rPr>
              <a:t> = c(3,5,7)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&gt; </a:t>
            </a:r>
            <a:r>
              <a:rPr lang="en-US" sz="2400" dirty="0" err="1">
                <a:solidFill>
                  <a:srgbClr val="0000FF"/>
                </a:solidFill>
              </a:rPr>
              <a:t>myvector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/>
              <a:t>[1] 3 5 7</a:t>
            </a:r>
          </a:p>
        </p:txBody>
      </p:sp>
    </p:spTree>
    <p:extLst>
      <p:ext uri="{BB962C8B-B14F-4D97-AF65-F5344CB8AC3E}">
        <p14:creationId xmlns:p14="http://schemas.microsoft.com/office/powerpoint/2010/main" val="2670847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871" y="2242458"/>
            <a:ext cx="10079300" cy="311875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numeric: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&gt; </a:t>
            </a:r>
            <a:r>
              <a:rPr lang="en-US" sz="2800" dirty="0" err="1">
                <a:solidFill>
                  <a:srgbClr val="0000FF"/>
                </a:solidFill>
              </a:rPr>
              <a:t>mynumeric</a:t>
            </a:r>
            <a:r>
              <a:rPr lang="en-US" sz="2800" dirty="0">
                <a:solidFill>
                  <a:srgbClr val="0000FF"/>
                </a:solidFill>
              </a:rPr>
              <a:t> = c(3,5,7)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character: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&gt; </a:t>
            </a:r>
            <a:r>
              <a:rPr lang="en-US" sz="2800" dirty="0" err="1">
                <a:solidFill>
                  <a:srgbClr val="0000FF"/>
                </a:solidFill>
              </a:rPr>
              <a:t>mycharacter</a:t>
            </a:r>
            <a:r>
              <a:rPr lang="en-US" sz="2800" dirty="0">
                <a:solidFill>
                  <a:srgbClr val="0000FF"/>
                </a:solidFill>
              </a:rPr>
              <a:t> = c(“bob”, “</a:t>
            </a:r>
            <a:r>
              <a:rPr lang="en-US" sz="2800" dirty="0" err="1">
                <a:solidFill>
                  <a:srgbClr val="0000FF"/>
                </a:solidFill>
              </a:rPr>
              <a:t>nancy</a:t>
            </a:r>
            <a:r>
              <a:rPr lang="en-US" sz="2800" dirty="0">
                <a:solidFill>
                  <a:srgbClr val="0000FF"/>
                </a:solidFill>
              </a:rPr>
              <a:t>”, “</a:t>
            </a:r>
            <a:r>
              <a:rPr lang="en-US" sz="2800" dirty="0" err="1">
                <a:solidFill>
                  <a:srgbClr val="0000FF"/>
                </a:solidFill>
              </a:rPr>
              <a:t>jose</a:t>
            </a:r>
            <a:r>
              <a:rPr lang="en-US" sz="2800" dirty="0">
                <a:solidFill>
                  <a:srgbClr val="0000FF"/>
                </a:solidFill>
              </a:rPr>
              <a:t>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logical or Boolean: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&gt; </a:t>
            </a:r>
            <a:r>
              <a:rPr lang="en-US" sz="2800" dirty="0" err="1">
                <a:solidFill>
                  <a:srgbClr val="0000FF"/>
                </a:solidFill>
              </a:rPr>
              <a:t>mylogical</a:t>
            </a:r>
            <a:r>
              <a:rPr lang="en-US" sz="2800" dirty="0">
                <a:solidFill>
                  <a:srgbClr val="0000FF"/>
                </a:solidFill>
              </a:rPr>
              <a:t> = c(TRUE, FALSE, TRUE)</a:t>
            </a:r>
          </a:p>
        </p:txBody>
      </p:sp>
    </p:spTree>
    <p:extLst>
      <p:ext uri="{BB962C8B-B14F-4D97-AF65-F5344CB8AC3E}">
        <p14:creationId xmlns:p14="http://schemas.microsoft.com/office/powerpoint/2010/main" val="15761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your Vector 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7428" y="1964872"/>
            <a:ext cx="10835857" cy="2628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• </a:t>
            </a:r>
            <a:r>
              <a:rPr lang="en-US" sz="2400" dirty="0" smtClean="0"/>
              <a:t>General </a:t>
            </a:r>
            <a:r>
              <a:rPr lang="en-US" sz="2400" dirty="0"/>
              <a:t>workflow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 err="1" smtClean="0">
                <a:solidFill>
                  <a:srgbClr val="0000FF"/>
                </a:solidFill>
              </a:rPr>
              <a:t>myvector</a:t>
            </a:r>
            <a:r>
              <a:rPr lang="en-US" sz="2400" dirty="0" smtClean="0">
                <a:solidFill>
                  <a:srgbClr val="0000FF"/>
                </a:solidFill>
              </a:rPr>
              <a:t> = c(3,5,7)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 err="1" smtClean="0">
                <a:solidFill>
                  <a:srgbClr val="0000FF"/>
                </a:solidFill>
              </a:rPr>
              <a:t>myvector_char</a:t>
            </a:r>
            <a:r>
              <a:rPr lang="en-US" sz="2400" dirty="0" smtClean="0">
                <a:solidFill>
                  <a:srgbClr val="0000FF"/>
                </a:solidFill>
              </a:rPr>
              <a:t> = </a:t>
            </a:r>
            <a:r>
              <a:rPr lang="en-US" sz="2400" dirty="0" err="1" smtClean="0">
                <a:solidFill>
                  <a:srgbClr val="0000FF"/>
                </a:solidFill>
              </a:rPr>
              <a:t>as.character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myvector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 err="1" smtClean="0">
                <a:solidFill>
                  <a:srgbClr val="0000FF"/>
                </a:solidFill>
              </a:rPr>
              <a:t>myvector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[1</a:t>
            </a:r>
            <a:r>
              <a:rPr lang="en-US" sz="2400" dirty="0"/>
              <a:t>] “3”, “5”, “7”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7699" y="4684850"/>
            <a:ext cx="10711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Where this comes in handy: when R says you are trying to do an operation on your variable that is one type of vector, when it has to be another type.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done with other types e.g. matrices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C3399"/>
                </a:solidFill>
              </a:rPr>
              <a:t>Use wisely</a:t>
            </a:r>
          </a:p>
        </p:txBody>
      </p:sp>
    </p:spTree>
    <p:extLst>
      <p:ext uri="{BB962C8B-B14F-4D97-AF65-F5344CB8AC3E}">
        <p14:creationId xmlns:p14="http://schemas.microsoft.com/office/powerpoint/2010/main" val="22484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89414"/>
            <a:ext cx="9720073" cy="230777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Like </a:t>
            </a:r>
            <a:r>
              <a:rPr lang="en-US" sz="2800" dirty="0"/>
              <a:t>vectors with mixed data types (numeric, character, logical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&gt; </a:t>
            </a:r>
            <a:r>
              <a:rPr lang="en-US" sz="2800" dirty="0" err="1" smtClean="0">
                <a:solidFill>
                  <a:srgbClr val="0000FF"/>
                </a:solidFill>
              </a:rPr>
              <a:t>mylist</a:t>
            </a:r>
            <a:r>
              <a:rPr lang="en-US" sz="2800" dirty="0" smtClean="0">
                <a:solidFill>
                  <a:srgbClr val="0000FF"/>
                </a:solidFill>
              </a:rPr>
              <a:t> = c(3</a:t>
            </a:r>
            <a:r>
              <a:rPr lang="en-US" sz="2800" dirty="0">
                <a:solidFill>
                  <a:srgbClr val="0000FF"/>
                </a:solidFill>
              </a:rPr>
              <a:t>, “TP53”, FALSE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“</a:t>
            </a:r>
            <a:r>
              <a:rPr lang="en-US" sz="2800" dirty="0" err="1"/>
              <a:t>unlist</a:t>
            </a:r>
            <a:r>
              <a:rPr lang="en-US" sz="2800" dirty="0"/>
              <a:t>”-</a:t>
            </a:r>
            <a:r>
              <a:rPr lang="en-US" sz="2800" dirty="0" err="1"/>
              <a:t>inga</a:t>
            </a:r>
            <a:r>
              <a:rPr lang="en-US" sz="2800" dirty="0"/>
              <a:t> list tries to coerce the data to an </a:t>
            </a:r>
            <a:r>
              <a:rPr lang="en-US" sz="2800" dirty="0">
                <a:solidFill>
                  <a:srgbClr val="FF3399"/>
                </a:solidFill>
              </a:rPr>
              <a:t>atomic vector </a:t>
            </a:r>
            <a:r>
              <a:rPr lang="en-US" sz="2800" dirty="0"/>
              <a:t>of all the same type (lowest common  denominator, usually a character)</a:t>
            </a:r>
          </a:p>
        </p:txBody>
      </p:sp>
    </p:spTree>
    <p:extLst>
      <p:ext uri="{BB962C8B-B14F-4D97-AF65-F5344CB8AC3E}">
        <p14:creationId xmlns:p14="http://schemas.microsoft.com/office/powerpoint/2010/main" val="21854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823358"/>
            <a:ext cx="972007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/>
              <a:t>Makes </a:t>
            </a:r>
            <a:r>
              <a:rPr lang="en-US" dirty="0"/>
              <a:t>a vector nominal (able to be ordered by </a:t>
            </a:r>
            <a:r>
              <a:rPr lang="en-US" dirty="0" smtClean="0"/>
              <a:t>integers)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Create </a:t>
            </a:r>
            <a:r>
              <a:rPr lang="en-US" dirty="0"/>
              <a:t>a variable “gender” with 2 "male" entries and 4 "female" entries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>
                <a:solidFill>
                  <a:srgbClr val="0000FF"/>
                </a:solidFill>
              </a:rPr>
              <a:t>gender </a:t>
            </a:r>
            <a:r>
              <a:rPr lang="en-US" dirty="0" smtClean="0">
                <a:solidFill>
                  <a:srgbClr val="0000FF"/>
                </a:solidFill>
              </a:rPr>
              <a:t>= c(rep</a:t>
            </a:r>
            <a:r>
              <a:rPr lang="en-US" dirty="0">
                <a:solidFill>
                  <a:srgbClr val="0000FF"/>
                </a:solidFill>
              </a:rPr>
              <a:t>("male", 2), rep("female", 4)) 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gender_factor</a:t>
            </a:r>
            <a:r>
              <a:rPr lang="en-US" dirty="0" smtClean="0">
                <a:solidFill>
                  <a:srgbClr val="0000FF"/>
                </a:solidFill>
              </a:rPr>
              <a:t> = factor(gender) # </a:t>
            </a:r>
            <a:r>
              <a:rPr lang="en-US" dirty="0">
                <a:solidFill>
                  <a:srgbClr val="0000FF"/>
                </a:solidFill>
              </a:rPr>
              <a:t>stores gender as 2 2’s and 4 1’s and </a:t>
            </a:r>
            <a:r>
              <a:rPr lang="en-US" dirty="0" smtClean="0">
                <a:solidFill>
                  <a:srgbClr val="0000FF"/>
                </a:solidFill>
              </a:rPr>
              <a:t>associates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&gt; gender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1] male </a:t>
            </a:r>
            <a:r>
              <a:rPr lang="en-US" dirty="0" err="1" smtClean="0"/>
              <a:t>male</a:t>
            </a:r>
            <a:r>
              <a:rPr lang="en-US" dirty="0" smtClean="0"/>
              <a:t> female </a:t>
            </a:r>
            <a:r>
              <a:rPr lang="en-US" dirty="0" err="1" smtClean="0"/>
              <a:t>female</a:t>
            </a:r>
            <a:r>
              <a:rPr lang="en-US" dirty="0" smtClean="0"/>
              <a:t> </a:t>
            </a:r>
            <a:r>
              <a:rPr lang="en-US" dirty="0" err="1" smtClean="0"/>
              <a:t>female</a:t>
            </a:r>
            <a:r>
              <a:rPr lang="en-US" dirty="0" smtClean="0"/>
              <a:t> </a:t>
            </a:r>
            <a:r>
              <a:rPr lang="en-US" dirty="0" err="1" smtClean="0"/>
              <a:t>female</a:t>
            </a:r>
            <a:r>
              <a:rPr lang="en-US" dirty="0" smtClean="0"/>
              <a:t> Levels</a:t>
            </a:r>
            <a:r>
              <a:rPr lang="en-US" dirty="0"/>
              <a:t>: female </a:t>
            </a:r>
            <a:r>
              <a:rPr lang="en-US" dirty="0" smtClean="0"/>
              <a:t>male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Now </a:t>
            </a:r>
            <a:r>
              <a:rPr lang="en-US" dirty="0"/>
              <a:t>1=female, 2=male </a:t>
            </a:r>
            <a:r>
              <a:rPr lang="en-US" b="1" dirty="0">
                <a:solidFill>
                  <a:srgbClr val="FF3399"/>
                </a:solidFill>
              </a:rPr>
              <a:t>internally</a:t>
            </a:r>
            <a:r>
              <a:rPr lang="en-US" dirty="0"/>
              <a:t> (alphabetically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R </a:t>
            </a:r>
            <a:r>
              <a:rPr lang="en-US" dirty="0"/>
              <a:t>now treats gender as a </a:t>
            </a:r>
            <a:r>
              <a:rPr lang="en-US" b="1" dirty="0">
                <a:solidFill>
                  <a:srgbClr val="FF3399"/>
                </a:solidFill>
              </a:rPr>
              <a:t>nominal variable</a:t>
            </a:r>
          </a:p>
        </p:txBody>
      </p:sp>
    </p:spTree>
    <p:extLst>
      <p:ext uri="{BB962C8B-B14F-4D97-AF65-F5344CB8AC3E}">
        <p14:creationId xmlns:p14="http://schemas.microsoft.com/office/powerpoint/2010/main" val="5560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intro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Familiarize ourselves with R Studio and some fundamental R commands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Identify some key R objects that will help us store &amp; manipulate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Use some popular mathematical R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Discover R’s potential through a class example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87" y="623317"/>
            <a:ext cx="1473596" cy="14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56015"/>
            <a:ext cx="9720073" cy="43227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Data </a:t>
            </a:r>
            <a:r>
              <a:rPr lang="en-US" dirty="0"/>
              <a:t>must be all the same type (numeric, character, </a:t>
            </a:r>
            <a:r>
              <a:rPr lang="en-US" dirty="0" smtClean="0"/>
              <a:t>logical)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Columns </a:t>
            </a:r>
            <a:r>
              <a:rPr lang="en-US" dirty="0"/>
              <a:t>must have the same </a:t>
            </a:r>
            <a:r>
              <a:rPr lang="en-US" dirty="0" smtClean="0"/>
              <a:t>length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Creation: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mymatrix</a:t>
            </a:r>
            <a:r>
              <a:rPr lang="en-US" dirty="0" smtClean="0">
                <a:solidFill>
                  <a:srgbClr val="0000FF"/>
                </a:solidFill>
              </a:rPr>
              <a:t> = matrix(c(1:6</a:t>
            </a:r>
            <a:r>
              <a:rPr lang="en-US" dirty="0">
                <a:solidFill>
                  <a:srgbClr val="0000FF"/>
                </a:solidFill>
              </a:rPr>
              <a:t>), </a:t>
            </a:r>
            <a:r>
              <a:rPr lang="en-US" dirty="0" err="1">
                <a:solidFill>
                  <a:srgbClr val="0000FF"/>
                </a:solidFill>
              </a:rPr>
              <a:t>nrow</a:t>
            </a:r>
            <a:r>
              <a:rPr lang="en-US" dirty="0">
                <a:solidFill>
                  <a:srgbClr val="0000FF"/>
                </a:solidFill>
              </a:rPr>
              <a:t>=3, </a:t>
            </a:r>
            <a:r>
              <a:rPr lang="en-US" dirty="0" err="1" smtClean="0">
                <a:solidFill>
                  <a:srgbClr val="0000FF"/>
                </a:solidFill>
              </a:rPr>
              <a:t>ncol</a:t>
            </a:r>
            <a:r>
              <a:rPr lang="en-US" dirty="0" smtClean="0">
                <a:solidFill>
                  <a:srgbClr val="0000FF"/>
                </a:solidFill>
              </a:rPr>
              <a:t>=2)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Indexed </a:t>
            </a:r>
            <a:r>
              <a:rPr lang="en-US" dirty="0"/>
              <a:t>by </a:t>
            </a:r>
            <a:r>
              <a:rPr lang="en-US" b="1" dirty="0">
                <a:solidFill>
                  <a:srgbClr val="FF3399"/>
                </a:solidFill>
              </a:rPr>
              <a:t>[</a:t>
            </a:r>
            <a:r>
              <a:rPr lang="en-US" b="1" dirty="0" err="1">
                <a:solidFill>
                  <a:srgbClr val="FF3399"/>
                </a:solidFill>
              </a:rPr>
              <a:t>row,column</a:t>
            </a:r>
            <a:r>
              <a:rPr lang="en-US" b="1" dirty="0" smtClean="0">
                <a:solidFill>
                  <a:srgbClr val="FF3399"/>
                </a:solidFill>
              </a:rPr>
              <a:t>]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>
                <a:solidFill>
                  <a:srgbClr val="0000FF"/>
                </a:solidFill>
              </a:rPr>
              <a:t>mymatrix</a:t>
            </a:r>
            <a:r>
              <a:rPr lang="en-US" dirty="0">
                <a:solidFill>
                  <a:srgbClr val="0000FF"/>
                </a:solidFill>
              </a:rPr>
              <a:t>[1,1]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returns item in row 1, column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>
                <a:solidFill>
                  <a:srgbClr val="0000FF"/>
                </a:solidFill>
              </a:rPr>
              <a:t>mymatrix</a:t>
            </a:r>
            <a:r>
              <a:rPr lang="en-US" dirty="0">
                <a:solidFill>
                  <a:srgbClr val="0000FF"/>
                </a:solidFill>
              </a:rPr>
              <a:t>[1,]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returns all of row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>
                <a:solidFill>
                  <a:srgbClr val="0000FF"/>
                </a:solidFill>
              </a:rPr>
              <a:t>mymatrix</a:t>
            </a:r>
            <a:r>
              <a:rPr lang="en-US" dirty="0">
                <a:solidFill>
                  <a:srgbClr val="0000FF"/>
                </a:solidFill>
              </a:rPr>
              <a:t>[,1</a:t>
            </a:r>
            <a:r>
              <a:rPr lang="en-US" dirty="0" smtClean="0">
                <a:solidFill>
                  <a:srgbClr val="0000FF"/>
                </a:solidFill>
              </a:rPr>
              <a:t>]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returns all of column 1</a:t>
            </a:r>
          </a:p>
        </p:txBody>
      </p:sp>
    </p:spTree>
    <p:extLst>
      <p:ext uri="{BB962C8B-B14F-4D97-AF65-F5344CB8AC3E}">
        <p14:creationId xmlns:p14="http://schemas.microsoft.com/office/powerpoint/2010/main" val="22571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Dataframes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aka </a:t>
            </a:r>
            <a:r>
              <a:rPr lang="en-US" dirty="0" err="1" smtClean="0">
                <a:solidFill>
                  <a:schemeClr val="accent2"/>
                </a:solidFill>
              </a:rPr>
              <a:t>df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204357"/>
            <a:ext cx="972007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Very popular data structures!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Subset </a:t>
            </a:r>
            <a:r>
              <a:rPr lang="en-US" sz="2400" dirty="0"/>
              <a:t>of matrices allowing mixed types (numeric, character, logical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 err="1" smtClean="0">
                <a:solidFill>
                  <a:srgbClr val="0000FF"/>
                </a:solidFill>
              </a:rPr>
              <a:t>mydataframe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= </a:t>
            </a:r>
            <a:r>
              <a:rPr lang="en-US" sz="2400" dirty="0" err="1" smtClean="0">
                <a:solidFill>
                  <a:srgbClr val="0000FF"/>
                </a:solidFill>
              </a:rPr>
              <a:t>as.data.frame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mymatrix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You </a:t>
            </a:r>
            <a:r>
              <a:rPr lang="en-US" sz="2400" dirty="0"/>
              <a:t>can give columns names so you can index by </a:t>
            </a:r>
            <a:r>
              <a:rPr lang="en-US" sz="2400" dirty="0" smtClean="0"/>
              <a:t>them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>
                <a:solidFill>
                  <a:srgbClr val="0000FF"/>
                </a:solidFill>
              </a:rPr>
              <a:t>names(</a:t>
            </a:r>
            <a:r>
              <a:rPr lang="en-US" sz="2400" dirty="0" err="1">
                <a:solidFill>
                  <a:srgbClr val="0000FF"/>
                </a:solidFill>
              </a:rPr>
              <a:t>mydataframe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= c</a:t>
            </a:r>
            <a:r>
              <a:rPr lang="en-US" sz="2400" dirty="0">
                <a:solidFill>
                  <a:srgbClr val="0000FF"/>
                </a:solidFill>
              </a:rPr>
              <a:t>(“column1name”, “column2name</a:t>
            </a:r>
            <a:r>
              <a:rPr lang="en-US" sz="2400" dirty="0" smtClean="0">
                <a:solidFill>
                  <a:srgbClr val="0000FF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4358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Matrices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indexing &amp; converting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657" y="2188029"/>
            <a:ext cx="10607257" cy="451212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Can </a:t>
            </a:r>
            <a:r>
              <a:rPr lang="en-US" sz="1800" dirty="0"/>
              <a:t>use matrix or $ </a:t>
            </a:r>
            <a:r>
              <a:rPr lang="en-US" sz="1800" dirty="0" smtClean="0"/>
              <a:t>notation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 &gt; mydataframe$column1name </a:t>
            </a:r>
            <a:r>
              <a:rPr lang="en-US" sz="1800" dirty="0" smtClean="0"/>
              <a:t>		</a:t>
            </a:r>
            <a:r>
              <a:rPr lang="en-US" sz="1800" dirty="0" smtClean="0">
                <a:solidFill>
                  <a:schemeClr val="accent3"/>
                </a:solidFill>
              </a:rPr>
              <a:t>#</a:t>
            </a:r>
            <a:r>
              <a:rPr lang="en-US" sz="1800" dirty="0">
                <a:solidFill>
                  <a:schemeClr val="accent3"/>
                </a:solidFill>
              </a:rPr>
              <a:t>works on </a:t>
            </a:r>
            <a:r>
              <a:rPr lang="en-US" sz="1800" dirty="0" smtClean="0">
                <a:solidFill>
                  <a:schemeClr val="accent3"/>
                </a:solidFill>
              </a:rPr>
              <a:t>column1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&gt; </a:t>
            </a:r>
            <a:r>
              <a:rPr lang="en-US" sz="1800" dirty="0" err="1">
                <a:solidFill>
                  <a:srgbClr val="0000FF"/>
                </a:solidFill>
              </a:rPr>
              <a:t>mydataframe</a:t>
            </a:r>
            <a:r>
              <a:rPr lang="en-US" sz="1800" dirty="0">
                <a:solidFill>
                  <a:srgbClr val="0000FF"/>
                </a:solidFill>
              </a:rPr>
              <a:t>[,1] </a:t>
            </a:r>
            <a:r>
              <a:rPr lang="en-US" sz="1800" dirty="0" smtClean="0"/>
              <a:t>			</a:t>
            </a:r>
            <a:r>
              <a:rPr lang="en-US" sz="1800" dirty="0" smtClean="0">
                <a:solidFill>
                  <a:schemeClr val="accent3"/>
                </a:solidFill>
              </a:rPr>
              <a:t>#</a:t>
            </a:r>
            <a:r>
              <a:rPr lang="en-US" sz="1800" dirty="0">
                <a:solidFill>
                  <a:schemeClr val="accent3"/>
                </a:solidFill>
              </a:rPr>
              <a:t>works on </a:t>
            </a:r>
            <a:r>
              <a:rPr lang="en-US" sz="1800" dirty="0" smtClean="0">
                <a:solidFill>
                  <a:schemeClr val="accent3"/>
                </a:solidFill>
              </a:rPr>
              <a:t>column1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&gt; </a:t>
            </a:r>
            <a:r>
              <a:rPr lang="en-US" sz="1800" dirty="0" err="1">
                <a:solidFill>
                  <a:srgbClr val="0000FF"/>
                </a:solidFill>
              </a:rPr>
              <a:t>mydataframe</a:t>
            </a:r>
            <a:r>
              <a:rPr lang="en-US" sz="1800" dirty="0">
                <a:solidFill>
                  <a:srgbClr val="0000FF"/>
                </a:solidFill>
              </a:rPr>
              <a:t>[“rowname1”,] </a:t>
            </a:r>
            <a:r>
              <a:rPr lang="en-US" sz="1800" dirty="0" smtClean="0"/>
              <a:t>		</a:t>
            </a:r>
            <a:r>
              <a:rPr lang="en-US" sz="1800" dirty="0" smtClean="0">
                <a:solidFill>
                  <a:schemeClr val="accent3"/>
                </a:solidFill>
              </a:rPr>
              <a:t>#</a:t>
            </a:r>
            <a:r>
              <a:rPr lang="en-US" sz="1800" dirty="0">
                <a:solidFill>
                  <a:schemeClr val="accent3"/>
                </a:solidFill>
              </a:rPr>
              <a:t>works on </a:t>
            </a:r>
            <a:r>
              <a:rPr lang="en-US" sz="1800" dirty="0" smtClean="0">
                <a:solidFill>
                  <a:schemeClr val="accent3"/>
                </a:solidFill>
              </a:rPr>
              <a:t>rowname1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&gt; </a:t>
            </a:r>
            <a:r>
              <a:rPr lang="en-US" sz="1800" dirty="0" err="1">
                <a:solidFill>
                  <a:srgbClr val="0000FF"/>
                </a:solidFill>
              </a:rPr>
              <a:t>mydataframe</a:t>
            </a:r>
            <a:r>
              <a:rPr lang="en-US" sz="1800" dirty="0">
                <a:solidFill>
                  <a:srgbClr val="0000FF"/>
                </a:solidFill>
              </a:rPr>
              <a:t>[1,] </a:t>
            </a:r>
            <a:r>
              <a:rPr lang="en-US" sz="1800" dirty="0" smtClean="0"/>
              <a:t>			</a:t>
            </a:r>
            <a:r>
              <a:rPr lang="en-US" sz="1800" dirty="0" smtClean="0">
                <a:solidFill>
                  <a:schemeClr val="accent3"/>
                </a:solidFill>
              </a:rPr>
              <a:t>#</a:t>
            </a:r>
            <a:r>
              <a:rPr lang="en-US" sz="1800" dirty="0">
                <a:solidFill>
                  <a:schemeClr val="accent3"/>
                </a:solidFill>
              </a:rPr>
              <a:t>works on row </a:t>
            </a:r>
            <a:r>
              <a:rPr lang="en-US" sz="1800" dirty="0" smtClean="0">
                <a:solidFill>
                  <a:schemeClr val="accent3"/>
                </a:solidFill>
              </a:rPr>
              <a:t>1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&gt; </a:t>
            </a:r>
            <a:r>
              <a:rPr lang="en-US" sz="1800" dirty="0" err="1">
                <a:solidFill>
                  <a:srgbClr val="0000FF"/>
                </a:solidFill>
              </a:rPr>
              <a:t>mydataframe</a:t>
            </a:r>
            <a:r>
              <a:rPr lang="en-US" sz="1800" dirty="0">
                <a:solidFill>
                  <a:srgbClr val="0000FF"/>
                </a:solidFill>
              </a:rPr>
              <a:t>[-1,] </a:t>
            </a:r>
            <a:r>
              <a:rPr lang="en-US" sz="1800" dirty="0" smtClean="0"/>
              <a:t>			</a:t>
            </a:r>
            <a:r>
              <a:rPr lang="en-US" sz="1800" dirty="0" smtClean="0">
                <a:solidFill>
                  <a:schemeClr val="accent3"/>
                </a:solidFill>
              </a:rPr>
              <a:t>#</a:t>
            </a:r>
            <a:r>
              <a:rPr lang="en-US" sz="1800" dirty="0">
                <a:solidFill>
                  <a:schemeClr val="accent3"/>
                </a:solidFill>
              </a:rPr>
              <a:t>excludes row </a:t>
            </a:r>
            <a:r>
              <a:rPr lang="en-US" sz="1800" dirty="0" smtClean="0">
                <a:solidFill>
                  <a:schemeClr val="accent3"/>
                </a:solidFill>
              </a:rPr>
              <a:t>1</a:t>
            </a:r>
          </a:p>
          <a:p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To turn a DF into a </a:t>
            </a:r>
            <a:r>
              <a:rPr lang="en-US" sz="1800" dirty="0"/>
              <a:t>matrix for certain operations</a:t>
            </a:r>
            <a:r>
              <a:rPr lang="en-US" sz="1800" dirty="0" smtClean="0"/>
              <a:t>: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&gt; </a:t>
            </a:r>
            <a:r>
              <a:rPr lang="en-US" sz="1800" dirty="0" err="1" smtClean="0">
                <a:solidFill>
                  <a:srgbClr val="0000FF"/>
                </a:solidFill>
              </a:rPr>
              <a:t>mymatrix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= </a:t>
            </a:r>
            <a:r>
              <a:rPr lang="en-US" sz="1800" dirty="0" err="1" smtClean="0">
                <a:solidFill>
                  <a:srgbClr val="0000FF"/>
                </a:solidFill>
              </a:rPr>
              <a:t>as.matrix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mydataframe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CC3399"/>
                </a:solidFill>
              </a:rPr>
              <a:t>Note: This turns </a:t>
            </a:r>
            <a:r>
              <a:rPr lang="en-US" sz="1800" dirty="0">
                <a:solidFill>
                  <a:srgbClr val="CC3399"/>
                </a:solidFill>
              </a:rPr>
              <a:t>data into all the same type (lowest common denominator is usually character)</a:t>
            </a:r>
          </a:p>
        </p:txBody>
      </p:sp>
    </p:spTree>
    <p:extLst>
      <p:ext uri="{BB962C8B-B14F-4D97-AF65-F5344CB8AC3E}">
        <p14:creationId xmlns:p14="http://schemas.microsoft.com/office/powerpoint/2010/main" val="6788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Adding &amp; joining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rows &amp; columns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“</a:t>
            </a:r>
            <a:r>
              <a:rPr lang="en-US" dirty="0" err="1"/>
              <a:t>rbind</a:t>
            </a:r>
            <a:r>
              <a:rPr lang="en-US" dirty="0"/>
              <a:t>” to add a row or another </a:t>
            </a:r>
            <a:r>
              <a:rPr lang="en-US" dirty="0" err="1"/>
              <a:t>df</a:t>
            </a:r>
            <a:r>
              <a:rPr lang="en-US" dirty="0"/>
              <a:t>/matrix to a pre-existing </a:t>
            </a:r>
            <a:r>
              <a:rPr lang="en-US" dirty="0" err="1" smtClean="0"/>
              <a:t>dataframe</a:t>
            </a:r>
            <a:r>
              <a:rPr lang="en-US" dirty="0" smtClean="0"/>
              <a:t>/</a:t>
            </a:r>
            <a:r>
              <a:rPr lang="en-US" dirty="0" err="1" smtClean="0"/>
              <a:t>maxtrix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mymatrix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</a:rPr>
              <a:t>rbind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mymatrix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newrow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mymatrix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= </a:t>
            </a:r>
            <a:r>
              <a:rPr lang="en-US" dirty="0" err="1" smtClean="0">
                <a:solidFill>
                  <a:srgbClr val="0000FF"/>
                </a:solidFill>
              </a:rPr>
              <a:t>rbind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mymatrix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matrixtwo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“</a:t>
            </a:r>
            <a:r>
              <a:rPr lang="en-US" dirty="0" err="1"/>
              <a:t>cbind</a:t>
            </a:r>
            <a:r>
              <a:rPr lang="en-US" dirty="0"/>
              <a:t>” to add a column or another </a:t>
            </a:r>
            <a:r>
              <a:rPr lang="en-US" dirty="0" err="1"/>
              <a:t>df</a:t>
            </a:r>
            <a:r>
              <a:rPr lang="en-US" dirty="0"/>
              <a:t>/matrix to a pre-existing </a:t>
            </a:r>
            <a:r>
              <a:rPr lang="en-US" dirty="0" err="1" smtClean="0"/>
              <a:t>dataframe</a:t>
            </a:r>
            <a:r>
              <a:rPr lang="en-US" dirty="0" smtClean="0"/>
              <a:t>/matrix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mymatrix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</a:rPr>
              <a:t>cbind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mymatrix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newcol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mymatrix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</a:rPr>
              <a:t>cbind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mymatrix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matrixtwo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22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selection of handy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53343"/>
            <a:ext cx="9720073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&gt; class(object) 		#gives object class</a:t>
            </a:r>
          </a:p>
          <a:p>
            <a:r>
              <a:rPr lang="en-US" dirty="0" smtClean="0"/>
              <a:t>&gt; mode(object</a:t>
            </a:r>
            <a:r>
              <a:rPr lang="en-US" dirty="0"/>
              <a:t>) </a:t>
            </a:r>
            <a:r>
              <a:rPr lang="en-US" dirty="0" smtClean="0"/>
              <a:t>	#</a:t>
            </a:r>
            <a:r>
              <a:rPr lang="en-US" dirty="0"/>
              <a:t>gives object </a:t>
            </a:r>
            <a:r>
              <a:rPr lang="en-US" dirty="0" smtClean="0"/>
              <a:t>type</a:t>
            </a:r>
          </a:p>
          <a:p>
            <a:r>
              <a:rPr lang="en-US" dirty="0" smtClean="0"/>
              <a:t>&gt; </a:t>
            </a:r>
            <a:r>
              <a:rPr lang="en-US" dirty="0"/>
              <a:t>length(vector) </a:t>
            </a:r>
            <a:r>
              <a:rPr lang="en-US" dirty="0" smtClean="0"/>
              <a:t>	#</a:t>
            </a:r>
            <a:r>
              <a:rPr lang="en-US" dirty="0"/>
              <a:t>gives </a:t>
            </a:r>
            <a:r>
              <a:rPr lang="en-US" dirty="0" smtClean="0"/>
              <a:t>length</a:t>
            </a:r>
          </a:p>
          <a:p>
            <a:r>
              <a:rPr lang="en-US" dirty="0" smtClean="0"/>
              <a:t>&gt; </a:t>
            </a:r>
            <a:r>
              <a:rPr lang="en-US" dirty="0"/>
              <a:t>dim(object) </a:t>
            </a:r>
            <a:r>
              <a:rPr lang="en-US" dirty="0" smtClean="0"/>
              <a:t>		#</a:t>
            </a:r>
            <a:r>
              <a:rPr lang="en-US" dirty="0"/>
              <a:t>gives </a:t>
            </a:r>
            <a:r>
              <a:rPr lang="en-US" dirty="0" smtClean="0"/>
              <a:t>matrix/</a:t>
            </a:r>
            <a:r>
              <a:rPr lang="en-US" dirty="0" err="1" smtClean="0"/>
              <a:t>dataframedimensions</a:t>
            </a:r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/>
              <a:t>nrow</a:t>
            </a:r>
            <a:r>
              <a:rPr lang="en-US" dirty="0"/>
              <a:t>(object) </a:t>
            </a:r>
            <a:r>
              <a:rPr lang="en-US" dirty="0" smtClean="0"/>
              <a:t>		#</a:t>
            </a:r>
            <a:r>
              <a:rPr lang="en-US" dirty="0"/>
              <a:t>gives number of </a:t>
            </a:r>
            <a:r>
              <a:rPr lang="en-US" dirty="0" smtClean="0"/>
              <a:t>rows</a:t>
            </a:r>
          </a:p>
          <a:p>
            <a:r>
              <a:rPr lang="en-US" dirty="0" smtClean="0"/>
              <a:t>&gt; </a:t>
            </a:r>
            <a:r>
              <a:rPr lang="en-US" dirty="0" err="1"/>
              <a:t>ncol</a:t>
            </a:r>
            <a:r>
              <a:rPr lang="en-US" dirty="0"/>
              <a:t>(object) </a:t>
            </a:r>
            <a:r>
              <a:rPr lang="en-US" dirty="0" smtClean="0"/>
              <a:t>		#</a:t>
            </a:r>
            <a:r>
              <a:rPr lang="en-US" dirty="0"/>
              <a:t>gives number of </a:t>
            </a:r>
            <a:r>
              <a:rPr lang="en-US" dirty="0" smtClean="0"/>
              <a:t>columns</a:t>
            </a:r>
          </a:p>
          <a:p>
            <a:r>
              <a:rPr lang="en-US" dirty="0" smtClean="0"/>
              <a:t>&gt; </a:t>
            </a:r>
            <a:r>
              <a:rPr lang="en-US" dirty="0" err="1"/>
              <a:t>str</a:t>
            </a:r>
            <a:r>
              <a:rPr lang="en-US" dirty="0"/>
              <a:t>(object) </a:t>
            </a:r>
            <a:r>
              <a:rPr lang="en-US" dirty="0" smtClean="0"/>
              <a:t>		#</a:t>
            </a:r>
            <a:r>
              <a:rPr lang="en-US" dirty="0"/>
              <a:t>gives object </a:t>
            </a:r>
            <a:r>
              <a:rPr lang="en-US" dirty="0" smtClean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4241420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handy functions!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&gt; head(object)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3"/>
                </a:solidFill>
              </a:rPr>
              <a:t>#</a:t>
            </a:r>
            <a:r>
              <a:rPr lang="en-US" dirty="0">
                <a:solidFill>
                  <a:schemeClr val="accent3"/>
                </a:solidFill>
              </a:rPr>
              <a:t>gives first 6 rows</a:t>
            </a:r>
          </a:p>
          <a:p>
            <a:r>
              <a:rPr lang="en-US" dirty="0">
                <a:solidFill>
                  <a:srgbClr val="0000FF"/>
                </a:solidFill>
              </a:rPr>
              <a:t>&gt; tail(object)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3"/>
                </a:solidFill>
              </a:rPr>
              <a:t>#</a:t>
            </a:r>
            <a:r>
              <a:rPr lang="en-US" dirty="0">
                <a:solidFill>
                  <a:schemeClr val="accent3"/>
                </a:solidFill>
              </a:rPr>
              <a:t>gives last 6 </a:t>
            </a:r>
            <a:r>
              <a:rPr lang="en-US" dirty="0" smtClean="0">
                <a:solidFill>
                  <a:schemeClr val="accent3"/>
                </a:solidFill>
              </a:rPr>
              <a:t>rows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 </a:t>
            </a:r>
            <a:r>
              <a:rPr lang="en-US" dirty="0">
                <a:solidFill>
                  <a:srgbClr val="0000FF"/>
                </a:solidFill>
              </a:rPr>
              <a:t>summary() 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3"/>
                </a:solidFill>
              </a:rPr>
              <a:t>#</a:t>
            </a:r>
            <a:r>
              <a:rPr lang="en-US" dirty="0">
                <a:solidFill>
                  <a:schemeClr val="accent3"/>
                </a:solidFill>
              </a:rPr>
              <a:t>quick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0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0EE33-417C-4191-836B-282819B8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6" y="640081"/>
            <a:ext cx="4809407" cy="3034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400" dirty="0"/>
              <a:t>Exploring r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>
                <a:solidFill>
                  <a:schemeClr val="accent6"/>
                </a:solidFill>
              </a:rPr>
              <a:t>built-in math functions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9" y="3765315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51B4956-56ED-4C9A-B5E1-0ABAF85CA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52" y="700004"/>
            <a:ext cx="5458968" cy="54589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1A0EE33-417C-4191-836B-282819B88384}"/>
              </a:ext>
            </a:extLst>
          </p:cNvPr>
          <p:cNvSpPr txBox="1">
            <a:spLocks/>
          </p:cNvSpPr>
          <p:nvPr/>
        </p:nvSpPr>
        <p:spPr>
          <a:xfrm>
            <a:off x="468077" y="3054573"/>
            <a:ext cx="4809407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1485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 is essentially a fancy </a:t>
            </a:r>
            <a:r>
              <a:rPr lang="en-US" sz="4400" dirty="0" smtClean="0"/>
              <a:t>calculator</a:t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accent3"/>
                </a:solidFill>
              </a:rPr>
              <a:t>as is any computer..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18 + 22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addition</a:t>
            </a:r>
          </a:p>
          <a:p>
            <a:r>
              <a:rPr lang="en-US" dirty="0"/>
              <a:t>&gt; 18 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12 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subtraction</a:t>
            </a:r>
          </a:p>
          <a:p>
            <a:r>
              <a:rPr lang="en-US" dirty="0"/>
              <a:t>&gt; 18 * 2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multiplication</a:t>
            </a:r>
          </a:p>
          <a:p>
            <a:r>
              <a:rPr lang="en-US" dirty="0"/>
              <a:t>&gt; 18 / 2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division</a:t>
            </a:r>
          </a:p>
          <a:p>
            <a:r>
              <a:rPr lang="en-US" dirty="0"/>
              <a:t>&gt; 18 %/% 4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integer part of quotient</a:t>
            </a:r>
          </a:p>
          <a:p>
            <a:r>
              <a:rPr lang="en-US" dirty="0"/>
              <a:t>&gt; 18 %% 4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modulo (remainder)</a:t>
            </a:r>
          </a:p>
          <a:p>
            <a:r>
              <a:rPr lang="en-US" dirty="0"/>
              <a:t>&gt; 18 ^ 2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exponent</a:t>
            </a:r>
          </a:p>
          <a:p>
            <a:endParaRPr lang="en-US" dirty="0"/>
          </a:p>
        </p:txBody>
      </p:sp>
      <p:pic>
        <p:nvPicPr>
          <p:cNvPr id="2050" name="Picture 2" descr="Abacus premium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401" y="451757"/>
            <a:ext cx="1393371" cy="13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But better!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>
                <a:solidFill>
                  <a:schemeClr val="accent1"/>
                </a:solidFill>
              </a:rPr>
              <a:t>R built-in math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&gt; max(object)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#max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&gt; min(object)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min</a:t>
            </a:r>
          </a:p>
          <a:p>
            <a:r>
              <a:rPr lang="en-US" dirty="0"/>
              <a:t>&gt; sum(object)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sum</a:t>
            </a:r>
          </a:p>
          <a:p>
            <a:r>
              <a:rPr lang="en-US" dirty="0"/>
              <a:t>&gt; mean(object)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mean</a:t>
            </a:r>
          </a:p>
          <a:p>
            <a:r>
              <a:rPr lang="en-US" dirty="0"/>
              <a:t>&gt; median(object)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median</a:t>
            </a:r>
          </a:p>
          <a:p>
            <a:r>
              <a:rPr lang="en-US" dirty="0"/>
              <a:t>&gt; range(object)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range</a:t>
            </a:r>
          </a:p>
          <a:p>
            <a:r>
              <a:rPr lang="en-US" dirty="0"/>
              <a:t>&gt; </a:t>
            </a:r>
            <a:r>
              <a:rPr lang="en-US" dirty="0" err="1" smtClean="0"/>
              <a:t>var</a:t>
            </a:r>
            <a:r>
              <a:rPr lang="en-US" dirty="0" smtClean="0"/>
              <a:t>(object) 		</a:t>
            </a:r>
            <a:r>
              <a:rPr lang="en-US" dirty="0" smtClean="0">
                <a:solidFill>
                  <a:schemeClr val="accent2"/>
                </a:solidFill>
              </a:rPr>
              <a:t>#variance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sd</a:t>
            </a:r>
            <a:r>
              <a:rPr lang="en-US" dirty="0" smtClean="0"/>
              <a:t>(object</a:t>
            </a:r>
            <a:r>
              <a:rPr lang="en-US" dirty="0"/>
              <a:t>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standard deviation </a:t>
            </a:r>
          </a:p>
          <a:p>
            <a:r>
              <a:rPr lang="en-US" dirty="0"/>
              <a:t>&gt; length(object)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number of values</a:t>
            </a:r>
          </a:p>
          <a:p>
            <a:endParaRPr lang="en-US" dirty="0"/>
          </a:p>
        </p:txBody>
      </p:sp>
      <p:pic>
        <p:nvPicPr>
          <p:cNvPr id="4" name="Picture 2" descr="Abacus premiu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401" y="451757"/>
            <a:ext cx="1393371" cy="13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But better!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>
                <a:solidFill>
                  <a:schemeClr val="accent1"/>
                </a:solidFill>
              </a:rPr>
              <a:t>More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4400" dirty="0">
                <a:solidFill>
                  <a:schemeClr val="accent1"/>
                </a:solidFill>
              </a:rPr>
              <a:t>R built-in math functions!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log(10) 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natural log (base e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dirty="0" smtClean="0"/>
              <a:t>&gt; </a:t>
            </a:r>
            <a:r>
              <a:rPr lang="en-US" dirty="0" err="1"/>
              <a:t>exp</a:t>
            </a:r>
            <a:r>
              <a:rPr lang="en-US" dirty="0"/>
              <a:t>(2.302585)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antilog (e raised to power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dirty="0" smtClean="0"/>
              <a:t>&gt; </a:t>
            </a:r>
            <a:r>
              <a:rPr lang="en-US" dirty="0"/>
              <a:t>log10(100) 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log base </a:t>
            </a:r>
            <a:r>
              <a:rPr lang="en-US" dirty="0" smtClean="0">
                <a:solidFill>
                  <a:schemeClr val="accent2"/>
                </a:solidFill>
              </a:rPr>
              <a:t>10</a:t>
            </a:r>
          </a:p>
          <a:p>
            <a:r>
              <a:rPr lang="en-US" dirty="0" smtClean="0"/>
              <a:t>&gt; </a:t>
            </a:r>
            <a:r>
              <a:rPr lang="en-US" dirty="0" err="1"/>
              <a:t>sqrt</a:t>
            </a:r>
            <a:r>
              <a:rPr lang="en-US" dirty="0"/>
              <a:t>(88) 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square </a:t>
            </a:r>
            <a:r>
              <a:rPr lang="en-US" dirty="0" smtClean="0">
                <a:solidFill>
                  <a:schemeClr val="accent2"/>
                </a:solidFill>
              </a:rPr>
              <a:t>root</a:t>
            </a:r>
          </a:p>
          <a:p>
            <a:r>
              <a:rPr lang="en-US" dirty="0" smtClean="0"/>
              <a:t>&gt; </a:t>
            </a:r>
            <a:r>
              <a:rPr lang="en-US" dirty="0"/>
              <a:t>factorial(8) 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2"/>
                </a:solidFill>
              </a:rPr>
              <a:t>#factorial</a:t>
            </a:r>
          </a:p>
          <a:p>
            <a:r>
              <a:rPr lang="en-US" dirty="0" smtClean="0"/>
              <a:t>&gt; </a:t>
            </a:r>
            <a:r>
              <a:rPr lang="en-US" dirty="0"/>
              <a:t>choose(12, 8)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combinations (binomial coefficients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dirty="0" smtClean="0"/>
              <a:t>&gt; </a:t>
            </a:r>
            <a:r>
              <a:rPr lang="en-US" dirty="0"/>
              <a:t>round(log(10), digits=3)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round to specified </a:t>
            </a:r>
            <a:r>
              <a:rPr lang="en-US" dirty="0" smtClean="0">
                <a:solidFill>
                  <a:schemeClr val="accent2"/>
                </a:solidFill>
              </a:rPr>
              <a:t>digits</a:t>
            </a:r>
          </a:p>
          <a:p>
            <a:r>
              <a:rPr lang="en-US" dirty="0"/>
              <a:t>&gt; abs(18 / -12) 	</a:t>
            </a:r>
            <a:r>
              <a:rPr lang="en-US" dirty="0" smtClean="0"/>
              <a:t>  	</a:t>
            </a:r>
            <a:r>
              <a:rPr lang="en-US" dirty="0" smtClean="0">
                <a:solidFill>
                  <a:schemeClr val="accent2"/>
                </a:solidFill>
              </a:rPr>
              <a:t>#</a:t>
            </a:r>
            <a:r>
              <a:rPr lang="en-US" dirty="0">
                <a:solidFill>
                  <a:schemeClr val="accent2"/>
                </a:solidFill>
              </a:rPr>
              <a:t>absolute value</a:t>
            </a: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Abacus premiu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401" y="451757"/>
            <a:ext cx="1393371" cy="13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3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Its Free!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Open-source license (anyone </a:t>
            </a:r>
            <a:r>
              <a:rPr lang="en-US" sz="2800" dirty="0"/>
              <a:t>can download and modify the </a:t>
            </a:r>
            <a:r>
              <a:rPr lang="en-US" sz="2800" dirty="0" smtClean="0"/>
              <a:t>code)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Runs everywhere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Huge Community and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Very popular amongst biologists</a:t>
            </a:r>
            <a:endParaRPr lang="en-US" sz="2800" dirty="0"/>
          </a:p>
        </p:txBody>
      </p:sp>
      <p:pic>
        <p:nvPicPr>
          <p:cNvPr id="6146" name="Picture 2" descr="https://www.r-project.org/logo/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52" y="497471"/>
            <a:ext cx="1586696" cy="12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But better!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>
                <a:solidFill>
                  <a:schemeClr val="accent1"/>
                </a:solidFill>
              </a:rPr>
              <a:t>More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4400" dirty="0">
                <a:solidFill>
                  <a:schemeClr val="accent1"/>
                </a:solidFill>
              </a:rPr>
              <a:t>R built-in math functions!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</a:t>
            </a:r>
            <a:r>
              <a:rPr lang="en-US" dirty="0" err="1"/>
              <a:t>runif</a:t>
            </a:r>
            <a:r>
              <a:rPr lang="en-US" dirty="0"/>
              <a:t>(5)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3"/>
                </a:solidFill>
              </a:rPr>
              <a:t>#</a:t>
            </a:r>
            <a:r>
              <a:rPr lang="en-US" dirty="0">
                <a:solidFill>
                  <a:schemeClr val="accent3"/>
                </a:solidFill>
              </a:rPr>
              <a:t>number of random numbers between </a:t>
            </a:r>
            <a:r>
              <a:rPr lang="en-US" dirty="0" smtClean="0">
                <a:solidFill>
                  <a:schemeClr val="accent3"/>
                </a:solidFill>
              </a:rPr>
              <a:t>0-1</a:t>
            </a:r>
          </a:p>
          <a:p>
            <a:r>
              <a:rPr lang="en-US" dirty="0" smtClean="0"/>
              <a:t>&gt; </a:t>
            </a:r>
            <a:r>
              <a:rPr lang="en-US" dirty="0" err="1"/>
              <a:t>rnorm</a:t>
            </a:r>
            <a:r>
              <a:rPr lang="en-US" dirty="0"/>
              <a:t>(5) 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3"/>
                </a:solidFill>
              </a:rPr>
              <a:t>#</a:t>
            </a:r>
            <a:r>
              <a:rPr lang="en-US" dirty="0">
                <a:solidFill>
                  <a:schemeClr val="accent3"/>
                </a:solidFill>
              </a:rPr>
              <a:t>random numbers from uniform normal </a:t>
            </a:r>
            <a:r>
              <a:rPr lang="en-US" dirty="0" smtClean="0">
                <a:solidFill>
                  <a:schemeClr val="accent3"/>
                </a:solidFill>
              </a:rPr>
              <a:t>distribution</a:t>
            </a:r>
          </a:p>
          <a:p>
            <a:endParaRPr lang="en-US" dirty="0" smtClean="0"/>
          </a:p>
        </p:txBody>
      </p:sp>
      <p:pic>
        <p:nvPicPr>
          <p:cNvPr id="4" name="Picture 2" descr="Abacus premiu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401" y="451757"/>
            <a:ext cx="1393371" cy="13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2242" y="3815442"/>
            <a:ext cx="3635924" cy="1954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8499" y="3894078"/>
            <a:ext cx="3457732" cy="1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35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shortcuts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21329"/>
            <a:ext cx="972007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Series</a:t>
            </a:r>
            <a:r>
              <a:rPr lang="en-US" sz="3200" dirty="0"/>
              <a:t>: colon or “</a:t>
            </a:r>
            <a:r>
              <a:rPr lang="en-US" sz="3200" dirty="0" err="1"/>
              <a:t>seq</a:t>
            </a:r>
            <a:r>
              <a:rPr lang="en-US" sz="3200" dirty="0" smtClean="0"/>
              <a:t>”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&gt; 10:1</a:t>
            </a:r>
          </a:p>
          <a:p>
            <a:r>
              <a:rPr lang="en-US" sz="3200" b="1" dirty="0" smtClean="0">
                <a:solidFill>
                  <a:srgbClr val="FF3399"/>
                </a:solidFill>
              </a:rPr>
              <a:t>&gt; </a:t>
            </a:r>
            <a:r>
              <a:rPr lang="en-US" sz="3200" b="1" dirty="0" err="1">
                <a:solidFill>
                  <a:srgbClr val="FF3399"/>
                </a:solidFill>
              </a:rPr>
              <a:t>seq</a:t>
            </a:r>
            <a:r>
              <a:rPr lang="en-US" sz="3200" b="1" dirty="0">
                <a:solidFill>
                  <a:srgbClr val="FF3399"/>
                </a:solidFill>
              </a:rPr>
              <a:t>(from, to, by) </a:t>
            </a:r>
            <a:endParaRPr lang="en-US" sz="3200" b="1" dirty="0" smtClean="0">
              <a:solidFill>
                <a:srgbClr val="FF3399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&gt; </a:t>
            </a:r>
            <a:r>
              <a:rPr lang="en-US" sz="3200" dirty="0" err="1">
                <a:solidFill>
                  <a:srgbClr val="0000FF"/>
                </a:solidFill>
              </a:rPr>
              <a:t>seq</a:t>
            </a:r>
            <a:r>
              <a:rPr lang="en-US" sz="3200" dirty="0">
                <a:solidFill>
                  <a:srgbClr val="0000FF"/>
                </a:solidFill>
              </a:rPr>
              <a:t>(1, 10, 2) </a:t>
            </a:r>
            <a:r>
              <a:rPr lang="en-US" sz="3200" dirty="0" smtClean="0">
                <a:solidFill>
                  <a:srgbClr val="0000FF"/>
                </a:solidFill>
              </a:rPr>
              <a:t>			</a:t>
            </a:r>
            <a:r>
              <a:rPr lang="en-US" sz="3200" dirty="0" smtClean="0">
                <a:solidFill>
                  <a:schemeClr val="accent3"/>
                </a:solidFill>
              </a:rPr>
              <a:t># </a:t>
            </a:r>
            <a:r>
              <a:rPr lang="en-US" sz="3200" dirty="0">
                <a:solidFill>
                  <a:schemeClr val="accent3"/>
                </a:solidFill>
              </a:rPr>
              <a:t>gives odd </a:t>
            </a:r>
            <a:r>
              <a:rPr lang="en-US" sz="3200" dirty="0" smtClean="0">
                <a:solidFill>
                  <a:schemeClr val="accent3"/>
                </a:solidFill>
              </a:rPr>
              <a:t>numbers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Repeat</a:t>
            </a:r>
          </a:p>
          <a:p>
            <a:r>
              <a:rPr lang="en-US" sz="3200" b="1" dirty="0" smtClean="0">
                <a:solidFill>
                  <a:srgbClr val="FF3399"/>
                </a:solidFill>
              </a:rPr>
              <a:t>&gt; </a:t>
            </a:r>
            <a:r>
              <a:rPr lang="en-US" sz="3200" b="1" dirty="0">
                <a:solidFill>
                  <a:srgbClr val="FF3399"/>
                </a:solidFill>
              </a:rPr>
              <a:t>rep(what, times</a:t>
            </a:r>
            <a:r>
              <a:rPr lang="en-US" sz="3200" b="1" dirty="0" smtClean="0">
                <a:solidFill>
                  <a:srgbClr val="FF3399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&gt; </a:t>
            </a:r>
            <a:r>
              <a:rPr lang="en-US" sz="3200" dirty="0">
                <a:solidFill>
                  <a:srgbClr val="0000FF"/>
                </a:solidFill>
              </a:rPr>
              <a:t>rep(10, 10)</a:t>
            </a:r>
          </a:p>
        </p:txBody>
      </p:sp>
    </p:spTree>
    <p:extLst>
      <p:ext uri="{BB962C8B-B14F-4D97-AF65-F5344CB8AC3E}">
        <p14:creationId xmlns:p14="http://schemas.microsoft.com/office/powerpoint/2010/main" val="2874255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387" y="1796143"/>
            <a:ext cx="972007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Test </a:t>
            </a:r>
            <a:r>
              <a:rPr lang="en-US" sz="2400" dirty="0"/>
              <a:t>of condition: </a:t>
            </a:r>
            <a:r>
              <a:rPr lang="en-US" sz="2400" dirty="0">
                <a:solidFill>
                  <a:srgbClr val="FF3399"/>
                </a:solidFill>
              </a:rPr>
              <a:t>returns logical </a:t>
            </a:r>
            <a:r>
              <a:rPr lang="en-US" sz="2400" dirty="0" smtClean="0">
                <a:solidFill>
                  <a:srgbClr val="FF3399"/>
                </a:solidFill>
              </a:rPr>
              <a:t>TRUE/FALSE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&gt; test1= c(1,2,3)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&gt; test1 &gt; 2</a:t>
            </a:r>
          </a:p>
          <a:p>
            <a:r>
              <a:rPr lang="en-US" sz="2400" dirty="0" smtClean="0"/>
              <a:t>[</a:t>
            </a:r>
            <a:r>
              <a:rPr lang="en-US" sz="2400" dirty="0"/>
              <a:t>1] FALSE </a:t>
            </a:r>
            <a:r>
              <a:rPr lang="en-US" sz="2400" dirty="0" err="1"/>
              <a:t>FALSE</a:t>
            </a:r>
            <a:r>
              <a:rPr lang="en-US" sz="2400" dirty="0"/>
              <a:t>  </a:t>
            </a:r>
            <a:r>
              <a:rPr lang="en-US" sz="2400" dirty="0" smtClean="0"/>
              <a:t>TRUE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&gt;</a:t>
            </a:r>
            <a:r>
              <a:rPr lang="en-US" sz="2400" dirty="0">
                <a:solidFill>
                  <a:srgbClr val="0000FF"/>
                </a:solidFill>
              </a:rPr>
              <a:t>test1 &gt;= 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sz="2400" dirty="0" smtClean="0"/>
              <a:t>[</a:t>
            </a:r>
            <a:r>
              <a:rPr lang="en-US" sz="2400" dirty="0"/>
              <a:t>1] FALSE  TRUE  </a:t>
            </a:r>
            <a:r>
              <a:rPr lang="en-US" sz="2400" dirty="0" err="1" smtClean="0"/>
              <a:t>TRUE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>
                <a:solidFill>
                  <a:srgbClr val="0000FF"/>
                </a:solidFill>
              </a:rPr>
              <a:t>which(test1 &gt;= 2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/>
              <a:t>[</a:t>
            </a:r>
            <a:r>
              <a:rPr lang="en-US" sz="2400" dirty="0"/>
              <a:t>1] 2 </a:t>
            </a:r>
            <a:r>
              <a:rPr lang="en-US" sz="2400" dirty="0" smtClean="0"/>
              <a:t>3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>
                <a:solidFill>
                  <a:srgbClr val="0000FF"/>
                </a:solidFill>
              </a:rPr>
              <a:t>test1[test1 &gt;=2] 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3"/>
                </a:solidFill>
              </a:rPr>
              <a:t># </a:t>
            </a:r>
            <a:r>
              <a:rPr lang="en-US" sz="2400" dirty="0" err="1" smtClean="0">
                <a:solidFill>
                  <a:schemeClr val="accent3"/>
                </a:solidFill>
              </a:rPr>
              <a:t>subsetting</a:t>
            </a:r>
            <a:r>
              <a:rPr lang="en-US" sz="2400" dirty="0" smtClean="0">
                <a:solidFill>
                  <a:schemeClr val="accent3"/>
                </a:solidFill>
              </a:rPr>
              <a:t> data </a:t>
            </a:r>
            <a:r>
              <a:rPr lang="en-US" sz="2400" dirty="0">
                <a:solidFill>
                  <a:schemeClr val="accent3"/>
                </a:solidFill>
              </a:rPr>
              <a:t>based on equality condition</a:t>
            </a:r>
          </a:p>
        </p:txBody>
      </p:sp>
    </p:spTree>
    <p:extLst>
      <p:ext uri="{BB962C8B-B14F-4D97-AF65-F5344CB8AC3E}">
        <p14:creationId xmlns:p14="http://schemas.microsoft.com/office/powerpoint/2010/main" val="147393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8912" y="2579397"/>
            <a:ext cx="9720263" cy="1498600"/>
          </a:xfrm>
        </p:spPr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49" y="1943449"/>
            <a:ext cx="2770497" cy="277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For</a:t>
            </a:r>
            <a:r>
              <a:rPr lang="en-US" dirty="0" smtClean="0"/>
              <a:t> loops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14" y="3502571"/>
            <a:ext cx="3645842" cy="2590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3399"/>
                </a:solidFill>
              </a:rPr>
              <a:t>for</a:t>
            </a:r>
            <a:r>
              <a:rPr lang="en-US" sz="3200" dirty="0"/>
              <a:t> (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val</a:t>
            </a:r>
            <a:r>
              <a:rPr lang="en-US" sz="3200" dirty="0"/>
              <a:t> in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sequence</a:t>
            </a:r>
            <a:r>
              <a:rPr lang="en-US" sz="3200" dirty="0" smtClean="0"/>
              <a:t>){</a:t>
            </a:r>
            <a:endParaRPr lang="en-US" sz="3200" dirty="0"/>
          </a:p>
          <a:p>
            <a:r>
              <a:rPr lang="en-US" sz="3200" dirty="0">
                <a:solidFill>
                  <a:schemeClr val="accent3"/>
                </a:solidFill>
              </a:rPr>
              <a:t>statement</a:t>
            </a:r>
          </a:p>
          <a:p>
            <a:r>
              <a:rPr lang="en-US" sz="3200" dirty="0"/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5858" y="1335024"/>
            <a:ext cx="518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myvector</a:t>
            </a:r>
            <a:r>
              <a:rPr lang="en-US" sz="3200" dirty="0" smtClean="0"/>
              <a:t> </a:t>
            </a:r>
            <a:r>
              <a:rPr lang="en-US" sz="3200" dirty="0"/>
              <a:t>&lt;- </a:t>
            </a:r>
            <a:r>
              <a:rPr lang="en-US" sz="3200" dirty="0" smtClean="0"/>
              <a:t>c(2,5,3)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3399"/>
                </a:solidFill>
              </a:rPr>
              <a:t>for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err="1">
                <a:solidFill>
                  <a:schemeClr val="accent4"/>
                </a:solidFill>
              </a:rPr>
              <a:t>val</a:t>
            </a:r>
            <a:r>
              <a:rPr lang="en-US" sz="3200" dirty="0"/>
              <a:t> in </a:t>
            </a:r>
            <a:r>
              <a:rPr lang="en-US" sz="3200" dirty="0" err="1" smtClean="0">
                <a:solidFill>
                  <a:schemeClr val="accent6"/>
                </a:solidFill>
              </a:rPr>
              <a:t>myvector</a:t>
            </a:r>
            <a:r>
              <a:rPr lang="en-US" sz="3200" dirty="0" smtClean="0"/>
              <a:t>) {</a:t>
            </a:r>
            <a:endParaRPr lang="en-US" sz="3200" dirty="0"/>
          </a:p>
          <a:p>
            <a:r>
              <a:rPr lang="en-US" sz="3200" dirty="0" smtClean="0">
                <a:solidFill>
                  <a:schemeClr val="accent3"/>
                </a:solidFill>
              </a:rPr>
              <a:t>print(</a:t>
            </a:r>
            <a:r>
              <a:rPr lang="en-US" sz="3200" dirty="0" err="1" smtClean="0">
                <a:solidFill>
                  <a:schemeClr val="accent3"/>
                </a:solidFill>
              </a:rPr>
              <a:t>val</a:t>
            </a:r>
            <a:r>
              <a:rPr lang="en-US" sz="3200" dirty="0" smtClean="0">
                <a:solidFill>
                  <a:schemeClr val="accent3"/>
                </a:solidFill>
              </a:rPr>
              <a:t>)</a:t>
            </a:r>
            <a:endParaRPr lang="en-US" sz="3200" dirty="0">
              <a:solidFill>
                <a:schemeClr val="accent3"/>
              </a:solidFill>
            </a:endParaRPr>
          </a:p>
          <a:p>
            <a:r>
              <a:rPr lang="en-US" sz="3200" dirty="0" smtClean="0"/>
              <a:t>}</a:t>
            </a:r>
          </a:p>
          <a:p>
            <a:endParaRPr lang="en-US" sz="3200" dirty="0" smtClean="0"/>
          </a:p>
          <a:p>
            <a:r>
              <a:rPr lang="en-US" sz="3200" dirty="0"/>
              <a:t>[1] 2</a:t>
            </a:r>
          </a:p>
          <a:p>
            <a:r>
              <a:rPr lang="en-US" sz="3200" dirty="0"/>
              <a:t>[1] 5</a:t>
            </a:r>
          </a:p>
          <a:p>
            <a:r>
              <a:rPr lang="en-US" sz="3200" dirty="0"/>
              <a:t>[1] 3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18846" y="2222211"/>
            <a:ext cx="4298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Way to iterate over data</a:t>
            </a:r>
          </a:p>
        </p:txBody>
      </p:sp>
    </p:spTree>
    <p:extLst>
      <p:ext uri="{BB962C8B-B14F-4D97-AF65-F5344CB8AC3E}">
        <p14:creationId xmlns:p14="http://schemas.microsoft.com/office/powerpoint/2010/main" val="11675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r>
              <a:rPr lang="en-US" dirty="0" smtClean="0">
                <a:solidFill>
                  <a:srgbClr val="FF3399"/>
                </a:solidFill>
              </a:rPr>
              <a:t>functions </a:t>
            </a:r>
            <a:r>
              <a:rPr lang="en-US" dirty="0" smtClean="0">
                <a:solidFill>
                  <a:schemeClr val="tx1"/>
                </a:solidFill>
              </a:rPr>
              <a:t>in 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94552"/>
            <a:ext cx="9720073" cy="8164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That’s how you can pack up multiple commands into a structure you can use again and again!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28585" y="2558725"/>
            <a:ext cx="554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sum.of.squares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2400" dirty="0">
                <a:solidFill>
                  <a:srgbClr val="FF3399"/>
                </a:solidFill>
              </a:rPr>
              <a:t>function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x,y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2400" dirty="0">
                <a:solidFill>
                  <a:srgbClr val="FF3399"/>
                </a:solidFill>
              </a:rPr>
              <a:t>{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x^2 + y^2</a:t>
            </a:r>
          </a:p>
          <a:p>
            <a:r>
              <a:rPr lang="en-US" sz="2400" dirty="0">
                <a:solidFill>
                  <a:srgbClr val="FF3399"/>
                </a:solidFill>
              </a:rPr>
              <a:t>}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8585" y="437460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&gt; num_1 </a:t>
            </a:r>
            <a:r>
              <a:rPr lang="en-US" sz="2400" dirty="0">
                <a:solidFill>
                  <a:srgbClr val="0000FF"/>
                </a:solidFill>
              </a:rPr>
              <a:t>= 3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&gt; num_2 </a:t>
            </a:r>
            <a:r>
              <a:rPr lang="en-US" sz="2400" dirty="0">
                <a:solidFill>
                  <a:srgbClr val="0000FF"/>
                </a:solidFill>
              </a:rPr>
              <a:t>= 2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 err="1" smtClean="0">
                <a:solidFill>
                  <a:srgbClr val="0000FF"/>
                </a:solidFill>
              </a:rPr>
              <a:t>sum.of.squares</a:t>
            </a:r>
            <a:r>
              <a:rPr lang="en-US" sz="2400" dirty="0" smtClean="0">
                <a:solidFill>
                  <a:srgbClr val="0000FF"/>
                </a:solidFill>
              </a:rPr>
              <a:t>(num_1</a:t>
            </a:r>
            <a:r>
              <a:rPr lang="en-US" sz="2400" dirty="0">
                <a:solidFill>
                  <a:srgbClr val="0000FF"/>
                </a:solidFill>
              </a:rPr>
              <a:t>, num_2)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8585" y="5954877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[1] 13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7445911" y="3465203"/>
              <a:ext cx="3089160" cy="12398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2231" y="3448643"/>
                <a:ext cx="3117960" cy="126972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Rectangle 63"/>
          <p:cNvSpPr/>
          <p:nvPr/>
        </p:nvSpPr>
        <p:spPr>
          <a:xfrm>
            <a:off x="1101323" y="3535679"/>
            <a:ext cx="2129558" cy="2016701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 Tip: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Name your functions wisely!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Brains are unreliable machines..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tricks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the apply function family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573383"/>
            <a:ext cx="9720073" cy="77941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Returns an object as a result of </a:t>
            </a:r>
            <a:r>
              <a:rPr lang="en-US" sz="2400" b="1" dirty="0" smtClean="0">
                <a:solidFill>
                  <a:srgbClr val="FF3399"/>
                </a:solidFill>
              </a:rPr>
              <a:t>applying a function </a:t>
            </a:r>
            <a:r>
              <a:rPr lang="en-US" sz="2400" dirty="0" smtClean="0"/>
              <a:t>to an entire data frame, matrix or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 </a:t>
            </a:r>
            <a:r>
              <a:rPr lang="en-US" sz="2400" b="1" dirty="0"/>
              <a:t>apply</a:t>
            </a:r>
            <a:r>
              <a:rPr lang="en-US" sz="2400" dirty="0"/>
              <a:t> functions </a:t>
            </a:r>
            <a:r>
              <a:rPr lang="en-US" sz="2400" dirty="0" smtClean="0"/>
              <a:t>are </a:t>
            </a:r>
            <a:r>
              <a:rPr lang="en-US" sz="2400" dirty="0"/>
              <a:t>marginally faster than a regular </a:t>
            </a:r>
            <a:r>
              <a:rPr lang="en-US" sz="2400" dirty="0" smtClean="0"/>
              <a:t>for </a:t>
            </a:r>
            <a:r>
              <a:rPr lang="en-US" sz="2400" b="1" dirty="0" smtClean="0"/>
              <a:t>loop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1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tricks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the apply function family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128" y="2356059"/>
            <a:ext cx="384278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99"/>
                </a:solidFill>
              </a:rPr>
              <a:t>apply</a:t>
            </a:r>
            <a:r>
              <a:rPr lang="en-US" sz="2400" dirty="0"/>
              <a:t> (</a:t>
            </a:r>
            <a:r>
              <a:rPr lang="en-US" sz="2400" dirty="0" err="1">
                <a:solidFill>
                  <a:schemeClr val="accent1"/>
                </a:solidFill>
              </a:rPr>
              <a:t>to_what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4128" y="3368220"/>
            <a:ext cx="6666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&gt; </a:t>
            </a:r>
            <a:r>
              <a:rPr lang="en-US" sz="2800" dirty="0" err="1" smtClean="0">
                <a:solidFill>
                  <a:srgbClr val="0000FF"/>
                </a:solidFill>
              </a:rPr>
              <a:t>mymatrix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= matrix(c(1:6), </a:t>
            </a:r>
            <a:r>
              <a:rPr lang="en-US" sz="2800" dirty="0" err="1">
                <a:solidFill>
                  <a:srgbClr val="0000FF"/>
                </a:solidFill>
              </a:rPr>
              <a:t>nrow</a:t>
            </a:r>
            <a:r>
              <a:rPr lang="en-US" sz="2800" dirty="0">
                <a:solidFill>
                  <a:srgbClr val="0000FF"/>
                </a:solidFill>
              </a:rPr>
              <a:t>=3, </a:t>
            </a:r>
            <a:r>
              <a:rPr lang="en-US" sz="2800" dirty="0" err="1">
                <a:solidFill>
                  <a:srgbClr val="0000FF"/>
                </a:solidFill>
              </a:rPr>
              <a:t>ncol</a:t>
            </a:r>
            <a:r>
              <a:rPr lang="en-US" sz="2800" dirty="0">
                <a:solidFill>
                  <a:srgbClr val="0000FF"/>
                </a:solidFill>
              </a:rPr>
              <a:t>=2)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8250" y="2402225"/>
            <a:ext cx="628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About how: “1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” is to apply over rows, “2” is to apply over columns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4128" y="388734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&gt; apply(mymatrix,1,sum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4128" y="4406477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[1] 5 7 9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69531" y="3410295"/>
            <a:ext cx="2168434" cy="1938992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FF"/>
                </a:solidFill>
              </a:rPr>
              <a:t>&gt; </a:t>
            </a:r>
            <a:r>
              <a:rPr lang="fr-FR" sz="2400" dirty="0" err="1">
                <a:solidFill>
                  <a:srgbClr val="0000FF"/>
                </a:solidFill>
              </a:rPr>
              <a:t>mymatrix</a:t>
            </a:r>
            <a:endParaRPr lang="fr-FR" sz="2400" dirty="0">
              <a:solidFill>
                <a:srgbClr val="0000FF"/>
              </a:solidFill>
            </a:endParaRPr>
          </a:p>
          <a:p>
            <a:r>
              <a:rPr lang="fr-FR" sz="2400" dirty="0">
                <a:solidFill>
                  <a:srgbClr val="0000FF"/>
                </a:solidFill>
              </a:rPr>
              <a:t>     [,1] [,2]</a:t>
            </a:r>
          </a:p>
          <a:p>
            <a:r>
              <a:rPr lang="fr-FR" sz="2400" dirty="0">
                <a:solidFill>
                  <a:srgbClr val="0000FF"/>
                </a:solidFill>
              </a:rPr>
              <a:t>[1,]    1    4</a:t>
            </a:r>
          </a:p>
          <a:p>
            <a:r>
              <a:rPr lang="fr-FR" sz="2400" dirty="0">
                <a:solidFill>
                  <a:srgbClr val="0000FF"/>
                </a:solidFill>
              </a:rPr>
              <a:t>[2,]    2    5</a:t>
            </a:r>
          </a:p>
          <a:p>
            <a:r>
              <a:rPr lang="fr-FR" sz="2400" dirty="0">
                <a:solidFill>
                  <a:srgbClr val="0000FF"/>
                </a:solidFill>
              </a:rPr>
              <a:t>[3,]    3    6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2603" y="4929697"/>
            <a:ext cx="2773992" cy="1090509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Your Turn: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Try it with columns!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tricks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variations of apply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0558" y="2254106"/>
            <a:ext cx="9397753" cy="397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6200000">
            <a:off x="9018343" y="3285849"/>
            <a:ext cx="5977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Table taken from https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://www.guru99.com/r-apply-sapply-tapply.html</a:t>
            </a:r>
          </a:p>
        </p:txBody>
      </p:sp>
    </p:spTree>
    <p:extLst>
      <p:ext uri="{BB962C8B-B14F-4D97-AF65-F5344CB8AC3E}">
        <p14:creationId xmlns:p14="http://schemas.microsoft.com/office/powerpoint/2010/main" val="19777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for the road!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Replicate()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500743"/>
          </a:xfrm>
        </p:spPr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replicate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/>
                </a:solidFill>
              </a:rPr>
              <a:t>repetitions</a:t>
            </a:r>
            <a:r>
              <a:rPr lang="en-US" dirty="0"/>
              <a:t>, </a:t>
            </a:r>
            <a:r>
              <a:rPr lang="en-US" dirty="0">
                <a:solidFill>
                  <a:srgbClr val="CC3399"/>
                </a:solidFill>
              </a:rPr>
              <a:t>function</a:t>
            </a:r>
            <a:r>
              <a:rPr lang="en-US" dirty="0"/>
              <a:t>(data)) </a:t>
            </a:r>
          </a:p>
        </p:txBody>
      </p:sp>
      <p:sp>
        <p:nvSpPr>
          <p:cNvPr id="4" name="Rectangle 3"/>
          <p:cNvSpPr/>
          <p:nvPr/>
        </p:nvSpPr>
        <p:spPr>
          <a:xfrm>
            <a:off x="954459" y="3843431"/>
            <a:ext cx="10000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</a:t>
            </a:r>
            <a:r>
              <a:rPr lang="en-US" dirty="0"/>
              <a:t>[,1]     </a:t>
            </a:r>
            <a:r>
              <a:rPr lang="en-US" dirty="0" smtClean="0"/>
              <a:t>   	 </a:t>
            </a:r>
            <a:r>
              <a:rPr lang="en-US" dirty="0"/>
              <a:t>[,2]    </a:t>
            </a:r>
            <a:r>
              <a:rPr lang="en-US" dirty="0" smtClean="0"/>
              <a:t>         </a:t>
            </a:r>
            <a:r>
              <a:rPr lang="en-US" dirty="0"/>
              <a:t>[,3]      </a:t>
            </a:r>
            <a:r>
              <a:rPr lang="en-US" dirty="0" smtClean="0"/>
              <a:t>		 </a:t>
            </a:r>
            <a:r>
              <a:rPr lang="en-US" dirty="0"/>
              <a:t>[,4]     </a:t>
            </a:r>
            <a:r>
              <a:rPr lang="en-US" dirty="0" smtClean="0"/>
              <a:t>      </a:t>
            </a:r>
            <a:r>
              <a:rPr lang="en-US" dirty="0"/>
              <a:t>[,5]</a:t>
            </a:r>
          </a:p>
          <a:p>
            <a:r>
              <a:rPr lang="en-US" dirty="0"/>
              <a:t>[1,]  0.9559560 -0.1175259 -0.7622642 -1.0084890 -1.5176103</a:t>
            </a:r>
          </a:p>
          <a:p>
            <a:r>
              <a:rPr lang="en-US" dirty="0"/>
              <a:t>[2,] -0.7266965 -2.4495685 -0.6873605 -0.1995848 -1.3064050</a:t>
            </a:r>
          </a:p>
          <a:p>
            <a:r>
              <a:rPr lang="en-US" dirty="0"/>
              <a:t>[3,]  0.4646987 -1.1877134 -0.9814098 -0.6633240  0.2236935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4128" y="3064159"/>
            <a:ext cx="2607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&gt; replicate(5, </a:t>
            </a:r>
            <a:r>
              <a:rPr lang="en-US" sz="2000" dirty="0" err="1">
                <a:solidFill>
                  <a:srgbClr val="0000FF"/>
                </a:solidFill>
              </a:rPr>
              <a:t>rnorm</a:t>
            </a:r>
            <a:r>
              <a:rPr lang="en-US" sz="2000" dirty="0">
                <a:solidFill>
                  <a:srgbClr val="0000FF"/>
                </a:solidFill>
              </a:rPr>
              <a:t>(3))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6625" y="1442425"/>
            <a:ext cx="3409717" cy="1872662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Your Turn: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Sample the normal distribution 3 times then sum all of your outcomes together!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4459" y="5447547"/>
            <a:ext cx="342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&gt; </a:t>
            </a:r>
            <a:r>
              <a:rPr lang="en-US" dirty="0" err="1" smtClean="0">
                <a:solidFill>
                  <a:srgbClr val="0000FF"/>
                </a:solidFill>
              </a:rPr>
              <a:t>my_reps</a:t>
            </a:r>
            <a:r>
              <a:rPr lang="en-US" dirty="0" smtClean="0">
                <a:solidFill>
                  <a:srgbClr val="0000FF"/>
                </a:solidFill>
              </a:rPr>
              <a:t> = replicate(5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rnorm</a:t>
            </a:r>
            <a:r>
              <a:rPr lang="en-US" dirty="0">
                <a:solidFill>
                  <a:srgbClr val="0000FF"/>
                </a:solidFill>
              </a:rPr>
              <a:t>(3))</a:t>
            </a:r>
          </a:p>
        </p:txBody>
      </p:sp>
    </p:spTree>
    <p:extLst>
      <p:ext uri="{BB962C8B-B14F-4D97-AF65-F5344CB8AC3E}">
        <p14:creationId xmlns:p14="http://schemas.microsoft.com/office/powerpoint/2010/main" val="38546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17FF0-5BA7-40F8-B805-8C0035EA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6" y="640081"/>
            <a:ext cx="480940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Getting started with r &amp; r studio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9" y="3765315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41EC1B25-F793-4D44-9475-A7AC24B2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52" y="700004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PACKAGES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FOR DATA CLEANING AND MANIPULATION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571" y="2182761"/>
            <a:ext cx="3364484" cy="43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21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719" y="2462670"/>
            <a:ext cx="477566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</a:rPr>
              <a:t>Living the R Life:</a:t>
            </a:r>
          </a:p>
          <a:p>
            <a:r>
              <a:rPr lang="en-US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An Example</a:t>
            </a: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50" y="1997989"/>
            <a:ext cx="2591353" cy="25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OUR DATASET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954033"/>
            <a:ext cx="7690054" cy="3946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4164" y="854126"/>
            <a:ext cx="5432323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these formats don’t work for you, try:</a:t>
            </a:r>
          </a:p>
          <a:p>
            <a:r>
              <a:rPr lang="en-US" sz="2400" dirty="0" smtClean="0"/>
              <a:t>&gt; </a:t>
            </a:r>
            <a:r>
              <a:rPr lang="en-US" sz="2400" dirty="0" err="1" smtClean="0"/>
              <a:t>setwd</a:t>
            </a:r>
            <a:r>
              <a:rPr lang="en-US" sz="2400" dirty="0" smtClean="0"/>
              <a:t>(“C</a:t>
            </a:r>
            <a:r>
              <a:rPr lang="en-US" sz="2400" dirty="0"/>
              <a:t>:\\Users</a:t>
            </a:r>
            <a:r>
              <a:rPr lang="en-US" sz="2400" dirty="0" smtClean="0"/>
              <a:t>\\mkf8\\Downloads”)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96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quick stats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You can get some quick descriptive stats with summary()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57306" y="2896521"/>
            <a:ext cx="2661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&gt; summary(</a:t>
            </a:r>
            <a:r>
              <a:rPr lang="en-US" sz="2400" dirty="0" err="1">
                <a:solidFill>
                  <a:srgbClr val="0000FF"/>
                </a:solidFill>
              </a:rPr>
              <a:t>geneset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6" y="3722490"/>
            <a:ext cx="6739934" cy="2189212"/>
          </a:xfrm>
          <a:prstGeom prst="rect">
            <a:avLst/>
          </a:prstGeom>
        </p:spPr>
      </p:pic>
      <p:pic>
        <p:nvPicPr>
          <p:cNvPr id="3075" name="Picture 3" descr="Image result for allig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268" flipH="1">
            <a:off x="7896088" y="3561163"/>
            <a:ext cx="4784997" cy="34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09597" y="453441"/>
            <a:ext cx="3559636" cy="3061823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 Tip: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Starting with so plotting and descriptive statistics is the best way to go!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 not dive into inferential analysis without doing some exploratory work first.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importing &amp; viewing data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5260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Import your new dataset with headers and row names.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4125" y="2688540"/>
            <a:ext cx="8735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&gt; </a:t>
            </a:r>
            <a:r>
              <a:rPr lang="en-US" sz="2400" dirty="0" err="1">
                <a:solidFill>
                  <a:srgbClr val="0000FF"/>
                </a:solidFill>
              </a:rPr>
              <a:t>geneset</a:t>
            </a:r>
            <a:r>
              <a:rPr lang="en-US" sz="2400" dirty="0">
                <a:solidFill>
                  <a:srgbClr val="0000FF"/>
                </a:solidFill>
              </a:rPr>
              <a:t> = read.csv('dataset_1.csv', header = T, </a:t>
            </a:r>
            <a:r>
              <a:rPr lang="en-US" sz="2400" dirty="0" err="1">
                <a:solidFill>
                  <a:srgbClr val="0000FF"/>
                </a:solidFill>
              </a:rPr>
              <a:t>row.names</a:t>
            </a:r>
            <a:r>
              <a:rPr lang="en-US" sz="2400" dirty="0">
                <a:solidFill>
                  <a:srgbClr val="0000FF"/>
                </a:solidFill>
              </a:rPr>
              <a:t> = 1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4125" y="3367942"/>
            <a:ext cx="9720073" cy="52602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Can you remember which function allows us to take a peak at the first rows?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24125" y="4043910"/>
            <a:ext cx="2215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&gt; head(</a:t>
            </a:r>
            <a:r>
              <a:rPr lang="en-US" sz="2400" dirty="0" err="1">
                <a:solidFill>
                  <a:srgbClr val="0000FF"/>
                </a:solidFill>
              </a:rPr>
              <a:t>geneset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75" y="5632000"/>
            <a:ext cx="6210597" cy="133895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878" y="4396249"/>
            <a:ext cx="1921094" cy="98397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441" y="4365044"/>
            <a:ext cx="1857265" cy="959518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589" y="5209953"/>
            <a:ext cx="1621043" cy="14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transposing data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529" y="6141025"/>
            <a:ext cx="9720073" cy="6392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3399"/>
                </a:solidFill>
              </a:rPr>
              <a:t>as.data.frame</a:t>
            </a:r>
            <a:r>
              <a:rPr lang="en-US" sz="2400" dirty="0" smtClean="0">
                <a:solidFill>
                  <a:srgbClr val="FF3399"/>
                </a:solidFill>
              </a:rPr>
              <a:t>() </a:t>
            </a:r>
            <a:r>
              <a:rPr lang="en-US" sz="2400" dirty="0" smtClean="0"/>
              <a:t>will turn you data into a </a:t>
            </a:r>
            <a:r>
              <a:rPr lang="en-US" sz="2400" dirty="0" err="1" smtClean="0"/>
              <a:t>dataframe</a:t>
            </a:r>
            <a:r>
              <a:rPr lang="en-US" sz="2400" dirty="0" smtClean="0"/>
              <a:t> again!</a:t>
            </a:r>
          </a:p>
        </p:txBody>
      </p:sp>
      <p:sp>
        <p:nvSpPr>
          <p:cNvPr id="5" name="Rectangle 4"/>
          <p:cNvSpPr/>
          <p:nvPr/>
        </p:nvSpPr>
        <p:spPr>
          <a:xfrm>
            <a:off x="981598" y="3417943"/>
            <a:ext cx="8922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&gt; </a:t>
            </a:r>
            <a:r>
              <a:rPr lang="en-US" sz="2400" dirty="0" err="1">
                <a:solidFill>
                  <a:srgbClr val="0000FF"/>
                </a:solidFill>
              </a:rPr>
              <a:t>geneset_mat</a:t>
            </a:r>
            <a:r>
              <a:rPr lang="en-US" sz="2400" dirty="0">
                <a:solidFill>
                  <a:srgbClr val="0000FF"/>
                </a:solidFill>
              </a:rPr>
              <a:t> = </a:t>
            </a:r>
            <a:r>
              <a:rPr lang="en-US" sz="2400" dirty="0" err="1">
                <a:solidFill>
                  <a:srgbClr val="0000FF"/>
                </a:solidFill>
              </a:rPr>
              <a:t>as.matrix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geneset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 err="1" smtClean="0">
                <a:solidFill>
                  <a:srgbClr val="0000FF"/>
                </a:solidFill>
              </a:rPr>
              <a:t>geneset_mat_t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t(</a:t>
            </a:r>
            <a:r>
              <a:rPr lang="en-US" sz="2400" dirty="0" err="1">
                <a:solidFill>
                  <a:srgbClr val="0000FF"/>
                </a:solidFill>
              </a:rPr>
              <a:t>geneset_mat</a:t>
            </a:r>
            <a:r>
              <a:rPr lang="en-US" sz="2400" dirty="0" smtClean="0">
                <a:solidFill>
                  <a:srgbClr val="0000FF"/>
                </a:solidFill>
              </a:rPr>
              <a:t>) 				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# ‘t’ is for ‘transpose’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>
                <a:solidFill>
                  <a:srgbClr val="0000FF"/>
                </a:solidFill>
              </a:rPr>
              <a:t>head(</a:t>
            </a:r>
            <a:r>
              <a:rPr lang="en-US" sz="2400" dirty="0" err="1">
                <a:solidFill>
                  <a:srgbClr val="0000FF"/>
                </a:solidFill>
              </a:rPr>
              <a:t>geneset_mat_t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4823455"/>
            <a:ext cx="6677579" cy="968741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7526881" y="694678"/>
            <a:ext cx="3998812" cy="2723265"/>
          </a:xfrm>
          <a:prstGeom prst="snip2Diag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Your Turn: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Try getting some quick stats on your newly transposed dataset! 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What happens?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76529" y="2438401"/>
            <a:ext cx="9720073" cy="103135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Need your data to read the other way?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Turn it into a matrix, and transpose!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Let’s try some plots!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2" name="Picture 2" descr="Image result for plotting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56" y="2251788"/>
            <a:ext cx="5307734" cy="39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storing plots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Use </a:t>
            </a:r>
            <a:r>
              <a:rPr lang="en-US" sz="2800" dirty="0"/>
              <a:t>“File-&gt;”save as” or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Open </a:t>
            </a:r>
            <a:r>
              <a:rPr lang="en-US" sz="2800" dirty="0"/>
              <a:t>up a plot file (</a:t>
            </a:r>
            <a:r>
              <a:rPr lang="en-US" sz="2800" dirty="0" err="1"/>
              <a:t>png</a:t>
            </a:r>
            <a:r>
              <a:rPr lang="en-US" sz="2800" dirty="0"/>
              <a:t>, pdf, jpeg, tiff, bmp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&gt; </a:t>
            </a:r>
            <a:r>
              <a:rPr lang="en-US" sz="2800" dirty="0" err="1">
                <a:solidFill>
                  <a:srgbClr val="0000FF"/>
                </a:solidFill>
              </a:rPr>
              <a:t>png</a:t>
            </a:r>
            <a:r>
              <a:rPr lang="en-US" sz="2800" dirty="0">
                <a:solidFill>
                  <a:srgbClr val="0000FF"/>
                </a:solidFill>
              </a:rPr>
              <a:t>(file=“</a:t>
            </a:r>
            <a:r>
              <a:rPr lang="en-US" sz="2800" dirty="0" smtClean="0">
                <a:solidFill>
                  <a:srgbClr val="0000FF"/>
                </a:solidFill>
              </a:rPr>
              <a:t>nameyourplot.png”)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Make </a:t>
            </a:r>
            <a:r>
              <a:rPr lang="en-US" sz="2800" dirty="0"/>
              <a:t>your plot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&gt; </a:t>
            </a:r>
            <a:r>
              <a:rPr lang="en-US" sz="2800" dirty="0">
                <a:solidFill>
                  <a:srgbClr val="0000FF"/>
                </a:solidFill>
              </a:rPr>
              <a:t>plot</a:t>
            </a:r>
            <a:r>
              <a:rPr lang="en-US" sz="2800" dirty="0" smtClean="0">
                <a:solidFill>
                  <a:srgbClr val="0000FF"/>
                </a:solidFill>
              </a:rPr>
              <a:t>()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Turn </a:t>
            </a:r>
            <a:r>
              <a:rPr lang="en-US" sz="2800" dirty="0"/>
              <a:t>plot </a:t>
            </a:r>
            <a:r>
              <a:rPr lang="en-US" sz="2800" dirty="0" smtClean="0"/>
              <a:t>off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&gt; </a:t>
            </a:r>
            <a:r>
              <a:rPr lang="en-US" sz="2800" dirty="0" err="1">
                <a:solidFill>
                  <a:srgbClr val="0000FF"/>
                </a:solidFill>
              </a:rPr>
              <a:t>dev.off</a:t>
            </a:r>
            <a:r>
              <a:rPr lang="en-US" sz="2800" dirty="0">
                <a:solidFill>
                  <a:srgbClr val="0000FF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8136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boxplot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30" y="2230016"/>
            <a:ext cx="11167872" cy="62515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&gt; boxplot(</a:t>
            </a:r>
            <a:r>
              <a:rPr lang="en-US" sz="2400" dirty="0" err="1">
                <a:solidFill>
                  <a:srgbClr val="0000FF"/>
                </a:solidFill>
              </a:rPr>
              <a:t>geneset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xlab</a:t>
            </a:r>
            <a:r>
              <a:rPr lang="en-US" sz="2400" dirty="0">
                <a:solidFill>
                  <a:srgbClr val="0000FF"/>
                </a:solidFill>
              </a:rPr>
              <a:t> = 'Sample', </a:t>
            </a:r>
            <a:r>
              <a:rPr lang="en-US" sz="2400" dirty="0" err="1">
                <a:solidFill>
                  <a:srgbClr val="0000FF"/>
                </a:solidFill>
              </a:rPr>
              <a:t>ylab</a:t>
            </a:r>
            <a:r>
              <a:rPr lang="en-US" sz="2400" dirty="0">
                <a:solidFill>
                  <a:srgbClr val="0000FF"/>
                </a:solidFill>
              </a:rPr>
              <a:t> = 'Gene Values', main = 'An OK Boxplot')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29" y="3153747"/>
            <a:ext cx="4445059" cy="33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boxplot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54" y="2313823"/>
            <a:ext cx="11383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&gt; boxplot(</a:t>
            </a:r>
            <a:r>
              <a:rPr lang="en-US" sz="2400" dirty="0" err="1" smtClean="0">
                <a:solidFill>
                  <a:srgbClr val="0000FF"/>
                </a:solidFill>
              </a:rPr>
              <a:t>geneset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xlab</a:t>
            </a:r>
            <a:r>
              <a:rPr lang="en-US" sz="2400" dirty="0">
                <a:solidFill>
                  <a:srgbClr val="0000FF"/>
                </a:solidFill>
              </a:rPr>
              <a:t> = 'Sample', </a:t>
            </a:r>
            <a:r>
              <a:rPr lang="en-US" sz="2400" dirty="0" err="1">
                <a:solidFill>
                  <a:srgbClr val="0000FF"/>
                </a:solidFill>
              </a:rPr>
              <a:t>ylab</a:t>
            </a:r>
            <a:r>
              <a:rPr lang="en-US" sz="2400" dirty="0">
                <a:solidFill>
                  <a:srgbClr val="0000FF"/>
                </a:solidFill>
              </a:rPr>
              <a:t> = 'Gene Values', main = 'A </a:t>
            </a:r>
            <a:r>
              <a:rPr lang="en-US" sz="2400" dirty="0" smtClean="0">
                <a:solidFill>
                  <a:srgbClr val="0000FF"/>
                </a:solidFill>
              </a:rPr>
              <a:t>NEXT LEVEL </a:t>
            </a:r>
            <a:r>
              <a:rPr lang="en-US" sz="2400" dirty="0">
                <a:solidFill>
                  <a:srgbClr val="0000FF"/>
                </a:solidFill>
              </a:rPr>
              <a:t>Boxplot', col = c('red', 'blue', 'green', 'yellow', 'grey', 'orange'))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62" y="3046479"/>
            <a:ext cx="4986045" cy="38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AB9711F-9D4F-49B4-892B-FEF66AA2F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Oval 5">
            <a:extLst>
              <a:ext uri="{FF2B5EF4-FFF2-40B4-BE49-F238E27FC236}">
                <a16:creationId xmlns:a16="http://schemas.microsoft.com/office/drawing/2014/main" id="{3A32867E-64D3-4B51-85AC-D771EA43C3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FD44988-8DFE-46FC-967A-F6DB265384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587B14B-0CB7-494C-91CE-54AF64CF1E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Image result for rstudio">
            <a:extLst>
              <a:ext uri="{FF2B5EF4-FFF2-40B4-BE49-F238E27FC236}">
                <a16:creationId xmlns:a16="http://schemas.microsoft.com/office/drawing/2014/main" id="{9B9D939F-5A49-4560-BC1B-E0AD8253B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r="-2" b="2237"/>
          <a:stretch/>
        </p:blipFill>
        <p:spPr bwMode="auto">
          <a:xfrm>
            <a:off x="634276" y="640080"/>
            <a:ext cx="7675757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6DFB3325-D3E6-4DF5-85E4-179FB31E8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5450"/>
          <a:stretch/>
        </p:blipFill>
        <p:spPr bwMode="auto">
          <a:xfrm>
            <a:off x="8470901" y="640081"/>
            <a:ext cx="3081019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E216B08-2235-479D-9EDC-6648633018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5" y="4676775"/>
            <a:ext cx="10917644" cy="1546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CE4BD-724E-4B8D-8B74-0182CBEC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4773068"/>
            <a:ext cx="7277100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>
                <a:solidFill>
                  <a:srgbClr val="FFFFFF"/>
                </a:solidFill>
              </a:rPr>
              <a:t>Welcome to r studio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F4F087-F8D9-4ED6-8FA7-C22D2E1A5D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4993051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gene boxplot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10632916" cy="61271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&gt; boxplot(</a:t>
            </a:r>
            <a:r>
              <a:rPr lang="en-US" dirty="0" err="1">
                <a:solidFill>
                  <a:srgbClr val="0000FF"/>
                </a:solidFill>
              </a:rPr>
              <a:t>geneset_mat_t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xlab</a:t>
            </a:r>
            <a:r>
              <a:rPr lang="en-US" dirty="0">
                <a:solidFill>
                  <a:srgbClr val="0000FF"/>
                </a:solidFill>
              </a:rPr>
              <a:t> = 'Gene', </a:t>
            </a:r>
            <a:r>
              <a:rPr lang="en-US" dirty="0" err="1">
                <a:solidFill>
                  <a:srgbClr val="0000FF"/>
                </a:solidFill>
              </a:rPr>
              <a:t>ylab</a:t>
            </a:r>
            <a:r>
              <a:rPr lang="en-US" dirty="0">
                <a:solidFill>
                  <a:srgbClr val="0000FF"/>
                </a:solidFill>
              </a:rPr>
              <a:t> = 'Gene Value', main = 'Gene Boxplot')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219" y="2765166"/>
            <a:ext cx="5504736" cy="40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handy plot options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61591"/>
            <a:ext cx="972007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main </a:t>
            </a:r>
            <a:r>
              <a:rPr lang="en-US" sz="2800" dirty="0"/>
              <a:t>= “Title” </a:t>
            </a:r>
            <a:r>
              <a:rPr lang="en-US" sz="2800" dirty="0" smtClean="0"/>
              <a:t>				</a:t>
            </a:r>
            <a:r>
              <a:rPr lang="en-US" sz="2800" dirty="0" smtClean="0">
                <a:solidFill>
                  <a:schemeClr val="accent1"/>
                </a:solidFill>
              </a:rPr>
              <a:t># main title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 smtClean="0"/>
              <a:t>xlab</a:t>
            </a:r>
            <a:r>
              <a:rPr lang="en-US" sz="2800" dirty="0"/>
              <a:t>= “x label” </a:t>
            </a:r>
            <a:r>
              <a:rPr lang="en-US" sz="2800" dirty="0" smtClean="0"/>
              <a:t>				</a:t>
            </a:r>
            <a:r>
              <a:rPr lang="en-US" sz="2800" dirty="0" smtClean="0">
                <a:solidFill>
                  <a:schemeClr val="accent1"/>
                </a:solidFill>
              </a:rPr>
              <a:t># x-axis label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ylab</a:t>
            </a:r>
            <a:r>
              <a:rPr lang="en-US" sz="2800" dirty="0"/>
              <a:t>=“y label” </a:t>
            </a:r>
            <a:r>
              <a:rPr lang="en-US" sz="2800" dirty="0" smtClean="0"/>
              <a:t>				</a:t>
            </a:r>
            <a:r>
              <a:rPr lang="en-US" sz="2800" dirty="0" smtClean="0">
                <a:solidFill>
                  <a:schemeClr val="accent1"/>
                </a:solidFill>
              </a:rPr>
              <a:t># y-axis label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xlim</a:t>
            </a:r>
            <a:r>
              <a:rPr lang="en-US" sz="2800" dirty="0" smtClean="0"/>
              <a:t>(N,N</a:t>
            </a:r>
            <a:r>
              <a:rPr lang="en-US" sz="2800" dirty="0"/>
              <a:t>) </a:t>
            </a:r>
            <a:r>
              <a:rPr lang="en-US" sz="2800" dirty="0" smtClean="0"/>
              <a:t>					</a:t>
            </a:r>
            <a:r>
              <a:rPr lang="en-US" sz="2800" dirty="0" smtClean="0">
                <a:solidFill>
                  <a:schemeClr val="accent1"/>
                </a:solidFill>
              </a:rPr>
              <a:t># x-axis </a:t>
            </a:r>
            <a:r>
              <a:rPr lang="en-US" sz="2800" dirty="0">
                <a:solidFill>
                  <a:schemeClr val="accent1"/>
                </a:solidFill>
              </a:rPr>
              <a:t>start, </a:t>
            </a:r>
            <a:r>
              <a:rPr lang="en-US" sz="2800" dirty="0" smtClean="0">
                <a:solidFill>
                  <a:schemeClr val="accent1"/>
                </a:solidFill>
              </a:rPr>
              <a:t>stop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ylim</a:t>
            </a:r>
            <a:r>
              <a:rPr lang="en-US" sz="2800" dirty="0" smtClean="0"/>
              <a:t>(N,N</a:t>
            </a:r>
            <a:r>
              <a:rPr lang="en-US" sz="2800" dirty="0"/>
              <a:t>) </a:t>
            </a:r>
            <a:r>
              <a:rPr lang="en-US" sz="2800" dirty="0" smtClean="0"/>
              <a:t>					</a:t>
            </a:r>
            <a:r>
              <a:rPr lang="en-US" sz="2800" dirty="0" smtClean="0">
                <a:solidFill>
                  <a:schemeClr val="accent1"/>
                </a:solidFill>
              </a:rPr>
              <a:t># y-axis </a:t>
            </a:r>
            <a:r>
              <a:rPr lang="en-US" sz="2800" dirty="0">
                <a:solidFill>
                  <a:schemeClr val="accent1"/>
                </a:solidFill>
              </a:rPr>
              <a:t>start, </a:t>
            </a:r>
            <a:r>
              <a:rPr lang="en-US" sz="2800" dirty="0" smtClean="0">
                <a:solidFill>
                  <a:schemeClr val="accent1"/>
                </a:solidFill>
              </a:rPr>
              <a:t>stop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col </a:t>
            </a:r>
            <a:r>
              <a:rPr lang="en-US" sz="2800" dirty="0"/>
              <a:t>=c(“color1”, “color2”) 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chemeClr val="accent1"/>
                </a:solidFill>
              </a:rPr>
              <a:t># vector </a:t>
            </a:r>
            <a:r>
              <a:rPr lang="en-US" sz="2800" dirty="0">
                <a:solidFill>
                  <a:schemeClr val="accent1"/>
                </a:solidFill>
              </a:rPr>
              <a:t>with </a:t>
            </a:r>
            <a:r>
              <a:rPr lang="en-US" sz="2800" dirty="0" smtClean="0">
                <a:solidFill>
                  <a:schemeClr val="accent1"/>
                </a:solidFill>
              </a:rPr>
              <a:t>colors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cex</a:t>
            </a:r>
            <a:r>
              <a:rPr lang="en-US" sz="2800" dirty="0" smtClean="0"/>
              <a:t>= </a:t>
            </a:r>
            <a:r>
              <a:rPr lang="en-US" sz="2800" dirty="0"/>
              <a:t>N </a:t>
            </a:r>
            <a:r>
              <a:rPr lang="en-US" sz="2800" dirty="0" smtClean="0"/>
              <a:t>					</a:t>
            </a:r>
            <a:r>
              <a:rPr lang="en-US" sz="2800" dirty="0" smtClean="0">
                <a:solidFill>
                  <a:schemeClr val="accent1"/>
                </a:solidFill>
              </a:rPr>
              <a:t># size </a:t>
            </a:r>
            <a:r>
              <a:rPr lang="en-US" sz="2800" dirty="0">
                <a:solidFill>
                  <a:schemeClr val="accent1"/>
                </a:solidFill>
              </a:rPr>
              <a:t>of text and </a:t>
            </a:r>
            <a:r>
              <a:rPr lang="en-US" sz="2800" dirty="0" smtClean="0">
                <a:solidFill>
                  <a:schemeClr val="accent1"/>
                </a:solidFill>
              </a:rPr>
              <a:t>symbols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pch</a:t>
            </a:r>
            <a:r>
              <a:rPr lang="en-US" sz="2800" dirty="0"/>
              <a:t>= N </a:t>
            </a:r>
            <a:r>
              <a:rPr lang="en-US" sz="2800" dirty="0" smtClean="0"/>
              <a:t>					</a:t>
            </a:r>
            <a:r>
              <a:rPr lang="en-US" sz="2800" dirty="0" smtClean="0">
                <a:solidFill>
                  <a:schemeClr val="accent1"/>
                </a:solidFill>
              </a:rPr>
              <a:t># plot </a:t>
            </a:r>
            <a:r>
              <a:rPr lang="en-US" sz="2800" dirty="0">
                <a:solidFill>
                  <a:schemeClr val="accent1"/>
                </a:solidFill>
              </a:rPr>
              <a:t>point symbol </a:t>
            </a:r>
            <a:r>
              <a:rPr lang="en-US" sz="2800" dirty="0" smtClean="0">
                <a:solidFill>
                  <a:schemeClr val="accent1"/>
                </a:solidFill>
              </a:rPr>
              <a:t>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9597" y="453442"/>
            <a:ext cx="3559636" cy="747098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There are many </a:t>
            </a:r>
            <a:r>
              <a:rPr lang="en-US" sz="2800" b="1" dirty="0" err="1" smtClean="0">
                <a:solidFill>
                  <a:schemeClr val="tx1"/>
                </a:solidFill>
              </a:rPr>
              <a:t>many</a:t>
            </a:r>
            <a:r>
              <a:rPr lang="en-US" sz="2800" b="1" dirty="0" smtClean="0">
                <a:solidFill>
                  <a:schemeClr val="tx1"/>
                </a:solidFill>
              </a:rPr>
              <a:t> more!</a:t>
            </a:r>
          </a:p>
        </p:txBody>
      </p:sp>
    </p:spTree>
    <p:extLst>
      <p:ext uri="{BB962C8B-B14F-4D97-AF65-F5344CB8AC3E}">
        <p14:creationId xmlns:p14="http://schemas.microsoft.com/office/powerpoint/2010/main" val="37217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70384"/>
            <a:ext cx="9720072" cy="1499616"/>
          </a:xfrm>
        </p:spPr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3"/>
                </a:solidFill>
              </a:rPr>
              <a:t>barplots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5442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For </a:t>
            </a:r>
            <a:r>
              <a:rPr lang="en-US" sz="2400" dirty="0" err="1" smtClean="0"/>
              <a:t>barplot</a:t>
            </a:r>
            <a:r>
              <a:rPr lang="en-US" sz="2400" dirty="0" smtClean="0"/>
              <a:t>() you will need a matrix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78498" y="2800621"/>
            <a:ext cx="11613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&gt; </a:t>
            </a:r>
            <a:r>
              <a:rPr lang="en-US" sz="2400" dirty="0" err="1" smtClean="0">
                <a:solidFill>
                  <a:srgbClr val="0000FF"/>
                </a:solidFill>
              </a:rPr>
              <a:t>barplot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geneset_mat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xlab</a:t>
            </a:r>
            <a:r>
              <a:rPr lang="en-US" sz="2400" dirty="0" smtClean="0">
                <a:solidFill>
                  <a:srgbClr val="0000FF"/>
                </a:solidFill>
              </a:rPr>
              <a:t> = 'Sample', </a:t>
            </a:r>
            <a:r>
              <a:rPr lang="en-US" sz="2400" dirty="0" err="1" smtClean="0">
                <a:solidFill>
                  <a:srgbClr val="0000FF"/>
                </a:solidFill>
              </a:rPr>
              <a:t>ylab</a:t>
            </a:r>
            <a:r>
              <a:rPr lang="en-US" sz="2400" dirty="0" smtClean="0">
                <a:solidFill>
                  <a:srgbClr val="0000FF"/>
                </a:solidFill>
              </a:rPr>
              <a:t> = 'Gene Value', main = 'Sample Bar Plot')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98" y="3569243"/>
            <a:ext cx="4242902" cy="3288757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7526881" y="694678"/>
            <a:ext cx="3998812" cy="1673943"/>
          </a:xfrm>
          <a:prstGeom prst="snip2Diag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Your Turn: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Try to turn the plot blue!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histograms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Plot </a:t>
            </a:r>
            <a:r>
              <a:rPr lang="en-US" sz="2800" dirty="0"/>
              <a:t>a histogram of the frequency of values in </a:t>
            </a:r>
            <a:r>
              <a:rPr lang="en-US" sz="2800" dirty="0" smtClean="0"/>
              <a:t>our dataset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&gt; </a:t>
            </a:r>
            <a:r>
              <a:rPr lang="en-US" sz="2800" dirty="0" err="1">
                <a:solidFill>
                  <a:srgbClr val="0000FF"/>
                </a:solidFill>
              </a:rPr>
              <a:t>hist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geneset_mat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567" y="3545633"/>
            <a:ext cx="4101193" cy="30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plot types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available in r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585" y="2084832"/>
            <a:ext cx="9602633" cy="402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932507" y="2687217"/>
            <a:ext cx="592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Slide from Simon Andrews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Babraham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Bioinformatics)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326155" y="299002"/>
            <a:ext cx="5032057" cy="2072044"/>
          </a:xfrm>
          <a:prstGeom prst="irregularSeal1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Anything is possible!</a:t>
            </a:r>
          </a:p>
        </p:txBody>
      </p:sp>
    </p:spTree>
    <p:extLst>
      <p:ext uri="{BB962C8B-B14F-4D97-AF65-F5344CB8AC3E}">
        <p14:creationId xmlns:p14="http://schemas.microsoft.com/office/powerpoint/2010/main" val="14123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plotting package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3"/>
                </a:solidFill>
              </a:rPr>
              <a:t>ggplot</a:t>
            </a:r>
            <a:r>
              <a:rPr lang="en-US" dirty="0" smtClean="0">
                <a:solidFill>
                  <a:schemeClr val="accent3"/>
                </a:solidFill>
              </a:rPr>
              <a:t> 2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266" name="Picture 2" descr="Image result for ggplot 2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236237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ggplot pl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13" y="1496462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10126412" y="3209260"/>
            <a:ext cx="346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http://www.cookbook-r.com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5" y="2967134"/>
            <a:ext cx="577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ANALYSIS EXAMPLES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50" y="1997989"/>
            <a:ext cx="2591353" cy="25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HCLUST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93617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To create an hierarchical clustering of your samples you will need to calculate the distance between every point in the matrix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Use the transposed format!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4128" y="388795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&gt; distances = </a:t>
            </a:r>
            <a:r>
              <a:rPr lang="en-US" sz="2800" dirty="0" err="1">
                <a:solidFill>
                  <a:srgbClr val="0000FF"/>
                </a:solidFill>
              </a:rPr>
              <a:t>dist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geneset_mat_t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&gt; clusters = </a:t>
            </a:r>
            <a:r>
              <a:rPr lang="en-US" sz="2800" dirty="0" err="1">
                <a:solidFill>
                  <a:srgbClr val="0000FF"/>
                </a:solidFill>
              </a:rPr>
              <a:t>hclust</a:t>
            </a:r>
            <a:r>
              <a:rPr lang="en-US" sz="2800" dirty="0">
                <a:solidFill>
                  <a:srgbClr val="0000FF"/>
                </a:solidFill>
              </a:rPr>
              <a:t>(distances)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&gt; plot(clusters)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8616" y="2896945"/>
            <a:ext cx="4277017" cy="33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a simple t-test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61271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&gt; </a:t>
            </a:r>
            <a:r>
              <a:rPr lang="en-US" sz="2800" dirty="0" err="1">
                <a:solidFill>
                  <a:srgbClr val="0000FF"/>
                </a:solidFill>
              </a:rPr>
              <a:t>t.test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geneset</a:t>
            </a:r>
            <a:r>
              <a:rPr lang="en-US" sz="2800" dirty="0">
                <a:solidFill>
                  <a:srgbClr val="0000FF"/>
                </a:solidFill>
              </a:rPr>
              <a:t>[,1:3], </a:t>
            </a:r>
            <a:r>
              <a:rPr lang="en-US" sz="2800" dirty="0" err="1">
                <a:solidFill>
                  <a:srgbClr val="0000FF"/>
                </a:solidFill>
              </a:rPr>
              <a:t>geneset</a:t>
            </a:r>
            <a:r>
              <a:rPr lang="en-US" sz="2800" dirty="0">
                <a:solidFill>
                  <a:srgbClr val="0000FF"/>
                </a:solidFill>
              </a:rPr>
              <a:t>[,4:6])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" y="3606860"/>
            <a:ext cx="6656505" cy="1933323"/>
          </a:xfrm>
          <a:prstGeom prst="rect">
            <a:avLst/>
          </a:prstGeom>
        </p:spPr>
      </p:pic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47" y="851916"/>
            <a:ext cx="3305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66395" y="394102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?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t.test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55429" y="4646645"/>
            <a:ext cx="3352800" cy="1787076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Make sure you are using the correct options!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One vs two sided. Paired vs independent samples</a:t>
            </a:r>
          </a:p>
        </p:txBody>
      </p:sp>
    </p:spTree>
    <p:extLst>
      <p:ext uri="{BB962C8B-B14F-4D97-AF65-F5344CB8AC3E}">
        <p14:creationId xmlns:p14="http://schemas.microsoft.com/office/powerpoint/2010/main" val="19807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9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E4BD-724E-4B8D-8B74-0182CBEC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r studio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08255-C5C8-4256-A36A-77B8BFB6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164" y="2084832"/>
            <a:ext cx="7620000" cy="41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g data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57" y="1504552"/>
            <a:ext cx="5150789" cy="38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o2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44" y="2329542"/>
            <a:ext cx="10831969" cy="243529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Working in R studio Good </a:t>
            </a:r>
            <a:r>
              <a:rPr lang="en-US" sz="2800" dirty="0"/>
              <a:t>for proofing </a:t>
            </a:r>
            <a:r>
              <a:rPr lang="en-US" sz="2800" dirty="0" smtClean="0"/>
              <a:t>code or for working with datasets you can store in your computer, </a:t>
            </a:r>
            <a:r>
              <a:rPr lang="en-US" sz="2800" dirty="0"/>
              <a:t>but not a scalable solution </a:t>
            </a:r>
            <a:r>
              <a:rPr lang="en-US" sz="2800" dirty="0" smtClean="0"/>
              <a:t>for High Performance Computing (HPC)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User Training has dedicated O2 sessions!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10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bioconducto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19" y="1289200"/>
            <a:ext cx="7750563" cy="22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9950" y="4758613"/>
            <a:ext cx="344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short introduction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63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objectives from this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220545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Explain what is Bioconductor 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Identify some handy packages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Set up Bioconductor on your workspace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Where to start?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87" y="623317"/>
            <a:ext cx="1473596" cy="14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10399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Open-source</a:t>
            </a:r>
            <a:r>
              <a:rPr lang="en-US" dirty="0"/>
              <a:t>, open-development software project </a:t>
            </a:r>
            <a:r>
              <a:rPr lang="en-US" dirty="0" smtClean="0"/>
              <a:t>for the analysis of genomic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</a:t>
            </a:r>
            <a:r>
              <a:rPr lang="en-US" dirty="0" smtClean="0"/>
              <a:t>igh-quality </a:t>
            </a:r>
            <a:r>
              <a:rPr lang="en-US" dirty="0"/>
              <a:t>documentation and </a:t>
            </a:r>
            <a:r>
              <a:rPr lang="en-US" dirty="0">
                <a:solidFill>
                  <a:srgbClr val="FF3399"/>
                </a:solidFill>
              </a:rPr>
              <a:t>reproducible</a:t>
            </a:r>
            <a:r>
              <a:rPr lang="en-US" dirty="0"/>
              <a:t> </a:t>
            </a:r>
            <a:r>
              <a:rPr lang="en-US" dirty="0" smtClean="0"/>
              <a:t>research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bioconducto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364" y="398918"/>
            <a:ext cx="1706390" cy="16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99" y="3527120"/>
            <a:ext cx="9257848" cy="2427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0583" y="6531282"/>
            <a:ext cx="6659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Table from https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://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www.datacamp.com/community/tutorials/intro-bioconductor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(Author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Minoo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Asthiani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ÎÏÎ¿ÏÎ­Î»ÎµÏÎ¼Î± ÎµÎ¹ÎºÏÎ½Î±Ï Î³Î¹Î± orche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10" y="918867"/>
            <a:ext cx="7384574" cy="492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10394979" y="3310665"/>
            <a:ext cx="3038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Mariposa Symphony Orchestra</a:t>
            </a:r>
          </a:p>
        </p:txBody>
      </p:sp>
    </p:spTree>
    <p:extLst>
      <p:ext uri="{BB962C8B-B14F-4D97-AF65-F5344CB8AC3E}">
        <p14:creationId xmlns:p14="http://schemas.microsoft.com/office/powerpoint/2010/main" val="37886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19" y="139766"/>
            <a:ext cx="8777520" cy="65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 </a:t>
            </a:r>
            <a:r>
              <a:rPr lang="en-US" dirty="0" smtClean="0"/>
              <a:t>Package Inventory </a:t>
            </a:r>
            <a:endParaRPr lang="en-US" dirty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bioconductor.org/packages</a:t>
            </a:r>
            <a:endParaRPr lang="en-US" u="sng" dirty="0" smtClean="0"/>
          </a:p>
          <a:p>
            <a:endParaRPr lang="en-US" u="sng" dirty="0"/>
          </a:p>
          <a:p>
            <a:r>
              <a:rPr lang="en-US" dirty="0" smtClean="0"/>
              <a:t># Support Forum</a:t>
            </a:r>
            <a:endParaRPr lang="en-US" dirty="0"/>
          </a:p>
          <a:p>
            <a:r>
              <a:rPr lang="en-US" dirty="0">
                <a:hlinkClick r:id="rId3"/>
              </a:rPr>
              <a:t>https://support.bioconductor.org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434" y="464305"/>
            <a:ext cx="5328200" cy="2574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516" y="3828952"/>
            <a:ext cx="4996035" cy="25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ioconducto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82" y="2833218"/>
            <a:ext cx="3589089" cy="10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18" y="246441"/>
            <a:ext cx="2678778" cy="2779107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376" y="617705"/>
            <a:ext cx="2139054" cy="2439103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534" y="4142146"/>
            <a:ext cx="2439633" cy="211369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73" y="4036627"/>
            <a:ext cx="3624244" cy="26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r packages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62" y="2416291"/>
            <a:ext cx="8655603" cy="32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170D-0A1B-4226-93A3-CE5E9FBC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r studio!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09A18-EA61-42E8-8F90-AAF3D9EB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09" y="2084834"/>
            <a:ext cx="7866185" cy="42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</a:t>
            </a:r>
            <a:r>
              <a:rPr lang="en-US" dirty="0" err="1" smtClean="0"/>
              <a:t>bioconductor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75" y="1879834"/>
            <a:ext cx="8698185" cy="1111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1436" y="3222033"/>
            <a:ext cx="952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To ensure you are getting the most up to date version of a given package use </a:t>
            </a:r>
            <a:r>
              <a:rPr lang="en-US" dirty="0" err="1" smtClean="0"/>
              <a:t>BiocManager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305" y="3761674"/>
            <a:ext cx="8668960" cy="663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899" y="5439022"/>
            <a:ext cx="7804335" cy="701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7698" y="4661528"/>
            <a:ext cx="85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Cool Bioconductor Feature: Packages come with vignettes. Instructions on how to use the package and workflow examples!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started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22519" y="1591910"/>
            <a:ext cx="5505354" cy="19235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 Everything you need to get started, building from the ground up!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Introduction to Key Packages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Introduction to Popular Workflows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27" y="1866702"/>
            <a:ext cx="3519834" cy="4078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27196" y="3797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https://www.youtube.com/playlist?list=PLA0uMgYDbgCKNH8Cm-68gEnw39fR5mhFa</a:t>
            </a:r>
          </a:p>
        </p:txBody>
      </p:sp>
    </p:spTree>
    <p:extLst>
      <p:ext uri="{BB962C8B-B14F-4D97-AF65-F5344CB8AC3E}">
        <p14:creationId xmlns:p14="http://schemas.microsoft.com/office/powerpoint/2010/main" val="29148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52" y="747252"/>
            <a:ext cx="4033706" cy="5065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8031" y="124268"/>
            <a:ext cx="3790335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Keep an eye out for Bio Code Club!</a:t>
            </a:r>
          </a:p>
          <a:p>
            <a:endParaRPr lang="en-US" sz="3200" b="1" dirty="0">
              <a:solidFill>
                <a:srgbClr val="CC3399"/>
              </a:solidFill>
            </a:endParaRPr>
          </a:p>
          <a:p>
            <a:r>
              <a:rPr lang="en-US" sz="3200" b="1" dirty="0" smtClean="0">
                <a:solidFill>
                  <a:srgbClr val="CC3399"/>
                </a:solidFill>
              </a:rPr>
              <a:t>Last Wednesday of each month during the Summer </a:t>
            </a:r>
            <a:r>
              <a:rPr lang="en-US" sz="3200" b="1" dirty="0" smtClean="0"/>
              <a:t>4-5 pm</a:t>
            </a:r>
          </a:p>
          <a:p>
            <a:r>
              <a:rPr lang="en-US" sz="3200" b="1" dirty="0" smtClean="0"/>
              <a:t>TMEC </a:t>
            </a:r>
            <a:r>
              <a:rPr lang="en-US" sz="3200" b="1" dirty="0"/>
              <a:t>304 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>
                <a:solidFill>
                  <a:srgbClr val="CC3399"/>
                </a:solidFill>
              </a:rPr>
              <a:t>Once a week in TMEC starting </a:t>
            </a:r>
            <a:r>
              <a:rPr lang="en-US" sz="3200" b="1" dirty="0" smtClean="0">
                <a:solidFill>
                  <a:srgbClr val="CC3399"/>
                </a:solidFill>
              </a:rPr>
              <a:t>September</a:t>
            </a:r>
          </a:p>
          <a:p>
            <a:r>
              <a:rPr lang="en-US" sz="3200" b="1" dirty="0" smtClean="0"/>
              <a:t>Time &amp; Venue TBC</a:t>
            </a:r>
            <a:endParaRPr lang="en-US" sz="3200" b="1" dirty="0"/>
          </a:p>
          <a:p>
            <a:endParaRPr lang="en-US" sz="3600" b="1" dirty="0" smtClean="0">
              <a:solidFill>
                <a:srgbClr val="CC3399"/>
              </a:solidFill>
            </a:endParaRPr>
          </a:p>
          <a:p>
            <a:endParaRPr lang="en-US" sz="3600" b="1" dirty="0">
              <a:solidFill>
                <a:srgbClr val="CC3399"/>
              </a:solidFill>
            </a:endParaRPr>
          </a:p>
          <a:p>
            <a:endParaRPr lang="en-US" sz="36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7300" y="360075"/>
            <a:ext cx="277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Enjoy!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58611" y="2828284"/>
            <a:ext cx="5353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3399"/>
                </a:solidFill>
              </a:rPr>
              <a:t>Need help or advice finding resources?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nathalie_vladis@hms.harvard.edu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19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932" y="521160"/>
            <a:ext cx="7144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APPENDIX </a:t>
            </a:r>
          </a:p>
          <a:p>
            <a:r>
              <a:rPr lang="en-US" sz="4800" dirty="0" smtClean="0"/>
              <a:t>Kate Holton’s Materials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93932" y="2340486"/>
            <a:ext cx="9371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3399"/>
                </a:solidFill>
              </a:rPr>
              <a:t>Here you will find info about: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Setting up your connection to the 02 cluster Quick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Importing files from other Software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44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 on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95500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</a:t>
            </a:r>
            <a:r>
              <a:rPr lang="en-US" dirty="0" smtClean="0"/>
              <a:t>Data: text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can specify how your data is separated (comma separated: “,”  tab: “\t” space: ” “), </a:t>
            </a:r>
            <a:r>
              <a:rPr lang="en-US" dirty="0" smtClean="0"/>
              <a:t>and if </a:t>
            </a:r>
            <a:r>
              <a:rPr lang="en-US" dirty="0"/>
              <a:t>the first row is a “header” row containing the column names) 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sz="2000" dirty="0"/>
          </a:p>
          <a:p>
            <a:pPr>
              <a:buFont typeface="Wingdings"/>
              <a:buChar char="Ø"/>
            </a:pPr>
            <a:r>
              <a:rPr lang="en-US" sz="2000" dirty="0" err="1"/>
              <a:t>mydata</a:t>
            </a:r>
            <a:r>
              <a:rPr lang="en-US" sz="2000" dirty="0"/>
              <a:t> &lt;- </a:t>
            </a:r>
            <a:r>
              <a:rPr lang="en-US" sz="2000" dirty="0" err="1"/>
              <a:t>read.table</a:t>
            </a:r>
            <a:r>
              <a:rPr lang="en-US" sz="2000" dirty="0"/>
              <a:t>(file=”</a:t>
            </a:r>
            <a:r>
              <a:rPr lang="en-US" sz="2000" dirty="0" err="1"/>
              <a:t>PathToFile</a:t>
            </a:r>
            <a:r>
              <a:rPr lang="en-US" sz="2000" dirty="0"/>
              <a:t>/filename.csv”, header=TRUE, sep=”,”)  </a:t>
            </a:r>
          </a:p>
          <a:p>
            <a:pPr>
              <a:buFont typeface="Wingdings"/>
              <a:buChar char="Ø"/>
            </a:pPr>
            <a:r>
              <a:rPr lang="en-US" sz="2000" dirty="0"/>
              <a:t>add “</a:t>
            </a:r>
            <a:r>
              <a:rPr lang="en-US" sz="2000" dirty="0" err="1"/>
              <a:t>row.names</a:t>
            </a:r>
            <a:r>
              <a:rPr lang="en-US" sz="2000" dirty="0"/>
              <a:t>=1 to make column 1 the </a:t>
            </a:r>
            <a:r>
              <a:rPr lang="en-US" sz="2000" dirty="0" err="1"/>
              <a:t>rownames</a:t>
            </a:r>
            <a:r>
              <a:rPr lang="en-US" sz="2000" dirty="0"/>
              <a:t> (only if these are unique identifiers!)</a:t>
            </a:r>
          </a:p>
          <a:p>
            <a:pPr>
              <a:buFont typeface="Wingdings"/>
              <a:buChar char="Ø"/>
            </a:pPr>
            <a:r>
              <a:rPr lang="en-US" sz="2000" dirty="0" err="1"/>
              <a:t>stringAsFactors</a:t>
            </a:r>
            <a:r>
              <a:rPr lang="en-US" sz="2000" dirty="0"/>
              <a:t>=FALSE  converts all strings to characters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1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Data from MS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in the first worksheet from the workbook myexcel.xlsx</a:t>
            </a:r>
            <a:endParaRPr lang="en-US" b="0" dirty="0" smtClean="0"/>
          </a:p>
          <a:p>
            <a:r>
              <a:rPr lang="en-US" dirty="0"/>
              <a:t>First row contains variable (column) names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&gt; </a:t>
            </a:r>
            <a:r>
              <a:rPr lang="en-US" dirty="0"/>
              <a:t>library(</a:t>
            </a:r>
            <a:r>
              <a:rPr lang="en-US" dirty="0" err="1"/>
              <a:t>xlsx</a:t>
            </a:r>
            <a:r>
              <a:rPr lang="en-US" dirty="0" smtClean="0"/>
              <a:t>) #install the first time from CRAN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&gt; </a:t>
            </a:r>
            <a:r>
              <a:rPr lang="en-US" dirty="0" err="1"/>
              <a:t>mydata</a:t>
            </a:r>
            <a:r>
              <a:rPr lang="en-US" dirty="0"/>
              <a:t> &lt;- read.xlsx("c:/myexcel.xlsx", 1)</a:t>
            </a:r>
            <a:endParaRPr lang="en-US" b="0" dirty="0" smtClean="0"/>
          </a:p>
          <a:p>
            <a:r>
              <a:rPr lang="en-US" dirty="0"/>
              <a:t>Read in the worksheet named </a:t>
            </a:r>
            <a:r>
              <a:rPr lang="en-US" dirty="0" err="1"/>
              <a:t>mysheet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&gt; </a:t>
            </a:r>
            <a:r>
              <a:rPr lang="en-US" dirty="0" err="1" smtClean="0"/>
              <a:t>mydata</a:t>
            </a:r>
            <a:r>
              <a:rPr lang="en-US" dirty="0" smtClean="0"/>
              <a:t> </a:t>
            </a:r>
            <a:r>
              <a:rPr lang="en-US" dirty="0"/>
              <a:t>&lt;- read.xlsx("c:/myexcel.xlsx", </a:t>
            </a:r>
            <a:r>
              <a:rPr lang="en-US" dirty="0" err="1"/>
              <a:t>sheetName</a:t>
            </a:r>
            <a:r>
              <a:rPr lang="en-US" dirty="0"/>
              <a:t> = "</a:t>
            </a:r>
            <a:r>
              <a:rPr lang="en-US" dirty="0" err="1"/>
              <a:t>mysheet</a:t>
            </a:r>
            <a:r>
              <a:rPr lang="en-US" dirty="0"/>
              <a:t>")</a:t>
            </a: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Data from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SPSS: save SPSS dataset in </a:t>
            </a:r>
            <a:r>
              <a:rPr lang="en-US" dirty="0" smtClean="0"/>
              <a:t>transport </a:t>
            </a:r>
            <a:r>
              <a:rPr lang="en-US" dirty="0"/>
              <a:t>format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get </a:t>
            </a:r>
            <a:r>
              <a:rPr lang="en-US" dirty="0"/>
              <a:t>file='c:\mydata.sav'.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export </a:t>
            </a:r>
            <a:r>
              <a:rPr lang="en-US" dirty="0" err="1"/>
              <a:t>outfile</a:t>
            </a:r>
            <a:r>
              <a:rPr lang="en-US" dirty="0"/>
              <a:t>='c:\mydata.por</a:t>
            </a:r>
            <a:r>
              <a:rPr lang="en-US" dirty="0" smtClean="0"/>
              <a:t>'.</a:t>
            </a:r>
          </a:p>
          <a:p>
            <a:r>
              <a:rPr lang="en-US" dirty="0"/>
              <a:t>in R </a:t>
            </a:r>
            <a:r>
              <a:rPr lang="en-US" dirty="0" smtClean="0"/>
              <a:t>		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&gt; </a:t>
            </a:r>
            <a:r>
              <a:rPr lang="en-US" dirty="0"/>
              <a:t>library(</a:t>
            </a:r>
            <a:r>
              <a:rPr lang="en-US" dirty="0" err="1"/>
              <a:t>Hmisc</a:t>
            </a:r>
            <a:r>
              <a:rPr lang="en-US" dirty="0" smtClean="0"/>
              <a:t>) #install the first time from CRAN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&gt; </a:t>
            </a:r>
            <a:r>
              <a:rPr lang="en-US" dirty="0" err="1"/>
              <a:t>mydata</a:t>
            </a:r>
            <a:r>
              <a:rPr lang="en-US" dirty="0"/>
              <a:t> &lt;- </a:t>
            </a:r>
            <a:r>
              <a:rPr lang="en-US" dirty="0" err="1"/>
              <a:t>spss.get</a:t>
            </a:r>
            <a:r>
              <a:rPr lang="en-US" dirty="0"/>
              <a:t>("c:/mydata.por", </a:t>
            </a:r>
            <a:r>
              <a:rPr lang="en-US" dirty="0" err="1"/>
              <a:t>use.value.labels</a:t>
            </a:r>
            <a:r>
              <a:rPr lang="en-US" dirty="0"/>
              <a:t>=TRUE)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# </a:t>
            </a:r>
            <a:r>
              <a:rPr lang="en-US" dirty="0"/>
              <a:t>last option converts value labels to R </a:t>
            </a:r>
            <a:r>
              <a:rPr lang="en-US" dirty="0" smtClean="0"/>
              <a:t>factors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47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Data from SAS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SAS: save SAS dataset in </a:t>
            </a:r>
            <a:r>
              <a:rPr lang="en-US" dirty="0" smtClean="0"/>
              <a:t>transport </a:t>
            </a:r>
            <a:r>
              <a:rPr lang="en-US" dirty="0"/>
              <a:t>format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libname</a:t>
            </a:r>
            <a:r>
              <a:rPr lang="en-US" dirty="0" smtClean="0"/>
              <a:t> </a:t>
            </a:r>
            <a:r>
              <a:rPr lang="en-US" dirty="0"/>
              <a:t>out </a:t>
            </a:r>
            <a:r>
              <a:rPr lang="en-US" dirty="0" err="1"/>
              <a:t>xport</a:t>
            </a:r>
            <a:r>
              <a:rPr lang="en-US" dirty="0"/>
              <a:t> 'c:/mydata.xpt';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data </a:t>
            </a:r>
            <a:r>
              <a:rPr lang="en-US" dirty="0" err="1"/>
              <a:t>out.mydata</a:t>
            </a:r>
            <a:r>
              <a:rPr lang="en-US" dirty="0"/>
              <a:t>;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set </a:t>
            </a:r>
            <a:r>
              <a:rPr lang="en-US" dirty="0" err="1"/>
              <a:t>sasuser.mydata</a:t>
            </a:r>
            <a:r>
              <a:rPr lang="en-US" dirty="0"/>
              <a:t>;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run;</a:t>
            </a:r>
            <a:endParaRPr lang="en-US" b="0" dirty="0" smtClean="0"/>
          </a:p>
          <a:p>
            <a:r>
              <a:rPr lang="en-US" dirty="0" smtClean="0"/>
              <a:t>In </a:t>
            </a:r>
            <a:r>
              <a:rPr lang="en-US" dirty="0"/>
              <a:t>R 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&gt; </a:t>
            </a:r>
            <a:r>
              <a:rPr lang="en-US" dirty="0"/>
              <a:t>library(</a:t>
            </a:r>
            <a:r>
              <a:rPr lang="en-US" dirty="0" err="1"/>
              <a:t>Hmisc</a:t>
            </a:r>
            <a:r>
              <a:rPr lang="en-US" dirty="0" smtClean="0"/>
              <a:t>) #install the first time from CRAN</a:t>
            </a:r>
            <a:endParaRPr lang="en-US" b="0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&gt; </a:t>
            </a:r>
            <a:r>
              <a:rPr lang="en-US" dirty="0" err="1"/>
              <a:t>mydata</a:t>
            </a:r>
            <a:r>
              <a:rPr lang="en-US" dirty="0"/>
              <a:t> &lt;- </a:t>
            </a:r>
            <a:r>
              <a:rPr lang="en-US" dirty="0" err="1"/>
              <a:t>sasxport.get</a:t>
            </a:r>
            <a:r>
              <a:rPr lang="en-US" dirty="0"/>
              <a:t>("c:/mydata.xpt")</a:t>
            </a:r>
            <a:endParaRPr lang="en-US" b="0" dirty="0" smtClean="0"/>
          </a:p>
          <a:p>
            <a:pPr>
              <a:buNone/>
            </a:pPr>
            <a:r>
              <a:rPr lang="en-US" dirty="0"/>
              <a:t># character variables are converted to R </a:t>
            </a:r>
            <a:r>
              <a:rPr lang="en-US" dirty="0" smtClean="0"/>
              <a:t>factors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E4BD-724E-4B8D-8B74-0182CBEC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r studio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08255-C5C8-4256-A36A-77B8BFB6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64" y="2084832"/>
            <a:ext cx="7620000" cy="41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33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Data from STATA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R: </a:t>
            </a:r>
            <a:r>
              <a:rPr lang="en-US" dirty="0"/>
              <a:t>input </a:t>
            </a:r>
            <a:r>
              <a:rPr lang="en-US" dirty="0" err="1"/>
              <a:t>Systat</a:t>
            </a:r>
            <a:r>
              <a:rPr lang="en-US" dirty="0"/>
              <a:t> </a:t>
            </a:r>
            <a:r>
              <a:rPr lang="en-US" dirty="0" smtClean="0"/>
              <a:t>file</a:t>
            </a:r>
          </a:p>
          <a:p>
            <a:pPr>
              <a:buNone/>
            </a:pPr>
            <a:r>
              <a:rPr lang="en-US" dirty="0" smtClean="0"/>
              <a:t>	&gt; </a:t>
            </a:r>
            <a:r>
              <a:rPr lang="en-US" dirty="0"/>
              <a:t>library(foreign</a:t>
            </a:r>
            <a:r>
              <a:rPr lang="en-US" dirty="0" smtClean="0"/>
              <a:t>) #install the first time from CRAN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&gt; </a:t>
            </a:r>
            <a:r>
              <a:rPr lang="en-US" dirty="0" err="1"/>
              <a:t>mydata</a:t>
            </a:r>
            <a:r>
              <a:rPr lang="en-US" dirty="0"/>
              <a:t> &lt;- </a:t>
            </a:r>
            <a:r>
              <a:rPr lang="en-US" dirty="0" err="1"/>
              <a:t>read.systat</a:t>
            </a:r>
            <a:r>
              <a:rPr lang="en-US" dirty="0"/>
              <a:t>("c:/mydata.dta")</a:t>
            </a:r>
          </a:p>
        </p:txBody>
      </p:sp>
    </p:spTree>
    <p:extLst>
      <p:ext uri="{BB962C8B-B14F-4D97-AF65-F5344CB8AC3E}">
        <p14:creationId xmlns:p14="http://schemas.microsoft.com/office/powerpoint/2010/main" val="7659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Easy way to export a variable (vector, </a:t>
            </a:r>
            <a:r>
              <a:rPr lang="en-US" dirty="0" err="1" smtClean="0"/>
              <a:t>dataframe</a:t>
            </a:r>
            <a:r>
              <a:rPr lang="en-US" dirty="0" smtClean="0"/>
              <a:t>, matrix, etc):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/>
              <a:t>&gt; </a:t>
            </a:r>
            <a:r>
              <a:rPr lang="en-US" sz="2000" dirty="0" err="1"/>
              <a:t>write.table</a:t>
            </a:r>
            <a:r>
              <a:rPr lang="en-US" sz="2000" dirty="0"/>
              <a:t>(</a:t>
            </a:r>
            <a:r>
              <a:rPr lang="en-US" sz="2000" dirty="0" err="1"/>
              <a:t>nameofvariable</a:t>
            </a:r>
            <a:r>
              <a:rPr lang="en-US" sz="2000" dirty="0"/>
              <a:t>, file=“path/</a:t>
            </a:r>
            <a:r>
              <a:rPr lang="en-US" sz="2000" dirty="0" err="1"/>
              <a:t>nameoffile.tsv</a:t>
            </a:r>
            <a:r>
              <a:rPr lang="en-US" sz="2000" dirty="0"/>
              <a:t>”, </a:t>
            </a:r>
            <a:r>
              <a:rPr lang="en-US" sz="2000" dirty="0" err="1"/>
              <a:t>sep</a:t>
            </a:r>
            <a:r>
              <a:rPr lang="en-US" sz="2000" dirty="0"/>
              <a:t>=“\t”) #</a:t>
            </a:r>
            <a:r>
              <a:rPr lang="en-US" sz="2000" dirty="0" err="1"/>
              <a:t>sep</a:t>
            </a:r>
            <a:r>
              <a:rPr lang="en-US" sz="2000" dirty="0"/>
              <a:t>=“,” or “ “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Add </a:t>
            </a:r>
          </a:p>
          <a:p>
            <a:pPr marL="18415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row.names</a:t>
            </a:r>
            <a:r>
              <a:rPr lang="en-US" sz="2000" dirty="0"/>
              <a:t>=FALSE #turn off row names</a:t>
            </a:r>
          </a:p>
          <a:p>
            <a:pPr marL="18415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col.names</a:t>
            </a:r>
            <a:r>
              <a:rPr lang="en-US" sz="2000" dirty="0"/>
              <a:t>=FALSE #turn off column names</a:t>
            </a:r>
          </a:p>
          <a:p>
            <a:pPr marL="18415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col.names</a:t>
            </a:r>
            <a:r>
              <a:rPr lang="en-US" sz="2000" dirty="0"/>
              <a:t>=NA #Excel-like readability</a:t>
            </a:r>
          </a:p>
          <a:p>
            <a:pPr marL="184150" indent="0">
              <a:buNone/>
            </a:pPr>
            <a:r>
              <a:rPr lang="en-US" sz="2000" dirty="0"/>
              <a:t>	</a:t>
            </a:r>
            <a:r>
              <a:rPr lang="en-US" sz="2000" dirty="0"/>
              <a:t>quote=FALSE #turn off character string quoting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on 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 a high-memory R session – better than a desktop!</a:t>
            </a:r>
          </a:p>
          <a:p>
            <a:r>
              <a:rPr lang="en-US" dirty="0" smtClean="0"/>
              <a:t>Log </a:t>
            </a:r>
            <a:r>
              <a:rPr lang="en-US" dirty="0"/>
              <a:t>in to </a:t>
            </a:r>
            <a:r>
              <a:rPr lang="en-US" dirty="0" smtClean="0"/>
              <a:t>O2 </a:t>
            </a:r>
            <a:r>
              <a:rPr lang="en-US" dirty="0"/>
              <a:t>with X11 enabled (important for graphics)</a:t>
            </a:r>
            <a:endParaRPr lang="en-US" b="0" dirty="0" smtClean="0"/>
          </a:p>
          <a:p>
            <a:r>
              <a:rPr lang="en-US" dirty="0"/>
              <a:t>Mac: </a:t>
            </a:r>
            <a:r>
              <a:rPr lang="en-US" dirty="0" err="1"/>
              <a:t>Xquartz</a:t>
            </a:r>
            <a:r>
              <a:rPr lang="en-US" dirty="0"/>
              <a:t> installed, in </a:t>
            </a:r>
            <a:r>
              <a:rPr lang="en-US" dirty="0" smtClean="0"/>
              <a:t>console</a:t>
            </a:r>
          </a:p>
          <a:p>
            <a:pPr marL="18415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dirty="0" err="1" smtClean="0">
                <a:solidFill>
                  <a:srgbClr val="0000FF"/>
                </a:solidFill>
              </a:rPr>
              <a:t>ssh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-XY </a:t>
            </a:r>
            <a:r>
              <a:rPr lang="en-US" dirty="0" smtClean="0">
                <a:solidFill>
                  <a:srgbClr val="0000FF"/>
                </a:solidFill>
              </a:rPr>
              <a:t>user123@o2.hms.harvard.edu</a:t>
            </a:r>
          </a:p>
          <a:p>
            <a:r>
              <a:rPr lang="en-US" dirty="0" smtClean="0"/>
              <a:t>Linux 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00FF"/>
                </a:solidFill>
              </a:rPr>
              <a:t>ssh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XY user123@o2.hms.harvard.edu</a:t>
            </a:r>
            <a:endParaRPr lang="en-US" b="0" dirty="0" smtClean="0">
              <a:solidFill>
                <a:srgbClr val="0000FF"/>
              </a:solidFill>
            </a:endParaRPr>
          </a:p>
          <a:p>
            <a:r>
              <a:rPr lang="en-US" dirty="0"/>
              <a:t>Windows: </a:t>
            </a:r>
            <a:r>
              <a:rPr lang="en-US" dirty="0" err="1" smtClean="0"/>
              <a:t>MobaXterm</a:t>
            </a:r>
            <a:r>
              <a:rPr lang="en-US" dirty="0" smtClean="0"/>
              <a:t> has X11 client built-in</a:t>
            </a:r>
            <a:endParaRPr lang="en-US" b="0" dirty="0" smtClean="0"/>
          </a:p>
          <a:p>
            <a:pPr marL="184150" indent="0">
              <a:buNone/>
            </a:pPr>
            <a:r>
              <a:rPr lang="en-US" dirty="0" smtClean="0"/>
              <a:t>    </a:t>
            </a:r>
            <a:r>
              <a:rPr lang="en-US" dirty="0" err="1" smtClean="0">
                <a:solidFill>
                  <a:srgbClr val="0000FF"/>
                </a:solidFill>
              </a:rPr>
              <a:t>ssh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-XY user123@o2.hms.harvard.edu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SLURM and 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SLURM is how </a:t>
            </a:r>
            <a:r>
              <a:rPr lang="en-US" dirty="0"/>
              <a:t>we interact with the cluster</a:t>
            </a:r>
            <a:endParaRPr lang="en-US" b="0" dirty="0" smtClean="0"/>
          </a:p>
          <a:p>
            <a:r>
              <a:rPr lang="en-US" dirty="0" smtClean="0"/>
              <a:t>Simple interactive session:</a:t>
            </a:r>
            <a:endParaRPr lang="en-US" b="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</a:rPr>
              <a:t>mfk8@login01:~$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srun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 --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pty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 –p interactive –t 0-12:00 --mem 8G --x11 bash</a:t>
            </a:r>
          </a:p>
          <a:p>
            <a:pPr>
              <a:buNone/>
            </a:pPr>
            <a:r>
              <a:rPr lang="en-US" dirty="0" smtClean="0"/>
              <a:t>	(where 8G </a:t>
            </a:r>
            <a:r>
              <a:rPr lang="en-US" dirty="0"/>
              <a:t>is memory </a:t>
            </a:r>
            <a:r>
              <a:rPr lang="en-US" dirty="0" smtClean="0"/>
              <a:t>requested)</a:t>
            </a:r>
          </a:p>
          <a:p>
            <a:r>
              <a:rPr lang="en-US" dirty="0" smtClean="0"/>
              <a:t>Graphics: SSH Keys!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srun</a:t>
            </a:r>
            <a:r>
              <a:rPr lang="en-US" dirty="0" smtClean="0"/>
              <a:t>: add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--x11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sbatch</a:t>
            </a:r>
            <a:r>
              <a:rPr lang="en-US" dirty="0" smtClean="0"/>
              <a:t>: add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--x11=batch</a:t>
            </a:r>
          </a:p>
          <a:p>
            <a:r>
              <a:rPr lang="en-US" dirty="0" smtClean="0"/>
              <a:t>Parallel/</a:t>
            </a:r>
            <a:r>
              <a:rPr lang="en-US" dirty="0" err="1" smtClean="0"/>
              <a:t>doParallel</a:t>
            </a:r>
            <a:r>
              <a:rPr lang="en-US" dirty="0" smtClean="0"/>
              <a:t>, </a:t>
            </a:r>
            <a:r>
              <a:rPr lang="en-US" dirty="0" err="1" smtClean="0"/>
              <a:t>BiocParallel</a:t>
            </a:r>
            <a:r>
              <a:rPr lang="en-US" dirty="0" smtClean="0"/>
              <a:t>, </a:t>
            </a:r>
            <a:r>
              <a:rPr lang="en-US" dirty="0" err="1" smtClean="0"/>
              <a:t>doMC</a:t>
            </a:r>
            <a:r>
              <a:rPr lang="en-US" dirty="0" smtClean="0"/>
              <a:t> libraries: run over multiple cores (-c up to 20 cores)</a:t>
            </a:r>
          </a:p>
          <a:p>
            <a:r>
              <a:rPr lang="en-US" b="0" dirty="0" err="1" smtClean="0"/>
              <a:t>Rmpi</a:t>
            </a:r>
            <a:r>
              <a:rPr lang="en-US" b="0" dirty="0" smtClean="0"/>
              <a:t>, SNOW, </a:t>
            </a:r>
            <a:r>
              <a:rPr lang="en-US" b="0" dirty="0" err="1" smtClean="0"/>
              <a:t>doMPI</a:t>
            </a:r>
            <a:r>
              <a:rPr lang="en-US" b="0" dirty="0" smtClean="0"/>
              <a:t>: run R scripts over multiple </a:t>
            </a:r>
            <a:r>
              <a:rPr lang="en-US" dirty="0" smtClean="0"/>
              <a:t>nodes (&gt;20 cores)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811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mfk8@login01:~$ </a:t>
            </a:r>
            <a:r>
              <a:rPr lang="en-US" dirty="0" smtClean="0">
                <a:solidFill>
                  <a:srgbClr val="0000FF"/>
                </a:solidFill>
              </a:rPr>
              <a:t>module spider R</a:t>
            </a:r>
          </a:p>
          <a:p>
            <a:r>
              <a:rPr lang="en-US" dirty="0" smtClean="0"/>
              <a:t>Why </a:t>
            </a:r>
            <a:r>
              <a:rPr lang="en-US" dirty="0"/>
              <a:t>does it matter what version of R you run?</a:t>
            </a:r>
            <a:endParaRPr lang="en-US" b="0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Downstream </a:t>
            </a:r>
            <a:r>
              <a:rPr lang="en-US" dirty="0"/>
              <a:t>packages may only work with certain versions of R.</a:t>
            </a:r>
            <a:endParaRPr lang="en-US" b="0" dirty="0" smtClean="0"/>
          </a:p>
          <a:p>
            <a:r>
              <a:rPr lang="en-US" dirty="0" smtClean="0"/>
              <a:t>How </a:t>
            </a:r>
            <a:r>
              <a:rPr lang="en-US" dirty="0"/>
              <a:t>to load a version of </a:t>
            </a:r>
            <a:r>
              <a:rPr lang="en-US" dirty="0" smtClean="0"/>
              <a:t>R (“extra” recommended)</a:t>
            </a:r>
            <a:endParaRPr lang="en-US" b="0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C00000"/>
                </a:solidFill>
              </a:rPr>
              <a:t>mfk8@login01:~$ </a:t>
            </a:r>
            <a:r>
              <a:rPr lang="en-US" dirty="0">
                <a:solidFill>
                  <a:srgbClr val="0000FF"/>
                </a:solidFill>
              </a:rPr>
              <a:t>module </a:t>
            </a:r>
            <a:r>
              <a:rPr lang="en-US" dirty="0" smtClean="0">
                <a:solidFill>
                  <a:srgbClr val="0000FF"/>
                </a:solidFill>
              </a:rPr>
              <a:t>load </a:t>
            </a:r>
            <a:r>
              <a:rPr lang="en-US" dirty="0" err="1" smtClean="0">
                <a:solidFill>
                  <a:srgbClr val="0000FF"/>
                </a:solidFill>
              </a:rPr>
              <a:t>gcc</a:t>
            </a:r>
            <a:r>
              <a:rPr lang="en-US" dirty="0" smtClean="0">
                <a:solidFill>
                  <a:srgbClr val="0000FF"/>
                </a:solidFill>
              </a:rPr>
              <a:t>/6.2.0 R/version</a:t>
            </a:r>
            <a:endParaRPr lang="en-US" b="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Unloading </a:t>
            </a:r>
            <a:r>
              <a:rPr lang="en-US" dirty="0"/>
              <a:t>R</a:t>
            </a:r>
            <a:endParaRPr lang="en-US" b="0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00FF"/>
                </a:solidFill>
              </a:rPr>
              <a:t>module </a:t>
            </a:r>
            <a:r>
              <a:rPr lang="en-US" dirty="0">
                <a:solidFill>
                  <a:srgbClr val="0000FF"/>
                </a:solidFill>
              </a:rPr>
              <a:t>unload </a:t>
            </a:r>
            <a:r>
              <a:rPr lang="en-US" dirty="0" smtClean="0">
                <a:solidFill>
                  <a:srgbClr val="0000FF"/>
                </a:solidFill>
              </a:rPr>
              <a:t>R/version</a:t>
            </a:r>
          </a:p>
          <a:p>
            <a:r>
              <a:rPr lang="en-US" dirty="0" smtClean="0"/>
              <a:t>Starting R from an interactive (not login!)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mfk8@compute-a:~$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endParaRPr lang="en-US" b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your R </a:t>
            </a:r>
            <a:r>
              <a:rPr lang="en-US" dirty="0" smtClean="0"/>
              <a:t>packages on 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It is best to manage your own R packages to work with the version of R you select.  In doing so, there are no disruptions to your </a:t>
            </a:r>
            <a:r>
              <a:rPr lang="en-US" sz="2000" dirty="0"/>
              <a:t>workflow.</a:t>
            </a:r>
            <a:endParaRPr lang="en-US" sz="2000" dirty="0"/>
          </a:p>
          <a:p>
            <a:r>
              <a:rPr lang="en-US" sz="2000" dirty="0"/>
              <a:t>Setting </a:t>
            </a:r>
            <a:r>
              <a:rPr lang="en-US" sz="2000" dirty="0"/>
              <a:t>up your </a:t>
            </a:r>
            <a:r>
              <a:rPr lang="en-US" sz="2000" dirty="0"/>
              <a:t>O2 </a:t>
            </a:r>
            <a:r>
              <a:rPr lang="en-US" sz="2000" dirty="0"/>
              <a:t>R </a:t>
            </a:r>
            <a:r>
              <a:rPr lang="en-US" sz="2000" dirty="0"/>
              <a:t>library (1 time, not in .</a:t>
            </a:r>
            <a:r>
              <a:rPr lang="en-US" sz="2000" dirty="0" err="1"/>
              <a:t>bashrc</a:t>
            </a:r>
            <a:r>
              <a:rPr lang="en-US" sz="2000" dirty="0"/>
              <a:t>)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C00000"/>
                </a:solidFill>
              </a:rPr>
              <a:t>mfk8@login01:~$ </a:t>
            </a:r>
            <a:r>
              <a:rPr lang="en-US" sz="2000" dirty="0" err="1">
                <a:solidFill>
                  <a:srgbClr val="0000FF"/>
                </a:solidFill>
              </a:rPr>
              <a:t>mkdir</a:t>
            </a:r>
            <a:r>
              <a:rPr lang="en-US" sz="2000" dirty="0">
                <a:solidFill>
                  <a:srgbClr val="0000FF"/>
                </a:solidFill>
              </a:rPr>
              <a:t> -p ~/</a:t>
            </a:r>
            <a:r>
              <a:rPr lang="en-US" sz="2000" dirty="0">
                <a:solidFill>
                  <a:srgbClr val="0000FF"/>
                </a:solidFill>
              </a:rPr>
              <a:t>R-version</a:t>
            </a:r>
            <a:r>
              <a:rPr lang="en-US" sz="2000" dirty="0"/>
              <a:t>	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>
                <a:solidFill>
                  <a:srgbClr val="C00000"/>
                </a:solidFill>
              </a:rPr>
              <a:t>mfk8@login01:~$ </a:t>
            </a:r>
            <a:r>
              <a:rPr lang="en-US" sz="2000" dirty="0">
                <a:solidFill>
                  <a:srgbClr val="0000FF"/>
                </a:solidFill>
              </a:rPr>
              <a:t>export R_LIBS_USER</a:t>
            </a:r>
            <a:r>
              <a:rPr lang="en-US" sz="2000" dirty="0">
                <a:solidFill>
                  <a:srgbClr val="0000FF"/>
                </a:solidFill>
              </a:rPr>
              <a:t>=“~/R-version”</a:t>
            </a:r>
            <a:endParaRPr lang="en-US" sz="2000" dirty="0">
              <a:solidFill>
                <a:srgbClr val="0000FF"/>
              </a:solidFill>
            </a:endParaRPr>
          </a:p>
          <a:p>
            <a:pPr marL="184150" indent="0">
              <a:buNone/>
            </a:pPr>
            <a:r>
              <a:rPr lang="en-US" sz="1700" dirty="0">
                <a:solidFill>
                  <a:srgbClr val="C00000"/>
                </a:solidFill>
              </a:rPr>
              <a:t> </a:t>
            </a:r>
            <a:r>
              <a:rPr lang="en-US" sz="1700" dirty="0">
                <a:solidFill>
                  <a:srgbClr val="C00000"/>
                </a:solidFill>
              </a:rPr>
              <a:t>    mfk8@login01:~$ </a:t>
            </a:r>
            <a:r>
              <a:rPr lang="en-US" sz="1700" dirty="0">
                <a:solidFill>
                  <a:srgbClr val="0000FF"/>
                </a:solidFill>
              </a:rPr>
              <a:t>echo 'R_LIBS_USER="~/</a:t>
            </a:r>
            <a:r>
              <a:rPr lang="en-US" sz="1700" dirty="0">
                <a:solidFill>
                  <a:srgbClr val="0000FF"/>
                </a:solidFill>
              </a:rPr>
              <a:t>R-version”’&gt; </a:t>
            </a:r>
            <a:r>
              <a:rPr lang="en-US" sz="1700" dirty="0">
                <a:solidFill>
                  <a:srgbClr val="0000FF"/>
                </a:solidFill>
              </a:rPr>
              <a:t> $HOME/.</a:t>
            </a:r>
            <a:r>
              <a:rPr lang="en-US" sz="1700" dirty="0" err="1">
                <a:solidFill>
                  <a:srgbClr val="0000FF"/>
                </a:solidFill>
              </a:rPr>
              <a:t>Renviron</a:t>
            </a:r>
            <a:endParaRPr lang="en-US" sz="1700" dirty="0"/>
          </a:p>
          <a:p>
            <a:r>
              <a:rPr lang="en-US" sz="2000" dirty="0"/>
              <a:t>If you must manually download a package (not through Bioconductor/CRAN etc), put the package in the set up location (/home/mfk8/R-version)</a:t>
            </a:r>
          </a:p>
          <a:p>
            <a:r>
              <a:rPr lang="en-US" sz="2000" dirty="0"/>
              <a:t>Accessing packages manually uploaded to your </a:t>
            </a:r>
            <a:r>
              <a:rPr lang="en-US" sz="2000" dirty="0"/>
              <a:t>O2 </a:t>
            </a:r>
            <a:r>
              <a:rPr lang="en-US" sz="2000" dirty="0"/>
              <a:t>R library (first time)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&gt; </a:t>
            </a:r>
            <a:r>
              <a:rPr lang="en-US" sz="2000" dirty="0" err="1"/>
              <a:t>install.packages</a:t>
            </a:r>
            <a:r>
              <a:rPr lang="en-US" sz="2000" dirty="0"/>
              <a:t>("</a:t>
            </a:r>
            <a:r>
              <a:rPr lang="en-US" sz="2000" dirty="0"/>
              <a:t>name-of-your-package“)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91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HMSIT">
  <a:themeElements>
    <a:clrScheme name="Amy 1">
      <a:dk1>
        <a:srgbClr val="4D4D4D"/>
      </a:dk1>
      <a:lt1>
        <a:srgbClr val="FFFFFF"/>
      </a:lt1>
      <a:dk2>
        <a:srgbClr val="4D4D4D"/>
      </a:dk2>
      <a:lt2>
        <a:srgbClr val="E9E9E3"/>
      </a:lt2>
      <a:accent1>
        <a:srgbClr val="B78123"/>
      </a:accent1>
      <a:accent2>
        <a:srgbClr val="AB011E"/>
      </a:accent2>
      <a:accent3>
        <a:srgbClr val="AB011E"/>
      </a:accent3>
      <a:accent4>
        <a:srgbClr val="AB011E"/>
      </a:accent4>
      <a:accent5>
        <a:srgbClr val="AB011E"/>
      </a:accent5>
      <a:accent6>
        <a:srgbClr val="AB011E"/>
      </a:accent6>
      <a:hlink>
        <a:srgbClr val="50758C"/>
      </a:hlink>
      <a:folHlink>
        <a:srgbClr val="B781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C9921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10149</TotalTime>
  <Words>2442</Words>
  <Application>Microsoft Office PowerPoint</Application>
  <PresentationFormat>Widescreen</PresentationFormat>
  <Paragraphs>532</Paragraphs>
  <Slides>95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95</vt:i4>
      </vt:variant>
    </vt:vector>
  </HeadingPairs>
  <TitlesOfParts>
    <vt:vector size="113" baseType="lpstr">
      <vt:lpstr>MS PGothic</vt:lpstr>
      <vt:lpstr>MS PGothic</vt:lpstr>
      <vt:lpstr>Arial</vt:lpstr>
      <vt:lpstr>Calibri</vt:lpstr>
      <vt:lpstr>Calibri Light</vt:lpstr>
      <vt:lpstr>Consolas</vt:lpstr>
      <vt:lpstr>Copperplate Gothic Bold</vt:lpstr>
      <vt:lpstr>Georgia</vt:lpstr>
      <vt:lpstr>Lucida Grande</vt:lpstr>
      <vt:lpstr>Source Code Pro</vt:lpstr>
      <vt:lpstr>Tw Cen MT</vt:lpstr>
      <vt:lpstr>Tw Cen MT Condensed</vt:lpstr>
      <vt:lpstr>Verdana</vt:lpstr>
      <vt:lpstr>Wingdings</vt:lpstr>
      <vt:lpstr>Wingdings 3</vt:lpstr>
      <vt:lpstr>Integral</vt:lpstr>
      <vt:lpstr>Retrospect</vt:lpstr>
      <vt:lpstr>HMSIT</vt:lpstr>
      <vt:lpstr>Introduction to R  &amp; Bioconductor</vt:lpstr>
      <vt:lpstr>PowerPoint Presentation</vt:lpstr>
      <vt:lpstr>R intro objectives</vt:lpstr>
      <vt:lpstr>Why r?</vt:lpstr>
      <vt:lpstr>Getting started with r &amp; r studio</vt:lpstr>
      <vt:lpstr>Welcome to r studio</vt:lpstr>
      <vt:lpstr>Welcome to r studio</vt:lpstr>
      <vt:lpstr>Welcome to r studio!</vt:lpstr>
      <vt:lpstr>Welcome to r studio</vt:lpstr>
      <vt:lpstr>Some basic syntax</vt:lpstr>
      <vt:lpstr>Finding &amp; reading data</vt:lpstr>
      <vt:lpstr>.csv files</vt:lpstr>
      <vt:lpstr>Reading datasets with read.csv()</vt:lpstr>
      <vt:lpstr>Inspecting your workspace</vt:lpstr>
      <vt:lpstr>PowerPoint Presentation</vt:lpstr>
      <vt:lpstr>Installing packages from cran</vt:lpstr>
      <vt:lpstr>Finding functions with “apropos”</vt:lpstr>
      <vt:lpstr>Getting help</vt:lpstr>
      <vt:lpstr>Function arguments</vt:lpstr>
      <vt:lpstr>Command lines &amp; scripts</vt:lpstr>
      <vt:lpstr>Command lines &amp; scripts</vt:lpstr>
      <vt:lpstr>Saving &amp; closing your session</vt:lpstr>
      <vt:lpstr>Exploring r    r objects</vt:lpstr>
      <vt:lpstr>Creating Variables in r</vt:lpstr>
      <vt:lpstr>vectors</vt:lpstr>
      <vt:lpstr>Vector types</vt:lpstr>
      <vt:lpstr>Changing your Vector type</vt:lpstr>
      <vt:lpstr>lists</vt:lpstr>
      <vt:lpstr>factors</vt:lpstr>
      <vt:lpstr>matrices</vt:lpstr>
      <vt:lpstr>Dataframes  aka df </vt:lpstr>
      <vt:lpstr>Matrices indexing &amp; converting</vt:lpstr>
      <vt:lpstr>Adding &amp; joining rows &amp; columns</vt:lpstr>
      <vt:lpstr>A selection of handy functions</vt:lpstr>
      <vt:lpstr>More handy functions!</vt:lpstr>
      <vt:lpstr>Exploring r    built-in math functions</vt:lpstr>
      <vt:lpstr>R is essentially a fancy calculator as is any computer..</vt:lpstr>
      <vt:lpstr>But better! R built-in math functions</vt:lpstr>
      <vt:lpstr>But better! More R built-in math functions!</vt:lpstr>
      <vt:lpstr>But better! More R built-in math functions!</vt:lpstr>
      <vt:lpstr>Series shortcuts</vt:lpstr>
      <vt:lpstr>Logical operations</vt:lpstr>
      <vt:lpstr>Control structures</vt:lpstr>
      <vt:lpstr>For loops in r</vt:lpstr>
      <vt:lpstr>Writing functions in r</vt:lpstr>
      <vt:lpstr>Handy tricks the apply function family</vt:lpstr>
      <vt:lpstr>Handy tricks the apply function family</vt:lpstr>
      <vt:lpstr>Handy tricks variations of apply</vt:lpstr>
      <vt:lpstr>One more for the road! Replicate()</vt:lpstr>
      <vt:lpstr>HANDY PACKAGES FOR DATA CLEANING AND MANIPULATION</vt:lpstr>
      <vt:lpstr>PowerPoint Presentation</vt:lpstr>
      <vt:lpstr>CLASS EXAMPLE OUR DATASET</vt:lpstr>
      <vt:lpstr>Class example quick stats</vt:lpstr>
      <vt:lpstr>Class example importing &amp; viewing data</vt:lpstr>
      <vt:lpstr>Class example transposing data</vt:lpstr>
      <vt:lpstr>Let’s try some plots!</vt:lpstr>
      <vt:lpstr>Class example storing plots</vt:lpstr>
      <vt:lpstr>Class example boxplot</vt:lpstr>
      <vt:lpstr>Class example boxplot</vt:lpstr>
      <vt:lpstr>Class example gene boxplot</vt:lpstr>
      <vt:lpstr>Class example handy plot options</vt:lpstr>
      <vt:lpstr>Class example barplots</vt:lpstr>
      <vt:lpstr>Class example histograms</vt:lpstr>
      <vt:lpstr>Other plot types available in r</vt:lpstr>
      <vt:lpstr>Popular plotting package ggplot 2</vt:lpstr>
      <vt:lpstr>PowerPoint Presentation</vt:lpstr>
      <vt:lpstr>CLASS EXAMPLE HCLUST</vt:lpstr>
      <vt:lpstr>Class example a simple t-test</vt:lpstr>
      <vt:lpstr>PowerPoint Presentation</vt:lpstr>
      <vt:lpstr>PowerPoint Presentation</vt:lpstr>
      <vt:lpstr>Using the o2 cluster</vt:lpstr>
      <vt:lpstr>PowerPoint Presentation</vt:lpstr>
      <vt:lpstr>Our objectives from this intro</vt:lpstr>
      <vt:lpstr>What is it?</vt:lpstr>
      <vt:lpstr>PowerPoint Presentation</vt:lpstr>
      <vt:lpstr>PowerPoint Presentation</vt:lpstr>
      <vt:lpstr>Useful links</vt:lpstr>
      <vt:lpstr>PowerPoint Presentation</vt:lpstr>
      <vt:lpstr>Popular r packages</vt:lpstr>
      <vt:lpstr>Setting up bioconductor</vt:lpstr>
      <vt:lpstr>Where to get started</vt:lpstr>
      <vt:lpstr>PowerPoint Presentation</vt:lpstr>
      <vt:lpstr>PowerPoint Presentation</vt:lpstr>
      <vt:lpstr>PowerPoint Presentation</vt:lpstr>
      <vt:lpstr>PowerPoint Presentation</vt:lpstr>
      <vt:lpstr>Importing Data: text file</vt:lpstr>
      <vt:lpstr>Importing Data from MS Excel</vt:lpstr>
      <vt:lpstr>Importing Data from SPSS</vt:lpstr>
      <vt:lpstr>Importing Data from SAS</vt:lpstr>
      <vt:lpstr>Importing Data from STATA</vt:lpstr>
      <vt:lpstr>Exporting Data</vt:lpstr>
      <vt:lpstr>R on O2</vt:lpstr>
      <vt:lpstr>SLURM and O2</vt:lpstr>
      <vt:lpstr>R Versions</vt:lpstr>
      <vt:lpstr>Managing your R packages on O2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Bbs230 - welcome</dc:title>
  <dc:creator>Nathalie Vladis</dc:creator>
  <cp:lastModifiedBy>Vladis, Nathalie</cp:lastModifiedBy>
  <cp:revision>214</cp:revision>
  <dcterms:created xsi:type="dcterms:W3CDTF">2018-08-25T17:31:30Z</dcterms:created>
  <dcterms:modified xsi:type="dcterms:W3CDTF">2019-06-18T14:25:16Z</dcterms:modified>
</cp:coreProperties>
</file>